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>
  <p:sldMasterIdLst>
    <p:sldMasterId id="2147483648" r:id="rId1"/>
  </p:sldMasterIdLst>
  <p:notesMasterIdLst>
    <p:notesMasterId r:id="rId66"/>
  </p:notesMasterIdLst>
  <p:handoutMasterIdLst>
    <p:handoutMasterId r:id="rId67"/>
  </p:handoutMasterIdLst>
  <p:sldIdLst>
    <p:sldId id="1877" r:id="rId2"/>
    <p:sldId id="1369" r:id="rId3"/>
    <p:sldId id="1350" r:id="rId4"/>
    <p:sldId id="1370" r:id="rId5"/>
    <p:sldId id="1371" r:id="rId6"/>
    <p:sldId id="1372" r:id="rId7"/>
    <p:sldId id="1361" r:id="rId8"/>
    <p:sldId id="1351" r:id="rId9"/>
    <p:sldId id="1357" r:id="rId10"/>
    <p:sldId id="1358" r:id="rId11"/>
    <p:sldId id="1359" r:id="rId12"/>
    <p:sldId id="1362" r:id="rId13"/>
    <p:sldId id="1363" r:id="rId14"/>
    <p:sldId id="1376" r:id="rId15"/>
    <p:sldId id="1377" r:id="rId16"/>
    <p:sldId id="1353" r:id="rId17"/>
    <p:sldId id="1364" r:id="rId18"/>
    <p:sldId id="1365" r:id="rId19"/>
    <p:sldId id="1366" r:id="rId20"/>
    <p:sldId id="1367" r:id="rId21"/>
    <p:sldId id="1368" r:id="rId22"/>
    <p:sldId id="1380" r:id="rId23"/>
    <p:sldId id="1373" r:id="rId24"/>
    <p:sldId id="1451" r:id="rId25"/>
    <p:sldId id="1321" r:id="rId26"/>
    <p:sldId id="1375" r:id="rId27"/>
    <p:sldId id="1374" r:id="rId28"/>
    <p:sldId id="1379" r:id="rId29"/>
    <p:sldId id="1406" r:id="rId30"/>
    <p:sldId id="1407" r:id="rId31"/>
    <p:sldId id="1392" r:id="rId32"/>
    <p:sldId id="1393" r:id="rId33"/>
    <p:sldId id="1396" r:id="rId34"/>
    <p:sldId id="1397" r:id="rId35"/>
    <p:sldId id="1410" r:id="rId36"/>
    <p:sldId id="1409" r:id="rId37"/>
    <p:sldId id="1413" r:id="rId38"/>
    <p:sldId id="1414" r:id="rId39"/>
    <p:sldId id="1415" r:id="rId40"/>
    <p:sldId id="1405" r:id="rId41"/>
    <p:sldId id="1398" r:id="rId42"/>
    <p:sldId id="1401" r:id="rId43"/>
    <p:sldId id="1878" r:id="rId44"/>
    <p:sldId id="1382" r:id="rId45"/>
    <p:sldId id="1381" r:id="rId46"/>
    <p:sldId id="1383" r:id="rId47"/>
    <p:sldId id="1384" r:id="rId48"/>
    <p:sldId id="1386" r:id="rId49"/>
    <p:sldId id="1390" r:id="rId50"/>
    <p:sldId id="1385" r:id="rId51"/>
    <p:sldId id="1388" r:id="rId52"/>
    <p:sldId id="1389" r:id="rId53"/>
    <p:sldId id="1387" r:id="rId54"/>
    <p:sldId id="1391" r:id="rId55"/>
    <p:sldId id="1412" r:id="rId56"/>
    <p:sldId id="1416" r:id="rId57"/>
    <p:sldId id="1419" r:id="rId58"/>
    <p:sldId id="1421" r:id="rId59"/>
    <p:sldId id="1422" r:id="rId60"/>
    <p:sldId id="1420" r:id="rId61"/>
    <p:sldId id="1417" r:id="rId62"/>
    <p:sldId id="1418" r:id="rId63"/>
    <p:sldId id="1402" r:id="rId64"/>
    <p:sldId id="1423" r:id="rId65"/>
  </p:sldIdLst>
  <p:sldSz cx="9144000" cy="6858000" type="overhead"/>
  <p:notesSz cx="6858000" cy="9144000"/>
  <p:embeddedFontLst>
    <p:embeddedFont>
      <p:font typeface="Comic Sans MS" panose="030F0702030302020204" pitchFamily="66" charset="0"/>
      <p:regular r:id="rId68"/>
      <p:bold r:id="rId69"/>
      <p:italic r:id="rId70"/>
      <p:boldItalic r:id="rId71"/>
    </p:embeddedFont>
    <p:embeddedFont>
      <p:font typeface="Lucida Console" panose="020B0609040504020204" pitchFamily="49" charset="0"/>
      <p:regular r:id="rId72"/>
    </p:embeddedFont>
    <p:embeddedFont>
      <p:font typeface="Marlett" pitchFamily="2" charset="2"/>
      <p:regular r:id="rId73"/>
    </p:embeddedFont>
  </p:embeddedFontLst>
  <p:defaultTextStyle>
    <a:defPPr>
      <a:defRPr lang="en-US"/>
    </a:defPPr>
    <a:lvl1pPr algn="r" rtl="0" eaLnBrk="0" fontAlgn="base" hangingPunct="0">
      <a:spcBef>
        <a:spcPct val="0"/>
      </a:spcBef>
      <a:spcAft>
        <a:spcPct val="0"/>
      </a:spcAft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1pPr>
    <a:lvl2pPr marL="457200" algn="r" rtl="0" eaLnBrk="0" fontAlgn="base" hangingPunct="0">
      <a:spcBef>
        <a:spcPct val="0"/>
      </a:spcBef>
      <a:spcAft>
        <a:spcPct val="0"/>
      </a:spcAft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2pPr>
    <a:lvl3pPr marL="914400" algn="r" rtl="0" eaLnBrk="0" fontAlgn="base" hangingPunct="0">
      <a:spcBef>
        <a:spcPct val="0"/>
      </a:spcBef>
      <a:spcAft>
        <a:spcPct val="0"/>
      </a:spcAft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3pPr>
    <a:lvl4pPr marL="1371600" algn="r" rtl="0" eaLnBrk="0" fontAlgn="base" hangingPunct="0">
      <a:spcBef>
        <a:spcPct val="0"/>
      </a:spcBef>
      <a:spcAft>
        <a:spcPct val="0"/>
      </a:spcAft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4pPr>
    <a:lvl5pPr marL="1828800" algn="r" rtl="0" eaLnBrk="0" fontAlgn="base" hangingPunct="0">
      <a:spcBef>
        <a:spcPct val="0"/>
      </a:spcBef>
      <a:spcAft>
        <a:spcPct val="0"/>
      </a:spcAft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90">
          <p15:clr>
            <a:srgbClr val="A4A3A4"/>
          </p15:clr>
        </p15:guide>
        <p15:guide id="2" pos="40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CCECFF"/>
    <a:srgbClr val="00CC99"/>
    <a:srgbClr val="CCFFCC"/>
    <a:srgbClr val="3399FF"/>
    <a:srgbClr val="FFCCFF"/>
    <a:srgbClr val="CCCCFF"/>
    <a:srgbClr val="0000FF"/>
    <a:srgbClr val="3333CC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88" autoAdjust="0"/>
    <p:restoredTop sz="91837" autoAdjust="0"/>
  </p:normalViewPr>
  <p:slideViewPr>
    <p:cSldViewPr snapToGrid="0">
      <p:cViewPr varScale="1">
        <p:scale>
          <a:sx n="72" d="100"/>
          <a:sy n="72" d="100"/>
        </p:scale>
        <p:origin x="940" y="32"/>
      </p:cViewPr>
      <p:guideLst>
        <p:guide orient="horz" pos="3890"/>
        <p:guide pos="40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-12807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font" Target="fonts/font1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font" Target="fonts/font2.fntdata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5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font" Target="fonts/font3.fntdata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font" Target="fonts/font4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omic Sans MS" pitchFamily="66" charset="0"/>
              </a:defRPr>
            </a:lvl1pPr>
          </a:lstStyle>
          <a:p>
            <a:pPr>
              <a:defRPr/>
            </a:pPr>
            <a:fld id="{01C869E4-76B9-4B18-B2AA-2EEFB04FB015}" type="slidenum">
              <a:rPr lang="x-none">
                <a:latin typeface="Arial" pitchFamily="34" charset="0"/>
              </a:rPr>
              <a:pPr>
                <a:defRPr/>
              </a:pPr>
              <a:t>‹#›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3245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Marlett" pitchFamily="2" charset="2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Marlett" pitchFamily="2" charset="2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85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Marlett" pitchFamily="2" charset="2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Marlett" pitchFamily="2" charset="2"/>
              </a:defRPr>
            </a:lvl1pPr>
          </a:lstStyle>
          <a:p>
            <a:pPr>
              <a:defRPr/>
            </a:pPr>
            <a:fld id="{75E391CA-9E48-4B39-8E28-288B1B68A629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3395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E391CA-9E48-4B39-8E28-288B1B68A629}" type="slidenum">
              <a:rPr lang="x-none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213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7B52C5F-E2F2-4C8A-AFD1-9591801048AB}" type="slidenum">
              <a:rPr lang="x-none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80FD05-A2A2-49C2-965F-F8B1EF26C2B8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7EACED-43FC-460F-AA91-0F85D2BFC560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7A7703-53B5-460B-9677-4399C5E1B4B0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230822-17CC-4E98-B781-A8BB5709CDF3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DCFF82-CB55-4025-9EA7-48B41C50499F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5C4E5D-DA99-460E-9E68-E8A28959880C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25F947-77F5-4CA6-8472-B4B2967773ED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E24EC-BF2A-41C3-A04C-BEBCAB3F3B52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CF6DD7-D8BB-4A04-A265-F259B52B817E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DB96C79-D440-44D4-82C0-3C5F2204A7EA}" type="slidenum">
              <a:rPr lang="x-none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FF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00FF"/>
          </a:solidFill>
          <a:latin typeface="Arial" pitchFamily="34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FF"/>
          </a:solidFill>
          <a:latin typeface="Arial" pitchFamily="34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FF"/>
          </a:solidFill>
          <a:latin typeface="Arial" pitchFamily="34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Arial" pitchFamily="34" charset="0"/>
          <a:cs typeface="Arial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icehash.com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inethecoin.com/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urning money">
            <a:extLst>
              <a:ext uri="{FF2B5EF4-FFF2-40B4-BE49-F238E27FC236}">
                <a16:creationId xmlns:a16="http://schemas.microsoft.com/office/drawing/2014/main" id="{E45B32AC-A55C-348B-2183-E9CAB96A94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262" y="-625072"/>
            <a:ext cx="12254523" cy="8292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9926A21-2551-2572-066D-19855B6A5116}"/>
              </a:ext>
            </a:extLst>
          </p:cNvPr>
          <p:cNvSpPr txBox="1"/>
          <p:nvPr/>
        </p:nvSpPr>
        <p:spPr bwMode="auto">
          <a:xfrm>
            <a:off x="2093055" y="3167391"/>
            <a:ext cx="2659703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Lecture 3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Bitcoin Mining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612789-B0DE-1CAF-E521-45765AE45BA4}"/>
              </a:ext>
            </a:extLst>
          </p:cNvPr>
          <p:cNvSpPr txBox="1"/>
          <p:nvPr/>
        </p:nvSpPr>
        <p:spPr bwMode="auto">
          <a:xfrm>
            <a:off x="552564" y="585632"/>
            <a:ext cx="5740674" cy="138499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CS1951 L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Blockchains &amp; Cryptocurrencies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Spring 2024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84A7B7-D47C-7207-B575-5D55B0372351}"/>
              </a:ext>
            </a:extLst>
          </p:cNvPr>
          <p:cNvSpPr txBox="1"/>
          <p:nvPr/>
        </p:nvSpPr>
        <p:spPr bwMode="auto">
          <a:xfrm>
            <a:off x="1852600" y="5318261"/>
            <a:ext cx="3140603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Maurice Herlihy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Brown University</a:t>
            </a:r>
          </a:p>
        </p:txBody>
      </p:sp>
    </p:spTree>
    <p:extLst>
      <p:ext uri="{BB962C8B-B14F-4D97-AF65-F5344CB8AC3E}">
        <p14:creationId xmlns:p14="http://schemas.microsoft.com/office/powerpoint/2010/main" val="27510066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Pools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10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654196" y="4392629"/>
            <a:ext cx="7835609" cy="1855771"/>
            <a:chOff x="491528" y="4392629"/>
            <a:chExt cx="7835609" cy="1855771"/>
          </a:xfrm>
        </p:grpSpPr>
        <p:pic>
          <p:nvPicPr>
            <p:cNvPr id="4" name="Picture 16" descr="Turquoise Hard Hat Clip Ar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528" y="4431848"/>
              <a:ext cx="2308225" cy="17773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Pink Hard Hat Clip Ar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5258" y="4392629"/>
              <a:ext cx="2410092" cy="18557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8" descr="Blue Hard Hat Clip Art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0855" y="4409496"/>
              <a:ext cx="2366282" cy="1822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6" name="Picture 2" descr="Image result for hard hat clipa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258" y="1527031"/>
            <a:ext cx="2488377" cy="191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 bwMode="auto">
          <a:xfrm>
            <a:off x="4379091" y="1961836"/>
            <a:ext cx="944489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boss</a:t>
            </a:r>
          </a:p>
        </p:txBody>
      </p:sp>
      <p:sp>
        <p:nvSpPr>
          <p:cNvPr id="15" name="TextBox 14"/>
          <p:cNvSpPr txBox="1"/>
          <p:nvPr/>
        </p:nvSpPr>
        <p:spPr bwMode="auto">
          <a:xfrm>
            <a:off x="1489484" y="4986744"/>
            <a:ext cx="1265090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worker</a:t>
            </a:r>
          </a:p>
        </p:txBody>
      </p:sp>
      <p:sp>
        <p:nvSpPr>
          <p:cNvPr id="16" name="TextBox 15"/>
          <p:cNvSpPr txBox="1"/>
          <p:nvPr/>
        </p:nvSpPr>
        <p:spPr bwMode="auto">
          <a:xfrm>
            <a:off x="4194404" y="4986744"/>
            <a:ext cx="1265090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worker</a:t>
            </a:r>
          </a:p>
        </p:txBody>
      </p:sp>
      <p:sp>
        <p:nvSpPr>
          <p:cNvPr id="17" name="TextBox 16"/>
          <p:cNvSpPr txBox="1"/>
          <p:nvPr/>
        </p:nvSpPr>
        <p:spPr bwMode="auto">
          <a:xfrm>
            <a:off x="6899325" y="4986744"/>
            <a:ext cx="1265090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worker</a:t>
            </a:r>
          </a:p>
        </p:txBody>
      </p:sp>
      <p:sp>
        <p:nvSpPr>
          <p:cNvPr id="14" name="Rounded Rectangular Callout 13"/>
          <p:cNvSpPr/>
          <p:nvPr/>
        </p:nvSpPr>
        <p:spPr bwMode="auto">
          <a:xfrm>
            <a:off x="6059285" y="833199"/>
            <a:ext cx="2398915" cy="919401"/>
          </a:xfrm>
          <a:prstGeom prst="wedgeRoundRectCallout">
            <a:avLst>
              <a:gd name="adj1" fmla="val -62432"/>
              <a:gd name="adj2" fmla="val 123157"/>
              <a:gd name="adj3" fmla="val 16667"/>
            </a:avLst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You get most of the reward!</a:t>
            </a:r>
          </a:p>
        </p:txBody>
      </p:sp>
      <p:sp>
        <p:nvSpPr>
          <p:cNvPr id="8" name="Right Arrow 7"/>
          <p:cNvSpPr/>
          <p:nvPr/>
        </p:nvSpPr>
        <p:spPr bwMode="auto">
          <a:xfrm rot="2036409">
            <a:off x="5615014" y="2922347"/>
            <a:ext cx="1552772" cy="1385709"/>
          </a:xfrm>
          <a:prstGeom prst="rightArrow">
            <a:avLst/>
          </a:prstGeom>
          <a:solidFill>
            <a:srgbClr val="FFFFCC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pic>
        <p:nvPicPr>
          <p:cNvPr id="5122" name="Picture 2" descr="Image result for btc symbo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265" y="3183295"/>
            <a:ext cx="661935" cy="661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2423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Pools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11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654196" y="4392629"/>
            <a:ext cx="7835609" cy="1855771"/>
            <a:chOff x="491528" y="4392629"/>
            <a:chExt cx="7835609" cy="1855771"/>
          </a:xfrm>
        </p:grpSpPr>
        <p:pic>
          <p:nvPicPr>
            <p:cNvPr id="4" name="Picture 16" descr="Turquoise Hard Hat Clip Ar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528" y="4431848"/>
              <a:ext cx="2308225" cy="17773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Pink Hard Hat Clip Ar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5258" y="4392629"/>
              <a:ext cx="2410092" cy="18557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8" descr="Blue Hard Hat Clip Art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0855" y="4409496"/>
              <a:ext cx="2366282" cy="1822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6" name="Picture 2" descr="Image result for hard hat clipa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258" y="1527031"/>
            <a:ext cx="2488377" cy="191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ular Callout 9"/>
          <p:cNvSpPr/>
          <p:nvPr/>
        </p:nvSpPr>
        <p:spPr bwMode="auto">
          <a:xfrm>
            <a:off x="273674" y="2538754"/>
            <a:ext cx="2903800" cy="919401"/>
          </a:xfrm>
          <a:prstGeom prst="wedgeRoundRectCallout">
            <a:avLst>
              <a:gd name="adj1" fmla="val -3986"/>
              <a:gd name="adj2" fmla="val 141943"/>
              <a:gd name="adj3" fmla="val 16667"/>
            </a:avLst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worked just as hard!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 bwMode="auto">
          <a:xfrm>
            <a:off x="4379091" y="1961836"/>
            <a:ext cx="944489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boss</a:t>
            </a:r>
          </a:p>
        </p:txBody>
      </p:sp>
      <p:sp>
        <p:nvSpPr>
          <p:cNvPr id="15" name="TextBox 14"/>
          <p:cNvSpPr txBox="1"/>
          <p:nvPr/>
        </p:nvSpPr>
        <p:spPr bwMode="auto">
          <a:xfrm>
            <a:off x="1489484" y="4986744"/>
            <a:ext cx="1265090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worker</a:t>
            </a:r>
          </a:p>
        </p:txBody>
      </p:sp>
      <p:sp>
        <p:nvSpPr>
          <p:cNvPr id="16" name="TextBox 15"/>
          <p:cNvSpPr txBox="1"/>
          <p:nvPr/>
        </p:nvSpPr>
        <p:spPr bwMode="auto">
          <a:xfrm>
            <a:off x="4194404" y="4986744"/>
            <a:ext cx="1265090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worker</a:t>
            </a:r>
          </a:p>
        </p:txBody>
      </p:sp>
      <p:sp>
        <p:nvSpPr>
          <p:cNvPr id="17" name="TextBox 16"/>
          <p:cNvSpPr txBox="1"/>
          <p:nvPr/>
        </p:nvSpPr>
        <p:spPr bwMode="auto">
          <a:xfrm>
            <a:off x="6899325" y="4986744"/>
            <a:ext cx="1265090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worker</a:t>
            </a:r>
          </a:p>
        </p:txBody>
      </p:sp>
      <p:sp>
        <p:nvSpPr>
          <p:cNvPr id="14" name="Rounded Rectangular Callout 13"/>
          <p:cNvSpPr/>
          <p:nvPr/>
        </p:nvSpPr>
        <p:spPr bwMode="auto">
          <a:xfrm>
            <a:off x="5866849" y="808789"/>
            <a:ext cx="3190614" cy="919401"/>
          </a:xfrm>
          <a:prstGeom prst="wedgeRoundRectCallout">
            <a:avLst>
              <a:gd name="adj1" fmla="val -51952"/>
              <a:gd name="adj2" fmla="val 109216"/>
              <a:gd name="adj3" fmla="val 16667"/>
            </a:avLst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How do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 know you’re not freeloaders?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ounded Rectangular Callout 18"/>
          <p:cNvSpPr/>
          <p:nvPr/>
        </p:nvSpPr>
        <p:spPr bwMode="auto">
          <a:xfrm>
            <a:off x="3399435" y="2538754"/>
            <a:ext cx="2903800" cy="919401"/>
          </a:xfrm>
          <a:prstGeom prst="wedgeRoundRectCallout">
            <a:avLst>
              <a:gd name="adj1" fmla="val -3986"/>
              <a:gd name="adj2" fmla="val 141943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worked just as hard!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78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Pools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12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654195" y="4382058"/>
            <a:ext cx="7835609" cy="1855771"/>
            <a:chOff x="491528" y="4392629"/>
            <a:chExt cx="7835609" cy="1855771"/>
          </a:xfrm>
        </p:grpSpPr>
        <p:pic>
          <p:nvPicPr>
            <p:cNvPr id="4" name="Picture 16" descr="Turquoise Hard Hat Clip Ar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528" y="4431848"/>
              <a:ext cx="2308225" cy="17773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Pink Hard Hat Clip Ar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5258" y="4392629"/>
              <a:ext cx="2410092" cy="18557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8" descr="Blue Hard Hat Clip Art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0855" y="4409496"/>
              <a:ext cx="2366282" cy="1822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6" name="Picture 2" descr="Image result for hard hat clipa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258" y="1527031"/>
            <a:ext cx="2488377" cy="191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 bwMode="auto">
          <a:xfrm>
            <a:off x="4379091" y="1961836"/>
            <a:ext cx="944489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boss</a:t>
            </a:r>
          </a:p>
        </p:txBody>
      </p:sp>
      <p:sp>
        <p:nvSpPr>
          <p:cNvPr id="15" name="TextBox 14"/>
          <p:cNvSpPr txBox="1"/>
          <p:nvPr/>
        </p:nvSpPr>
        <p:spPr bwMode="auto">
          <a:xfrm>
            <a:off x="1489484" y="4986744"/>
            <a:ext cx="1265090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worker</a:t>
            </a:r>
          </a:p>
        </p:txBody>
      </p:sp>
      <p:sp>
        <p:nvSpPr>
          <p:cNvPr id="16" name="TextBox 15"/>
          <p:cNvSpPr txBox="1"/>
          <p:nvPr/>
        </p:nvSpPr>
        <p:spPr bwMode="auto">
          <a:xfrm>
            <a:off x="4194404" y="4986744"/>
            <a:ext cx="1265090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worker</a:t>
            </a:r>
          </a:p>
        </p:txBody>
      </p:sp>
      <p:sp>
        <p:nvSpPr>
          <p:cNvPr id="17" name="TextBox 16"/>
          <p:cNvSpPr txBox="1"/>
          <p:nvPr/>
        </p:nvSpPr>
        <p:spPr bwMode="auto">
          <a:xfrm>
            <a:off x="6899325" y="4986744"/>
            <a:ext cx="1265090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worker</a:t>
            </a:r>
          </a:p>
        </p:txBody>
      </p:sp>
      <p:sp>
        <p:nvSpPr>
          <p:cNvPr id="18" name="Rounded Rectangular Callout 17"/>
          <p:cNvSpPr/>
          <p:nvPr/>
        </p:nvSpPr>
        <p:spPr bwMode="auto">
          <a:xfrm>
            <a:off x="611619" y="2809338"/>
            <a:ext cx="3269399" cy="919401"/>
          </a:xfrm>
          <a:prstGeom prst="wedgeRoundRectCallout">
            <a:avLst>
              <a:gd name="adj1" fmla="val -5428"/>
              <a:gd name="adj2" fmla="val 104591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 is a stream of partial results …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ounded Rectangular Callout 19"/>
          <p:cNvSpPr/>
          <p:nvPr/>
        </p:nvSpPr>
        <p:spPr bwMode="auto">
          <a:xfrm>
            <a:off x="4194404" y="2751659"/>
            <a:ext cx="3269399" cy="919401"/>
          </a:xfrm>
          <a:prstGeom prst="wedgeRoundRectCallout">
            <a:avLst>
              <a:gd name="adj1" fmla="val -35990"/>
              <a:gd name="adj2" fmla="val 105250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 is a stream of partial results …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517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Pools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13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654195" y="4382058"/>
            <a:ext cx="7835609" cy="1855771"/>
            <a:chOff x="491528" y="4392629"/>
            <a:chExt cx="7835609" cy="1855771"/>
          </a:xfrm>
        </p:grpSpPr>
        <p:pic>
          <p:nvPicPr>
            <p:cNvPr id="4" name="Picture 16" descr="Turquoise Hard Hat Clip Ar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528" y="4431848"/>
              <a:ext cx="2308225" cy="17773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Pink Hard Hat Clip Ar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5258" y="4392629"/>
              <a:ext cx="2410092" cy="18557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8" descr="Blue Hard Hat Clip Art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0855" y="4409496"/>
              <a:ext cx="2366282" cy="1822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6" name="Picture 2" descr="Image result for hard hat clipa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258" y="1527031"/>
            <a:ext cx="2488377" cy="191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 bwMode="auto">
          <a:xfrm>
            <a:off x="4379091" y="1961836"/>
            <a:ext cx="944489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boss</a:t>
            </a:r>
          </a:p>
        </p:txBody>
      </p:sp>
      <p:sp>
        <p:nvSpPr>
          <p:cNvPr id="15" name="TextBox 14"/>
          <p:cNvSpPr txBox="1"/>
          <p:nvPr/>
        </p:nvSpPr>
        <p:spPr bwMode="auto">
          <a:xfrm>
            <a:off x="1489484" y="4986744"/>
            <a:ext cx="1265090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worker</a:t>
            </a:r>
          </a:p>
        </p:txBody>
      </p:sp>
      <p:sp>
        <p:nvSpPr>
          <p:cNvPr id="16" name="TextBox 15"/>
          <p:cNvSpPr txBox="1"/>
          <p:nvPr/>
        </p:nvSpPr>
        <p:spPr bwMode="auto">
          <a:xfrm>
            <a:off x="4194404" y="4986744"/>
            <a:ext cx="1265090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worker</a:t>
            </a:r>
          </a:p>
        </p:txBody>
      </p:sp>
      <p:sp>
        <p:nvSpPr>
          <p:cNvPr id="17" name="TextBox 16"/>
          <p:cNvSpPr txBox="1"/>
          <p:nvPr/>
        </p:nvSpPr>
        <p:spPr bwMode="auto">
          <a:xfrm>
            <a:off x="6899325" y="4986744"/>
            <a:ext cx="1265090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worker</a:t>
            </a:r>
          </a:p>
        </p:txBody>
      </p:sp>
      <p:sp>
        <p:nvSpPr>
          <p:cNvPr id="20" name="Right Arrow 19"/>
          <p:cNvSpPr/>
          <p:nvPr/>
        </p:nvSpPr>
        <p:spPr bwMode="auto">
          <a:xfrm rot="4819058">
            <a:off x="3913414" y="3412034"/>
            <a:ext cx="1552772" cy="1385709"/>
          </a:xfrm>
          <a:prstGeom prst="rightArrow">
            <a:avLst/>
          </a:prstGeom>
          <a:solidFill>
            <a:srgbClr val="FFFFCC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pic>
        <p:nvPicPr>
          <p:cNvPr id="21" name="Picture 2" descr="Image result for btc symbo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8833" y="3722673"/>
            <a:ext cx="570450" cy="57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ounded Rectangular Callout 21"/>
          <p:cNvSpPr/>
          <p:nvPr/>
        </p:nvSpPr>
        <p:spPr bwMode="auto">
          <a:xfrm>
            <a:off x="431426" y="501962"/>
            <a:ext cx="3762978" cy="1328023"/>
          </a:xfrm>
          <a:prstGeom prst="wedgeRoundRectCallout">
            <a:avLst>
              <a:gd name="adj1" fmla="val 44084"/>
              <a:gd name="adj2" fmla="val 106581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Payment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proportional to your hash’s number of leading zeros</a:t>
            </a:r>
          </a:p>
        </p:txBody>
      </p:sp>
      <p:sp>
        <p:nvSpPr>
          <p:cNvPr id="23" name="Right Arrow 22"/>
          <p:cNvSpPr/>
          <p:nvPr/>
        </p:nvSpPr>
        <p:spPr bwMode="auto">
          <a:xfrm rot="8097661">
            <a:off x="1685476" y="3233884"/>
            <a:ext cx="1552772" cy="1385709"/>
          </a:xfrm>
          <a:prstGeom prst="rightArrow">
            <a:avLst/>
          </a:prstGeom>
          <a:solidFill>
            <a:srgbClr val="FFFFCC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pic>
        <p:nvPicPr>
          <p:cNvPr id="24" name="Picture 2" descr="Image result for btc symbol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915" y="3292918"/>
            <a:ext cx="806579" cy="806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0277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" y="333375"/>
            <a:ext cx="8401050" cy="6191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301" y="333375"/>
            <a:ext cx="6622256" cy="5048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9655" y="619125"/>
            <a:ext cx="6443663" cy="5905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00240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" y="333375"/>
            <a:ext cx="8401050" cy="6191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301" y="333375"/>
            <a:ext cx="6622256" cy="5048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9655" y="619125"/>
            <a:ext cx="6443663" cy="5905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 bwMode="auto">
          <a:xfrm>
            <a:off x="734000" y="1622238"/>
            <a:ext cx="4237672" cy="1384995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Pools have no incentive to launch 51% attack, so who cares?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3130760" y="3327373"/>
            <a:ext cx="5233073" cy="1384995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Just kidding about that decentralized, censorship-resistance thing!</a:t>
            </a:r>
          </a:p>
        </p:txBody>
      </p:sp>
    </p:spTree>
    <p:extLst>
      <p:ext uri="{BB962C8B-B14F-4D97-AF65-F5344CB8AC3E}">
        <p14:creationId xmlns:p14="http://schemas.microsoft.com/office/powerpoint/2010/main" val="3341968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Competing Pools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5" name="Picture 2" descr="Image result for hard hat clip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651" y="1898980"/>
            <a:ext cx="1297526" cy="999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279568" y="2946903"/>
            <a:ext cx="4145692" cy="999095"/>
            <a:chOff x="279568" y="2946903"/>
            <a:chExt cx="4145692" cy="999095"/>
          </a:xfrm>
        </p:grpSpPr>
        <p:pic>
          <p:nvPicPr>
            <p:cNvPr id="10" name="Picture 2" descr="Image result for hard hat clipart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568" y="2946903"/>
              <a:ext cx="1297526" cy="9990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Image result for hard hat clipart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3651" y="2946903"/>
              <a:ext cx="1297526" cy="9990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Image result for hard hat clipart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7734" y="2946903"/>
              <a:ext cx="1297526" cy="9990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Picture 8" descr="Blue Hard Hat Clip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164" y="3561984"/>
            <a:ext cx="1477386" cy="113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4572000" y="4835685"/>
            <a:ext cx="4581715" cy="1137587"/>
            <a:chOff x="4572000" y="4835685"/>
            <a:chExt cx="4581715" cy="1137587"/>
          </a:xfrm>
        </p:grpSpPr>
        <p:pic>
          <p:nvPicPr>
            <p:cNvPr id="15" name="Picture 8" descr="Blue Hard Hat Clip Ar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4835685"/>
              <a:ext cx="1477386" cy="11375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8" descr="Blue Hard Hat Clip Ar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4164" y="4835685"/>
              <a:ext cx="1477386" cy="11375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8" descr="Blue Hard Hat Clip Ar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6329" y="4835685"/>
              <a:ext cx="1477386" cy="11375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409950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Infiltration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5" name="Picture 2" descr="Image result for hard hat clip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651" y="1898980"/>
            <a:ext cx="1297526" cy="999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279568" y="2946903"/>
            <a:ext cx="4145692" cy="999095"/>
            <a:chOff x="279568" y="2946903"/>
            <a:chExt cx="4145692" cy="999095"/>
          </a:xfrm>
        </p:grpSpPr>
        <p:pic>
          <p:nvPicPr>
            <p:cNvPr id="10" name="Picture 2" descr="Image result for hard hat clipart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568" y="2946903"/>
              <a:ext cx="1297526" cy="9990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Image result for hard hat clipart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3651" y="2946903"/>
              <a:ext cx="1297526" cy="9990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Image result for hard hat clipart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7734" y="2946903"/>
              <a:ext cx="1297526" cy="9990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Picture 8" descr="Blue Hard Hat Clip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164" y="3561984"/>
            <a:ext cx="1477386" cy="113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4572000" y="4897427"/>
            <a:ext cx="4581715" cy="1137587"/>
            <a:chOff x="4572000" y="4835685"/>
            <a:chExt cx="4581715" cy="1137587"/>
          </a:xfrm>
        </p:grpSpPr>
        <p:pic>
          <p:nvPicPr>
            <p:cNvPr id="15" name="Picture 8" descr="Blue Hard Hat Clip Ar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4835685"/>
              <a:ext cx="1477386" cy="11375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8" descr="Blue Hard Hat Clip Ar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4164" y="4835685"/>
              <a:ext cx="1477386" cy="11375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8" descr="Blue Hard Hat Clip Ar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6329" y="4835685"/>
              <a:ext cx="1477386" cy="11375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9" name="Picture 2" descr="Image result for hard hat clip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734" y="4966673"/>
            <a:ext cx="1297526" cy="999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ounded Rectangular Callout 19"/>
          <p:cNvSpPr/>
          <p:nvPr/>
        </p:nvSpPr>
        <p:spPr bwMode="auto">
          <a:xfrm>
            <a:off x="662282" y="3165694"/>
            <a:ext cx="3762978" cy="919401"/>
          </a:xfrm>
          <a:prstGeom prst="wedgeRoundRectCallout">
            <a:avLst>
              <a:gd name="adj1" fmla="val 32336"/>
              <a:gd name="adj2" fmla="val 121426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pretending to work, but suppressing full solutions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ed Rectangular Callout 20"/>
          <p:cNvSpPr/>
          <p:nvPr/>
        </p:nvSpPr>
        <p:spPr bwMode="auto">
          <a:xfrm>
            <a:off x="4652044" y="2246293"/>
            <a:ext cx="2949506" cy="919401"/>
          </a:xfrm>
          <a:prstGeom prst="wedgeRoundRectCallout">
            <a:avLst>
              <a:gd name="adj1" fmla="val -59387"/>
              <a:gd name="adj2" fmla="val 226020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Diluting blue pool’s income, but …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ounded Rectangular Callout 23"/>
          <p:cNvSpPr/>
          <p:nvPr/>
        </p:nvSpPr>
        <p:spPr bwMode="auto">
          <a:xfrm>
            <a:off x="5891137" y="3486297"/>
            <a:ext cx="2824851" cy="919401"/>
          </a:xfrm>
          <a:prstGeom prst="wedgeRoundRectCallout">
            <a:avLst>
              <a:gd name="adj1" fmla="val -102042"/>
              <a:gd name="adj2" fmla="val 128546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Reducing green pool’s mining rate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ounded Rectangular Callout 21"/>
          <p:cNvSpPr/>
          <p:nvPr/>
        </p:nvSpPr>
        <p:spPr bwMode="auto">
          <a:xfrm>
            <a:off x="5450431" y="5115613"/>
            <a:ext cx="2824851" cy="919401"/>
          </a:xfrm>
          <a:prstGeom prst="wedgeRoundRectCallout">
            <a:avLst>
              <a:gd name="adj1" fmla="val -82620"/>
              <a:gd name="adj2" fmla="val -18980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Reducing overall Bitcoin difficulty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 bwMode="auto">
          <a:xfrm>
            <a:off x="208552" y="4897427"/>
            <a:ext cx="2767599" cy="1200329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</a:rPr>
              <a:t>Sometimes this increases green pool’s income</a:t>
            </a:r>
          </a:p>
        </p:txBody>
      </p:sp>
    </p:spTree>
    <p:extLst>
      <p:ext uri="{BB962C8B-B14F-4D97-AF65-F5344CB8AC3E}">
        <p14:creationId xmlns:p14="http://schemas.microsoft.com/office/powerpoint/2010/main" val="3537457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4" grpId="0" animBg="1"/>
      <p:bldP spid="22" grpId="0" animBg="1"/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No infiltration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5" name="Picture 2" descr="Image result for hard hat clip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651" y="1898980"/>
            <a:ext cx="1297526" cy="999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279568" y="2946903"/>
            <a:ext cx="4145692" cy="999095"/>
            <a:chOff x="279568" y="2946903"/>
            <a:chExt cx="4145692" cy="999095"/>
          </a:xfrm>
        </p:grpSpPr>
        <p:pic>
          <p:nvPicPr>
            <p:cNvPr id="10" name="Picture 2" descr="Image result for hard hat clipart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568" y="2946903"/>
              <a:ext cx="1297526" cy="9990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Image result for hard hat clipart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3651" y="2946903"/>
              <a:ext cx="1297526" cy="9990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Image result for hard hat clipart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7734" y="2946903"/>
              <a:ext cx="1297526" cy="9990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Picture 8" descr="Blue Hard Hat Clip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164" y="3561984"/>
            <a:ext cx="1477386" cy="113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4572000" y="4835685"/>
            <a:ext cx="4581715" cy="1137587"/>
            <a:chOff x="4572000" y="4835685"/>
            <a:chExt cx="4581715" cy="1137587"/>
          </a:xfrm>
        </p:grpSpPr>
        <p:pic>
          <p:nvPicPr>
            <p:cNvPr id="15" name="Picture 8" descr="Blue Hard Hat Clip Ar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4835685"/>
              <a:ext cx="1477386" cy="11375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8" descr="Blue Hard Hat Clip Ar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4164" y="4835685"/>
              <a:ext cx="1477386" cy="11375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8" descr="Blue Hard Hat Clip Ar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6329" y="4835685"/>
              <a:ext cx="1477386" cy="11375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9" name="TextBox 18"/>
          <p:cNvSpPr txBox="1"/>
          <p:nvPr/>
        </p:nvSpPr>
        <p:spPr bwMode="auto">
          <a:xfrm>
            <a:off x="296939" y="4468941"/>
            <a:ext cx="4237672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Best for both, but unstable</a:t>
            </a:r>
          </a:p>
        </p:txBody>
      </p:sp>
    </p:spTree>
    <p:extLst>
      <p:ext uri="{BB962C8B-B14F-4D97-AF65-F5344CB8AC3E}">
        <p14:creationId xmlns:p14="http://schemas.microsoft.com/office/powerpoint/2010/main" val="21146474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Asymmetric Infiltration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5" name="Picture 2" descr="Image result for hard hat clip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651" y="1898980"/>
            <a:ext cx="1297526" cy="999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279568" y="2946903"/>
            <a:ext cx="4145692" cy="999095"/>
            <a:chOff x="279568" y="2946903"/>
            <a:chExt cx="4145692" cy="999095"/>
          </a:xfrm>
        </p:grpSpPr>
        <p:pic>
          <p:nvPicPr>
            <p:cNvPr id="10" name="Picture 2" descr="Image result for hard hat clipart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568" y="2946903"/>
              <a:ext cx="1297526" cy="9990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Image result for hard hat clipart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3651" y="2946903"/>
              <a:ext cx="1297526" cy="9990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Image result for hard hat clipart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7734" y="2946903"/>
              <a:ext cx="1297526" cy="9990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Picture 8" descr="Blue Hard Hat Clip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164" y="3561984"/>
            <a:ext cx="1477386" cy="113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4572000" y="4897427"/>
            <a:ext cx="4581715" cy="1137587"/>
            <a:chOff x="4572000" y="4835685"/>
            <a:chExt cx="4581715" cy="1137587"/>
          </a:xfrm>
        </p:grpSpPr>
        <p:pic>
          <p:nvPicPr>
            <p:cNvPr id="15" name="Picture 8" descr="Blue Hard Hat Clip Ar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4835685"/>
              <a:ext cx="1477386" cy="11375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8" descr="Blue Hard Hat Clip Ar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4164" y="4835685"/>
              <a:ext cx="1477386" cy="11375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8" descr="Blue Hard Hat Clip Ar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6329" y="4835685"/>
              <a:ext cx="1477386" cy="11375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9" name="Picture 2" descr="Image result for hard hat clip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734" y="4966673"/>
            <a:ext cx="1297526" cy="999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 bwMode="auto">
          <a:xfrm>
            <a:off x="4075438" y="1950456"/>
            <a:ext cx="4546264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Favors infiltrating pool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(sometimes)</a:t>
            </a:r>
          </a:p>
        </p:txBody>
      </p:sp>
    </p:spTree>
    <p:extLst>
      <p:ext uri="{BB962C8B-B14F-4D97-AF65-F5344CB8AC3E}">
        <p14:creationId xmlns:p14="http://schemas.microsoft.com/office/powerpoint/2010/main" val="3289232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Nakamoto Consensus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 in One Line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 bwMode="auto">
          <a:xfrm>
            <a:off x="1455915" y="3317384"/>
            <a:ext cx="6144631" cy="584775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SHA256( h | T | K | nonce ) &lt; D </a:t>
            </a:r>
            <a:endParaRPr lang="en-US" sz="3200" b="1" baseline="-25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ular Callout 2"/>
          <p:cNvSpPr/>
          <p:nvPr/>
        </p:nvSpPr>
        <p:spPr bwMode="auto">
          <a:xfrm>
            <a:off x="1455914" y="3317384"/>
            <a:ext cx="1706386" cy="584775"/>
          </a:xfrm>
          <a:prstGeom prst="wedgeRoundRectCallout">
            <a:avLst>
              <a:gd name="adj1" fmla="val -49893"/>
              <a:gd name="adj2" fmla="val 147188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320040" y="1126489"/>
            <a:ext cx="3136313" cy="1384995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</a:rPr>
              <a:t>hash of last  block on longest</a:t>
            </a:r>
          </a:p>
          <a:p>
            <a:pPr algn="ctr"/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</a:rPr>
              <a:t> branch</a:t>
            </a:r>
          </a:p>
        </p:txBody>
      </p:sp>
      <p:sp>
        <p:nvSpPr>
          <p:cNvPr id="8" name="Rounded Rectangular Callout 7"/>
          <p:cNvSpPr/>
          <p:nvPr/>
        </p:nvSpPr>
        <p:spPr bwMode="auto">
          <a:xfrm>
            <a:off x="3219450" y="3326347"/>
            <a:ext cx="473806" cy="584775"/>
          </a:xfrm>
          <a:prstGeom prst="wedgeRoundRectCallout">
            <a:avLst>
              <a:gd name="adj1" fmla="val -162471"/>
              <a:gd name="adj2" fmla="val -191609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153575" y="4498930"/>
            <a:ext cx="1803699" cy="1384995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</a:rPr>
              <a:t>standard </a:t>
            </a:r>
          </a:p>
          <a:p>
            <a:pPr algn="ctr"/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</a:rPr>
              <a:t> hash</a:t>
            </a:r>
          </a:p>
          <a:p>
            <a:pPr algn="ctr"/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</a:rPr>
              <a:t>function</a:t>
            </a:r>
          </a:p>
        </p:txBody>
      </p:sp>
      <p:sp>
        <p:nvSpPr>
          <p:cNvPr id="11" name="Rounded Rectangular Callout 10"/>
          <p:cNvSpPr/>
          <p:nvPr/>
        </p:nvSpPr>
        <p:spPr bwMode="auto">
          <a:xfrm>
            <a:off x="3876492" y="3358614"/>
            <a:ext cx="473806" cy="584775"/>
          </a:xfrm>
          <a:prstGeom prst="wedgeRoundRectCallout">
            <a:avLst>
              <a:gd name="adj1" fmla="val -138347"/>
              <a:gd name="adj2" fmla="val 209083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2364285" y="4991917"/>
            <a:ext cx="2324675" cy="52322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</a:rPr>
              <a:t>transactions</a:t>
            </a:r>
          </a:p>
        </p:txBody>
      </p:sp>
      <p:sp>
        <p:nvSpPr>
          <p:cNvPr id="13" name="Rounded Rectangular Callout 12"/>
          <p:cNvSpPr/>
          <p:nvPr/>
        </p:nvSpPr>
        <p:spPr bwMode="auto">
          <a:xfrm>
            <a:off x="4407448" y="3317383"/>
            <a:ext cx="473806" cy="584775"/>
          </a:xfrm>
          <a:prstGeom prst="wedgeRoundRectCallout">
            <a:avLst>
              <a:gd name="adj1" fmla="val 62685"/>
              <a:gd name="adj2" fmla="val -113425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14" name="TextBox 13"/>
          <p:cNvSpPr txBox="1"/>
          <p:nvPr/>
        </p:nvSpPr>
        <p:spPr bwMode="auto">
          <a:xfrm>
            <a:off x="4644351" y="1843479"/>
            <a:ext cx="1242649" cy="954107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</a:rPr>
              <a:t>public</a:t>
            </a:r>
          </a:p>
          <a:p>
            <a:pPr algn="ctr"/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</a:rPr>
              <a:t>key</a:t>
            </a:r>
          </a:p>
        </p:txBody>
      </p:sp>
      <p:sp>
        <p:nvSpPr>
          <p:cNvPr id="15" name="Rounded Rectangular Callout 14"/>
          <p:cNvSpPr/>
          <p:nvPr/>
        </p:nvSpPr>
        <p:spPr bwMode="auto">
          <a:xfrm>
            <a:off x="4881254" y="3353641"/>
            <a:ext cx="1766172" cy="584775"/>
          </a:xfrm>
          <a:prstGeom prst="wedgeRoundRectCallout">
            <a:avLst>
              <a:gd name="adj1" fmla="val 68959"/>
              <a:gd name="adj2" fmla="val 248175"/>
              <a:gd name="adj3" fmla="val 16667"/>
            </a:avLst>
          </a:prstGeom>
          <a:noFill/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Lucida Console" pitchFamily="49" charset="0"/>
            </a:endParaRPr>
          </a:p>
        </p:txBody>
      </p:sp>
      <p:sp>
        <p:nvSpPr>
          <p:cNvPr id="16" name="TextBox 15"/>
          <p:cNvSpPr txBox="1"/>
          <p:nvPr/>
        </p:nvSpPr>
        <p:spPr bwMode="auto">
          <a:xfrm>
            <a:off x="7055884" y="2274366"/>
            <a:ext cx="1683474" cy="52322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</a:rPr>
              <a:t>difficulty</a:t>
            </a:r>
          </a:p>
        </p:txBody>
      </p:sp>
      <p:sp>
        <p:nvSpPr>
          <p:cNvPr id="17" name="Rounded Rectangular Callout 16"/>
          <p:cNvSpPr/>
          <p:nvPr/>
        </p:nvSpPr>
        <p:spPr bwMode="auto">
          <a:xfrm>
            <a:off x="6983811" y="3364447"/>
            <a:ext cx="473806" cy="584775"/>
          </a:xfrm>
          <a:prstGeom prst="wedgeRoundRectCallout">
            <a:avLst>
              <a:gd name="adj1" fmla="val 50623"/>
              <a:gd name="adj2" fmla="val -129714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18" name="TextBox 17"/>
          <p:cNvSpPr txBox="1"/>
          <p:nvPr/>
        </p:nvSpPr>
        <p:spPr bwMode="auto">
          <a:xfrm>
            <a:off x="6319666" y="5360705"/>
            <a:ext cx="180209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Find this!</a:t>
            </a:r>
          </a:p>
        </p:txBody>
      </p:sp>
    </p:spTree>
    <p:extLst>
      <p:ext uri="{BB962C8B-B14F-4D97-AF65-F5344CB8AC3E}">
        <p14:creationId xmlns:p14="http://schemas.microsoft.com/office/powerpoint/2010/main" val="3155673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Mutual Infiltration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5" name="Picture 2" descr="Image result for hard hat clip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651" y="1898980"/>
            <a:ext cx="1297526" cy="999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279568" y="2946114"/>
            <a:ext cx="4145692" cy="999095"/>
            <a:chOff x="279568" y="2946903"/>
            <a:chExt cx="4145692" cy="999095"/>
          </a:xfrm>
        </p:grpSpPr>
        <p:pic>
          <p:nvPicPr>
            <p:cNvPr id="10" name="Picture 2" descr="Image result for hard hat clipart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568" y="2946903"/>
              <a:ext cx="1297526" cy="9990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Image result for hard hat clipart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3651" y="2946903"/>
              <a:ext cx="1297526" cy="9990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Image result for hard hat clipart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7734" y="2946903"/>
              <a:ext cx="1297526" cy="9990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Picture 8" descr="Blue Hard Hat Clip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164" y="3561984"/>
            <a:ext cx="1477386" cy="113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4572000" y="4897427"/>
            <a:ext cx="4581715" cy="1137587"/>
            <a:chOff x="4572000" y="4835685"/>
            <a:chExt cx="4581715" cy="1137587"/>
          </a:xfrm>
        </p:grpSpPr>
        <p:pic>
          <p:nvPicPr>
            <p:cNvPr id="15" name="Picture 8" descr="Blue Hard Hat Clip Ar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4835685"/>
              <a:ext cx="1477386" cy="11375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8" descr="Blue Hard Hat Clip Ar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4164" y="4835685"/>
              <a:ext cx="1477386" cy="11375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8" descr="Blue Hard Hat Clip Ar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6329" y="4835685"/>
              <a:ext cx="1477386" cy="11375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9" name="Picture 2" descr="Image result for hard hat clip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734" y="4966673"/>
            <a:ext cx="1297526" cy="999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 bwMode="auto">
          <a:xfrm>
            <a:off x="363337" y="4351127"/>
            <a:ext cx="3209484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Not great for either but stable</a:t>
            </a:r>
          </a:p>
        </p:txBody>
      </p:sp>
      <p:pic>
        <p:nvPicPr>
          <p:cNvPr id="20" name="Picture 8" descr="Blue Hard Hat Clip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260" y="2807622"/>
            <a:ext cx="1477386" cy="113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04831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Prisoner’s Dilemma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21</a:t>
            </a:fld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3453258"/>
              </p:ext>
            </p:extLst>
          </p:nvPr>
        </p:nvGraphicFramePr>
        <p:xfrm>
          <a:off x="1391790" y="2857837"/>
          <a:ext cx="6493653" cy="165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45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45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45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Stay silent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Confess &amp; betray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Stay silent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Each 1 month jail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goes free, </a:t>
                      </a:r>
                    </a:p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  gets 1 year jail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Confess &amp; betray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 goes free, </a:t>
                      </a:r>
                    </a:p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gets 1 year jail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Each 3 months</a:t>
                      </a:r>
                      <a:r>
                        <a:rPr lang="en-US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jail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 bwMode="auto">
          <a:xfrm>
            <a:off x="3270043" y="2158991"/>
            <a:ext cx="3209484" cy="461665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</a:rPr>
              <a:t>Prisoner A choices</a:t>
            </a:r>
          </a:p>
        </p:txBody>
      </p:sp>
      <p:sp>
        <p:nvSpPr>
          <p:cNvPr id="6" name="TextBox 5"/>
          <p:cNvSpPr txBox="1"/>
          <p:nvPr/>
        </p:nvSpPr>
        <p:spPr bwMode="auto">
          <a:xfrm rot="16200000">
            <a:off x="-665108" y="3334792"/>
            <a:ext cx="3209484" cy="461665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</a:rPr>
              <a:t>Prisoner B choices</a:t>
            </a:r>
          </a:p>
        </p:txBody>
      </p:sp>
    </p:spTree>
    <p:extLst>
      <p:ext uri="{BB962C8B-B14F-4D97-AF65-F5344CB8AC3E}">
        <p14:creationId xmlns:p14="http://schemas.microsoft.com/office/powerpoint/2010/main" val="16993453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Iterated Prisoner’s Dilemma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 bwMode="auto">
          <a:xfrm>
            <a:off x="673898" y="2657706"/>
            <a:ext cx="569899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Dominant strategy is to infiltrate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2334159" y="4119853"/>
            <a:ext cx="633859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But both are better off if they refrain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1523491" y="5369533"/>
            <a:ext cx="5630067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3+ miners, anonymous attacks, 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complex, unstable?</a:t>
            </a:r>
          </a:p>
        </p:txBody>
      </p:sp>
    </p:spTree>
    <p:extLst>
      <p:ext uri="{BB962C8B-B14F-4D97-AF65-F5344CB8AC3E}">
        <p14:creationId xmlns:p14="http://schemas.microsoft.com/office/powerpoint/2010/main" val="2713252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75169">
            <a:off x="421014" y="65943"/>
            <a:ext cx="8301974" cy="8108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 bwMode="auto">
          <a:xfrm>
            <a:off x="7196867" y="434744"/>
            <a:ext cx="1643399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</a:rPr>
              <a:t>In-Depth</a:t>
            </a:r>
          </a:p>
        </p:txBody>
      </p:sp>
    </p:spTree>
    <p:extLst>
      <p:ext uri="{BB962C8B-B14F-4D97-AF65-F5344CB8AC3E}">
        <p14:creationId xmlns:p14="http://schemas.microsoft.com/office/powerpoint/2010/main" val="21976371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64148F7-E696-464A-94EF-D953577F1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Questions?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2F142B4-E454-4764-BB65-6740E5DFC2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4834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5536187" y="160237"/>
            <a:ext cx="2922595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</a:rPr>
              <a:t>Feather-Forking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011332" y="2949795"/>
            <a:ext cx="7121337" cy="1916051"/>
            <a:chOff x="671641" y="2949795"/>
            <a:chExt cx="7121337" cy="1916051"/>
          </a:xfrm>
        </p:grpSpPr>
        <p:pic>
          <p:nvPicPr>
            <p:cNvPr id="9" name="Picture 2" descr="Image result for hard hat clipar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641" y="2949795"/>
              <a:ext cx="2488377" cy="19160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8" descr="Blue Hard Hat Clip Ar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4601" y="2949795"/>
              <a:ext cx="2488377" cy="19160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Rounded Rectangular Callout 10"/>
          <p:cNvSpPr/>
          <p:nvPr/>
        </p:nvSpPr>
        <p:spPr bwMode="auto">
          <a:xfrm>
            <a:off x="115960" y="1179594"/>
            <a:ext cx="5528332" cy="919401"/>
          </a:xfrm>
          <a:prstGeom prst="wedgeRoundRectCallout">
            <a:avLst>
              <a:gd name="adj1" fmla="val -10029"/>
              <a:gd name="adj2" fmla="val 122506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</a:rPr>
              <a:t>I refuse to mine on any chain that includes Alice’s transaction</a:t>
            </a:r>
          </a:p>
        </p:txBody>
      </p:sp>
      <p:sp>
        <p:nvSpPr>
          <p:cNvPr id="15" name="Rounded Rectangular Callout 14"/>
          <p:cNvSpPr/>
          <p:nvPr/>
        </p:nvSpPr>
        <p:spPr bwMode="auto">
          <a:xfrm>
            <a:off x="3244024" y="5437274"/>
            <a:ext cx="5174815" cy="510778"/>
          </a:xfrm>
          <a:prstGeom prst="wedgeRoundRectCallout">
            <a:avLst>
              <a:gd name="adj1" fmla="val 33868"/>
              <a:gd name="adj2" fmla="val -137074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</a:rPr>
              <a:t>Threat not credible, too expensive</a:t>
            </a:r>
          </a:p>
        </p:txBody>
      </p:sp>
    </p:spTree>
    <p:extLst>
      <p:ext uri="{BB962C8B-B14F-4D97-AF65-F5344CB8AC3E}">
        <p14:creationId xmlns:p14="http://schemas.microsoft.com/office/powerpoint/2010/main" val="2296225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5536187" y="160237"/>
            <a:ext cx="2922595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</a:rPr>
              <a:t>Feather-Forking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011332" y="2949795"/>
            <a:ext cx="7121337" cy="1916051"/>
            <a:chOff x="671641" y="2949795"/>
            <a:chExt cx="7121337" cy="1916051"/>
          </a:xfrm>
        </p:grpSpPr>
        <p:pic>
          <p:nvPicPr>
            <p:cNvPr id="9" name="Picture 2" descr="Image result for hard hat clipar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641" y="2949795"/>
              <a:ext cx="2488377" cy="19160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8" descr="Blue Hard Hat Clip Ar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4601" y="2949795"/>
              <a:ext cx="2488377" cy="19160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Rounded Rectangular Callout 10"/>
          <p:cNvSpPr/>
          <p:nvPr/>
        </p:nvSpPr>
        <p:spPr bwMode="auto">
          <a:xfrm>
            <a:off x="115960" y="975283"/>
            <a:ext cx="5050400" cy="1328023"/>
          </a:xfrm>
          <a:prstGeom prst="wedgeRoundRectCallout">
            <a:avLst>
              <a:gd name="adj1" fmla="val -10029"/>
              <a:gd name="adj2" fmla="val 122506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</a:rPr>
              <a:t>I refuse to mine on any chain that includes Alice’s transaction </a:t>
            </a:r>
            <a:r>
              <a:rPr lang="en-US" b="1" i="1" dirty="0">
                <a:solidFill>
                  <a:schemeClr val="tx1"/>
                </a:solidFill>
                <a:latin typeface="Arial" panose="020B0604020202020204" pitchFamily="34" charset="0"/>
              </a:rPr>
              <a:t>in last k blocks</a:t>
            </a:r>
          </a:p>
        </p:txBody>
      </p:sp>
      <p:sp>
        <p:nvSpPr>
          <p:cNvPr id="15" name="Rounded Rectangular Callout 14"/>
          <p:cNvSpPr/>
          <p:nvPr/>
        </p:nvSpPr>
        <p:spPr bwMode="auto">
          <a:xfrm>
            <a:off x="3335374" y="5713546"/>
            <a:ext cx="4617840" cy="919401"/>
          </a:xfrm>
          <a:prstGeom prst="wedgeRoundRectCallout">
            <a:avLst>
              <a:gd name="adj1" fmla="val 33868"/>
              <a:gd name="adj2" fmla="val -137074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33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</a:rPr>
              <a:t>Uh, oh, threat is credible</a:t>
            </a:r>
          </a:p>
          <a:p>
            <a:pPr algn="ctr"/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</a:rPr>
              <a:t>Maybe I should blacklist Alice</a:t>
            </a:r>
          </a:p>
        </p:txBody>
      </p:sp>
    </p:spTree>
    <p:extLst>
      <p:ext uri="{BB962C8B-B14F-4D97-AF65-F5344CB8AC3E}">
        <p14:creationId xmlns:p14="http://schemas.microsoft.com/office/powerpoint/2010/main" val="1879866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27</a:t>
            </a:fld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6775">
            <a:off x="-389825" y="607492"/>
            <a:ext cx="9232179" cy="6385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 bwMode="auto">
          <a:xfrm>
            <a:off x="4226264" y="160237"/>
            <a:ext cx="4857138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</a:rPr>
              <a:t>Feather-Forking Source</a:t>
            </a:r>
          </a:p>
        </p:txBody>
      </p:sp>
    </p:spTree>
    <p:extLst>
      <p:ext uri="{BB962C8B-B14F-4D97-AF65-F5344CB8AC3E}">
        <p14:creationId xmlns:p14="http://schemas.microsoft.com/office/powerpoint/2010/main" val="27295251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nous acceptons les bitcoi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2705">
            <a:off x="-777349" y="1895087"/>
            <a:ext cx="10698699" cy="4074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Finney Attack</a:t>
            </a:r>
          </a:p>
        </p:txBody>
      </p:sp>
      <p:sp>
        <p:nvSpPr>
          <p:cNvPr id="26" name="TextBox 25"/>
          <p:cNvSpPr txBox="1"/>
          <p:nvPr/>
        </p:nvSpPr>
        <p:spPr bwMode="auto">
          <a:xfrm>
            <a:off x="547957" y="2942330"/>
            <a:ext cx="771878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So Bob accepts 0-confirmation transactions</a:t>
            </a:r>
          </a:p>
        </p:txBody>
      </p:sp>
      <p:sp>
        <p:nvSpPr>
          <p:cNvPr id="32" name="TextBox 31"/>
          <p:cNvSpPr txBox="1"/>
          <p:nvPr/>
        </p:nvSpPr>
        <p:spPr bwMode="auto">
          <a:xfrm>
            <a:off x="498264" y="1989057"/>
            <a:ext cx="830176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Bob’s Pizza cannot afford to delay customers…</a:t>
            </a:r>
          </a:p>
        </p:txBody>
      </p:sp>
      <p:sp>
        <p:nvSpPr>
          <p:cNvPr id="33" name="TextBox 32"/>
          <p:cNvSpPr txBox="1"/>
          <p:nvPr/>
        </p:nvSpPr>
        <p:spPr bwMode="auto">
          <a:xfrm>
            <a:off x="547957" y="3895603"/>
            <a:ext cx="733566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92D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Alice pre-mines block with txn paying self</a:t>
            </a:r>
          </a:p>
        </p:txBody>
      </p:sp>
      <p:sp>
        <p:nvSpPr>
          <p:cNvPr id="34" name="TextBox 33"/>
          <p:cNvSpPr txBox="1"/>
          <p:nvPr/>
        </p:nvSpPr>
        <p:spPr bwMode="auto">
          <a:xfrm>
            <a:off x="547957" y="4848876"/>
            <a:ext cx="749756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Alice sends txn paying Bob, receives pizza</a:t>
            </a:r>
          </a:p>
        </p:txBody>
      </p:sp>
      <p:sp>
        <p:nvSpPr>
          <p:cNvPr id="35" name="TextBox 34"/>
          <p:cNvSpPr txBox="1"/>
          <p:nvPr/>
        </p:nvSpPr>
        <p:spPr bwMode="auto">
          <a:xfrm>
            <a:off x="547957" y="5802148"/>
            <a:ext cx="591860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00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Alice releases pre-mined block …</a:t>
            </a:r>
          </a:p>
        </p:txBody>
      </p:sp>
    </p:spTree>
    <p:extLst>
      <p:ext uri="{BB962C8B-B14F-4D97-AF65-F5344CB8AC3E}">
        <p14:creationId xmlns:p14="http://schemas.microsoft.com/office/powerpoint/2010/main" val="4148783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Image result for godzil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6014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Image result for godzill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775" y="1326014"/>
            <a:ext cx="3548658" cy="2365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1183036" y="4752752"/>
            <a:ext cx="619592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Not profitable to rational player …</a:t>
            </a:r>
          </a:p>
        </p:txBody>
      </p:sp>
      <p:sp>
        <p:nvSpPr>
          <p:cNvPr id="5" name="TextBox 4"/>
          <p:cNvSpPr txBox="1"/>
          <p:nvPr/>
        </p:nvSpPr>
        <p:spPr bwMode="auto">
          <a:xfrm>
            <a:off x="1183036" y="2630820"/>
            <a:ext cx="515718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Lowers confidence in BTC …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1183036" y="3691786"/>
            <a:ext cx="735650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Clients abandon, BTC becomes worthless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1183036" y="1569854"/>
            <a:ext cx="198163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51% pool?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715621" y="559094"/>
            <a:ext cx="4326313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</a:rPr>
              <a:t>Double Spending Attack</a:t>
            </a:r>
          </a:p>
        </p:txBody>
      </p:sp>
    </p:spTree>
    <p:extLst>
      <p:ext uri="{BB962C8B-B14F-4D97-AF65-F5344CB8AC3E}">
        <p14:creationId xmlns:p14="http://schemas.microsoft.com/office/powerpoint/2010/main" val="2013558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Mining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6" name="Picture 2" descr="Image result for hard hat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018" y="2014711"/>
            <a:ext cx="2488377" cy="191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ular Callout 6"/>
          <p:cNvSpPr/>
          <p:nvPr/>
        </p:nvSpPr>
        <p:spPr bwMode="auto">
          <a:xfrm>
            <a:off x="475871" y="1628267"/>
            <a:ext cx="2530186" cy="510778"/>
          </a:xfrm>
          <a:prstGeom prst="wedgeRoundRectCallout">
            <a:avLst>
              <a:gd name="adj1" fmla="val 53702"/>
              <a:gd name="adj2" fmla="val 127439"/>
              <a:gd name="adj3" fmla="val 16667"/>
            </a:avLst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Try nonce = 1</a:t>
            </a:r>
          </a:p>
        </p:txBody>
      </p:sp>
      <p:sp>
        <p:nvSpPr>
          <p:cNvPr id="10" name="Rounded Rectangular Callout 9"/>
          <p:cNvSpPr/>
          <p:nvPr/>
        </p:nvSpPr>
        <p:spPr bwMode="auto">
          <a:xfrm>
            <a:off x="5592427" y="1690434"/>
            <a:ext cx="2530186" cy="510778"/>
          </a:xfrm>
          <a:prstGeom prst="wedgeRoundRectCallout">
            <a:avLst>
              <a:gd name="adj1" fmla="val -49451"/>
              <a:gd name="adj2" fmla="val 144037"/>
              <a:gd name="adj3" fmla="val 16667"/>
            </a:avLst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Comput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hash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ular Callout 10"/>
          <p:cNvSpPr/>
          <p:nvPr/>
        </p:nvSpPr>
        <p:spPr bwMode="auto">
          <a:xfrm>
            <a:off x="6240607" y="3532999"/>
            <a:ext cx="2530186" cy="919401"/>
          </a:xfrm>
          <a:prstGeom prst="wedgeRoundRectCallout">
            <a:avLst>
              <a:gd name="adj1" fmla="val -70273"/>
              <a:gd name="adj2" fmla="val -45127"/>
              <a:gd name="adj3" fmla="val 16667"/>
            </a:avLst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Enough leading zeros?</a:t>
            </a:r>
          </a:p>
        </p:txBody>
      </p:sp>
      <p:sp>
        <p:nvSpPr>
          <p:cNvPr id="12" name="Rounded Rectangular Callout 11"/>
          <p:cNvSpPr/>
          <p:nvPr/>
        </p:nvSpPr>
        <p:spPr bwMode="auto">
          <a:xfrm>
            <a:off x="475871" y="2646934"/>
            <a:ext cx="2530186" cy="510778"/>
          </a:xfrm>
          <a:prstGeom prst="wedgeRoundRectCallout">
            <a:avLst>
              <a:gd name="adj1" fmla="val 53702"/>
              <a:gd name="adj2" fmla="val 127439"/>
              <a:gd name="adj3" fmla="val 16667"/>
            </a:avLst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Try nonce = 2</a:t>
            </a:r>
          </a:p>
        </p:txBody>
      </p:sp>
      <p:sp>
        <p:nvSpPr>
          <p:cNvPr id="13" name="Rounded Rectangular Callout 12"/>
          <p:cNvSpPr/>
          <p:nvPr/>
        </p:nvSpPr>
        <p:spPr bwMode="auto">
          <a:xfrm>
            <a:off x="475871" y="3796657"/>
            <a:ext cx="2530186" cy="510778"/>
          </a:xfrm>
          <a:prstGeom prst="wedgeRoundRectCallout">
            <a:avLst>
              <a:gd name="adj1" fmla="val 65190"/>
              <a:gd name="adj2" fmla="val -37355"/>
              <a:gd name="adj3" fmla="val 16667"/>
            </a:avLst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Try nonce = 3</a:t>
            </a:r>
          </a:p>
        </p:txBody>
      </p:sp>
      <p:sp>
        <p:nvSpPr>
          <p:cNvPr id="14" name="Rounded Rectangular Callout 13"/>
          <p:cNvSpPr/>
          <p:nvPr/>
        </p:nvSpPr>
        <p:spPr bwMode="auto">
          <a:xfrm>
            <a:off x="475871" y="5327930"/>
            <a:ext cx="2530186" cy="919401"/>
          </a:xfrm>
          <a:prstGeom prst="wedgeRoundRectCallout">
            <a:avLst>
              <a:gd name="adj1" fmla="val 76439"/>
              <a:gd name="adj2" fmla="val -164342"/>
              <a:gd name="adj3" fmla="val 16667"/>
            </a:avLst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Try nonce = 1,000,000</a:t>
            </a:r>
          </a:p>
        </p:txBody>
      </p:sp>
      <p:sp>
        <p:nvSpPr>
          <p:cNvPr id="15" name="TextBox 14"/>
          <p:cNvSpPr txBox="1"/>
          <p:nvPr/>
        </p:nvSpPr>
        <p:spPr bwMode="auto">
          <a:xfrm>
            <a:off x="1469095" y="4499332"/>
            <a:ext cx="543739" cy="52322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95894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Image result for godzil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6014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1459074" y="4752752"/>
            <a:ext cx="601959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Harder to detect, maybe profitable</a:t>
            </a:r>
          </a:p>
        </p:txBody>
      </p:sp>
      <p:sp>
        <p:nvSpPr>
          <p:cNvPr id="5" name="TextBox 4"/>
          <p:cNvSpPr txBox="1"/>
          <p:nvPr/>
        </p:nvSpPr>
        <p:spPr bwMode="auto">
          <a:xfrm>
            <a:off x="1459074" y="2630820"/>
            <a:ext cx="346120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Extort higher fees?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1459074" y="3691786"/>
            <a:ext cx="309892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Political control?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1459074" y="1569854"/>
            <a:ext cx="198163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51% pool?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990376" y="559094"/>
            <a:ext cx="3350083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</a:rPr>
              <a:t>Censorship Attack</a:t>
            </a:r>
          </a:p>
        </p:txBody>
      </p:sp>
    </p:spTree>
    <p:extLst>
      <p:ext uri="{BB962C8B-B14F-4D97-AF65-F5344CB8AC3E}">
        <p14:creationId xmlns:p14="http://schemas.microsoft.com/office/powerpoint/2010/main" val="3856692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Image result for goldfinger movie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913" y="0"/>
            <a:ext cx="4448175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1482266" y="2560180"/>
            <a:ext cx="310213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From 1964 Movie</a:t>
            </a:r>
          </a:p>
        </p:txBody>
      </p:sp>
      <p:sp>
        <p:nvSpPr>
          <p:cNvPr id="5" name="TextBox 4"/>
          <p:cNvSpPr txBox="1"/>
          <p:nvPr/>
        </p:nvSpPr>
        <p:spPr bwMode="auto">
          <a:xfrm>
            <a:off x="1482266" y="3560723"/>
            <a:ext cx="487287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Auric Goldfinger, villain,  …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1482266" y="4561266"/>
            <a:ext cx="731482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wants to increase value of own gold by …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1482266" y="5561810"/>
            <a:ext cx="637546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making gold in Ft. Knox radioactive!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1482266" y="1559637"/>
            <a:ext cx="500169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Attempt to destroy currency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396466" y="559094"/>
            <a:ext cx="4171834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</a:rPr>
              <a:t>Goldfinger Attacks</a:t>
            </a:r>
          </a:p>
        </p:txBody>
      </p:sp>
    </p:spTree>
    <p:extLst>
      <p:ext uri="{BB962C8B-B14F-4D97-AF65-F5344CB8AC3E}">
        <p14:creationId xmlns:p14="http://schemas.microsoft.com/office/powerpoint/2010/main" val="1030482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Image result for goldfinger movie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913" y="0"/>
            <a:ext cx="4448175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1249906" y="2390552"/>
            <a:ext cx="273985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Reward in BTC</a:t>
            </a:r>
          </a:p>
        </p:txBody>
      </p:sp>
      <p:sp>
        <p:nvSpPr>
          <p:cNvPr id="5" name="TextBox 4"/>
          <p:cNvSpPr txBox="1"/>
          <p:nvPr/>
        </p:nvSpPr>
        <p:spPr bwMode="auto">
          <a:xfrm>
            <a:off x="1249906" y="3221467"/>
            <a:ext cx="517802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Loss of confidence in BTC …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1249906" y="4052382"/>
            <a:ext cx="655339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Lowers fiat value of mining reward …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1249906" y="4883297"/>
            <a:ext cx="691407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Fewer miners, BTC easier to subvert. …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1249906" y="1569854"/>
            <a:ext cx="651332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Mining rigs cost fiat (USD, Euro, etc.)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396466" y="559094"/>
            <a:ext cx="4171834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</a:rPr>
              <a:t>Bitcoin “Death Spiral”</a:t>
            </a:r>
          </a:p>
        </p:txBody>
      </p:sp>
      <p:sp>
        <p:nvSpPr>
          <p:cNvPr id="11" name="TextBox 10"/>
          <p:cNvSpPr txBox="1"/>
          <p:nvPr/>
        </p:nvSpPr>
        <p:spPr bwMode="auto">
          <a:xfrm>
            <a:off x="1249906" y="5714210"/>
            <a:ext cx="501772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Further lowering confidence</a:t>
            </a:r>
          </a:p>
        </p:txBody>
      </p:sp>
    </p:spTree>
    <p:extLst>
      <p:ext uri="{BB962C8B-B14F-4D97-AF65-F5344CB8AC3E}">
        <p14:creationId xmlns:p14="http://schemas.microsoft.com/office/powerpoint/2010/main" val="429294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Image result for goldfinger movie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913" y="0"/>
            <a:ext cx="4448175" cy="666750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2233586" y="2310200"/>
            <a:ext cx="633538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3399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Law enforcement, anti-laundering …</a:t>
            </a:r>
          </a:p>
        </p:txBody>
      </p:sp>
      <p:sp>
        <p:nvSpPr>
          <p:cNvPr id="5" name="TextBox 4"/>
          <p:cNvSpPr txBox="1"/>
          <p:nvPr/>
        </p:nvSpPr>
        <p:spPr bwMode="auto">
          <a:xfrm>
            <a:off x="1082470" y="3050546"/>
            <a:ext cx="344677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Non-state attacker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4591604" y="3790892"/>
            <a:ext cx="397737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Political or social goal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1082470" y="1569854"/>
            <a:ext cx="230223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Government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747190" y="559094"/>
            <a:ext cx="5086136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</a:rPr>
              <a:t>Goldfinger Attack Motivation</a:t>
            </a:r>
          </a:p>
        </p:txBody>
      </p:sp>
      <p:sp>
        <p:nvSpPr>
          <p:cNvPr id="13" name="TextBox 12"/>
          <p:cNvSpPr txBox="1"/>
          <p:nvPr/>
        </p:nvSpPr>
        <p:spPr bwMode="auto">
          <a:xfrm>
            <a:off x="1082470" y="4531238"/>
            <a:ext cx="292259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Investment gain</a:t>
            </a:r>
          </a:p>
        </p:txBody>
      </p:sp>
      <p:sp>
        <p:nvSpPr>
          <p:cNvPr id="14" name="TextBox 13"/>
          <p:cNvSpPr txBox="1"/>
          <p:nvPr/>
        </p:nvSpPr>
        <p:spPr bwMode="auto">
          <a:xfrm>
            <a:off x="6608182" y="5271582"/>
            <a:ext cx="196079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Short BTC</a:t>
            </a:r>
          </a:p>
        </p:txBody>
      </p:sp>
      <p:sp>
        <p:nvSpPr>
          <p:cNvPr id="3" name="Left Arrow 2"/>
          <p:cNvSpPr/>
          <p:nvPr/>
        </p:nvSpPr>
        <p:spPr bwMode="auto">
          <a:xfrm>
            <a:off x="4561015" y="2833420"/>
            <a:ext cx="2702593" cy="917079"/>
          </a:xfrm>
          <a:prstGeom prst="leftArrow">
            <a:avLst/>
          </a:prstGeom>
          <a:solidFill>
            <a:schemeClr val="bg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Too expensive?</a:t>
            </a:r>
          </a:p>
        </p:txBody>
      </p:sp>
      <p:sp>
        <p:nvSpPr>
          <p:cNvPr id="12" name="Left Arrow 11"/>
          <p:cNvSpPr/>
          <p:nvPr/>
        </p:nvSpPr>
        <p:spPr bwMode="auto">
          <a:xfrm>
            <a:off x="4561015" y="4376531"/>
            <a:ext cx="2526644" cy="917079"/>
          </a:xfrm>
          <a:prstGeom prst="leftArrow">
            <a:avLst/>
          </a:prstGeom>
          <a:solidFill>
            <a:schemeClr val="bg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Hard to short?</a:t>
            </a:r>
          </a:p>
        </p:txBody>
      </p:sp>
      <p:sp>
        <p:nvSpPr>
          <p:cNvPr id="15" name="Left Arrow 14"/>
          <p:cNvSpPr/>
          <p:nvPr/>
        </p:nvSpPr>
        <p:spPr bwMode="auto">
          <a:xfrm>
            <a:off x="4561015" y="1229335"/>
            <a:ext cx="2544224" cy="917079"/>
          </a:xfrm>
          <a:prstGeom prst="leftArrow">
            <a:avLst/>
          </a:prstGeom>
          <a:solidFill>
            <a:schemeClr val="bg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Most plausible</a:t>
            </a:r>
          </a:p>
        </p:txBody>
      </p:sp>
    </p:spTree>
    <p:extLst>
      <p:ext uri="{BB962C8B-B14F-4D97-AF65-F5344CB8AC3E}">
        <p14:creationId xmlns:p14="http://schemas.microsoft.com/office/powerpoint/2010/main" val="3228812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13" grpId="0" animBg="1"/>
      <p:bldP spid="14" grpId="0" animBg="1"/>
      <p:bldP spid="3" grpId="0" animBg="1"/>
      <p:bldP spid="12" grpId="0" animBg="1"/>
      <p:bldP spid="1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Image result for goldfinger movie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913" y="0"/>
            <a:ext cx="4448175" cy="666750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 bwMode="auto">
          <a:xfrm>
            <a:off x="1648405" y="2264976"/>
            <a:ext cx="625786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Very expensive against BTC or ETH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1648405" y="3117917"/>
            <a:ext cx="629851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Not so expensive for lesser coins …</a:t>
            </a:r>
            <a:endParaRPr lang="en-US" sz="2800" b="1" dirty="0">
              <a:solidFill>
                <a:srgbClr val="FFC000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1648405" y="3970858"/>
            <a:ext cx="579678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Even for BTC, getting cheaper …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1648405" y="1412035"/>
            <a:ext cx="544091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Rent equipment for 51% attack</a:t>
            </a:r>
          </a:p>
        </p:txBody>
      </p:sp>
      <p:sp>
        <p:nvSpPr>
          <p:cNvPr id="14" name="TextBox 13"/>
          <p:cNvSpPr txBox="1"/>
          <p:nvPr/>
        </p:nvSpPr>
        <p:spPr bwMode="auto">
          <a:xfrm>
            <a:off x="820003" y="559094"/>
            <a:ext cx="2471639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</a:rPr>
              <a:t>Rental Attack</a:t>
            </a:r>
          </a:p>
        </p:txBody>
      </p:sp>
    </p:spTree>
    <p:extLst>
      <p:ext uri="{BB962C8B-B14F-4D97-AF65-F5344CB8AC3E}">
        <p14:creationId xmlns:p14="http://schemas.microsoft.com/office/powerpoint/2010/main" val="3464962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35</a:t>
            </a:fld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8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 bwMode="auto">
          <a:xfrm>
            <a:off x="6507480" y="3401817"/>
            <a:ext cx="1112520" cy="3080789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rPr>
              <a:t> </a:t>
            </a:r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5644894" y="3481680"/>
            <a:ext cx="862586" cy="629463"/>
          </a:xfrm>
          <a:prstGeom prst="wedgeRoundRectCallout">
            <a:avLst>
              <a:gd name="adj1" fmla="val -4239"/>
              <a:gd name="adj2" fmla="val -184975"/>
              <a:gd name="adj3" fmla="val 16667"/>
            </a:avLst>
          </a:prstGeom>
          <a:noFill/>
          <a:ln w="762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6" name="Rounded Rectangular Callout 5"/>
          <p:cNvSpPr/>
          <p:nvPr/>
        </p:nvSpPr>
        <p:spPr bwMode="auto">
          <a:xfrm>
            <a:off x="7774121" y="3436381"/>
            <a:ext cx="648379" cy="629235"/>
          </a:xfrm>
          <a:prstGeom prst="wedgeRoundRectCallout">
            <a:avLst>
              <a:gd name="adj1" fmla="val 865"/>
              <a:gd name="adj2" fmla="val 319429"/>
              <a:gd name="adj3" fmla="val 16667"/>
            </a:avLst>
          </a:prstGeom>
          <a:noFill/>
          <a:ln w="76200" cap="flat" cmpd="sng" algn="ctr">
            <a:solidFill>
              <a:srgbClr val="FF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b="1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226892" y="3473866"/>
            <a:ext cx="5547229" cy="1705720"/>
            <a:chOff x="2226892" y="3473866"/>
            <a:chExt cx="5547229" cy="1705720"/>
          </a:xfrm>
        </p:grpSpPr>
        <p:sp>
          <p:nvSpPr>
            <p:cNvPr id="7" name="Rounded Rectangular Callout 6"/>
            <p:cNvSpPr/>
            <p:nvPr/>
          </p:nvSpPr>
          <p:spPr bwMode="auto">
            <a:xfrm>
              <a:off x="6568440" y="3473866"/>
              <a:ext cx="1205681" cy="645090"/>
            </a:xfrm>
            <a:prstGeom prst="wedgeRoundRectCallout">
              <a:avLst>
                <a:gd name="adj1" fmla="val -44140"/>
                <a:gd name="adj2" fmla="val 117591"/>
                <a:gd name="adj3" fmla="val 16667"/>
              </a:avLst>
            </a:prstGeom>
            <a:noFill/>
            <a:ln w="762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endParaRPr lang="en-US" b="1" dirty="0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 bwMode="auto">
            <a:xfrm>
              <a:off x="2226892" y="4656366"/>
              <a:ext cx="5080237" cy="52322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00B0F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FF00"/>
                  </a:solidFill>
                  <a:latin typeface="Arial" panose="020B0604020202020204" pitchFamily="34" charset="0"/>
                </a:rPr>
                <a:t>Rental prices from </a:t>
              </a:r>
              <a:r>
                <a: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hlinkClick r:id="rId3"/>
                </a:rPr>
                <a:t>NiceHash</a:t>
              </a:r>
              <a:endParaRPr lang="en-US" sz="2800" b="1" dirty="0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 bwMode="auto">
          <a:xfrm>
            <a:off x="1712053" y="2019846"/>
            <a:ext cx="537839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92D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Hash rates from 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hlinkClick r:id="rId4"/>
              </a:rPr>
              <a:t>Mine the Coin</a:t>
            </a:r>
            <a:endParaRPr lang="en-US" sz="2800" b="1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3152109" y="5959386"/>
            <a:ext cx="563968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hlinkClick r:id="rId3"/>
              </a:rPr>
              <a:t>Percent rentable from NiceHash</a:t>
            </a:r>
            <a:endParaRPr lang="en-US" sz="2800" b="1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 bwMode="auto">
          <a:xfrm>
            <a:off x="121700" y="1240046"/>
            <a:ext cx="4645310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</a:rPr>
              <a:t>https://www.crypto51.app/</a:t>
            </a:r>
          </a:p>
        </p:txBody>
      </p:sp>
    </p:spTree>
    <p:extLst>
      <p:ext uri="{BB962C8B-B14F-4D97-AF65-F5344CB8AC3E}">
        <p14:creationId xmlns:p14="http://schemas.microsoft.com/office/powerpoint/2010/main" val="2054479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  <p:bldP spid="11" grpId="0" animBg="1"/>
      <p:bldP spid="1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36</a:t>
            </a:fld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 bwMode="auto">
          <a:xfrm>
            <a:off x="209878" y="1321094"/>
            <a:ext cx="3004349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</a:rPr>
              <a:t>Least Expensive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6507480" y="0"/>
            <a:ext cx="1112520" cy="6614160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209878" y="2235494"/>
            <a:ext cx="4645311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</a:rPr>
              <a:t>https://www.crypto51.app/</a:t>
            </a:r>
          </a:p>
        </p:txBody>
      </p:sp>
    </p:spTree>
    <p:extLst>
      <p:ext uri="{BB962C8B-B14F-4D97-AF65-F5344CB8AC3E}">
        <p14:creationId xmlns:p14="http://schemas.microsoft.com/office/powerpoint/2010/main" val="2711122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37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92543">
            <a:off x="478422" y="465773"/>
            <a:ext cx="8379142" cy="7520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 bwMode="auto">
          <a:xfrm>
            <a:off x="1169777" y="2838191"/>
            <a:ext cx="444384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r>
              <a:rPr lang="en-US" sz="2800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-largest cryptocurrency</a:t>
            </a:r>
          </a:p>
        </p:txBody>
      </p:sp>
      <p:sp>
        <p:nvSpPr>
          <p:cNvPr id="6" name="TextBox 3"/>
          <p:cNvSpPr txBox="1"/>
          <p:nvPr/>
        </p:nvSpPr>
        <p:spPr bwMode="auto">
          <a:xfrm>
            <a:off x="1169777" y="1351086"/>
            <a:ext cx="6908375" cy="954107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DAO disaster (later), </a:t>
            </a:r>
          </a:p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Ethereum split into ETH and ETC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1169777" y="3894409"/>
            <a:ext cx="666400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“Deep reorganization” of 100s of blocks  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1169777" y="4950627"/>
            <a:ext cx="455284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Double spends ~1.1M USD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523310" y="294868"/>
            <a:ext cx="2762296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This Happened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1169777" y="6006844"/>
            <a:ext cx="746871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7030A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Numbers unreliable, but something happened</a:t>
            </a:r>
          </a:p>
        </p:txBody>
      </p:sp>
    </p:spTree>
    <p:extLst>
      <p:ext uri="{BB962C8B-B14F-4D97-AF65-F5344CB8AC3E}">
        <p14:creationId xmlns:p14="http://schemas.microsoft.com/office/powerpoint/2010/main" val="3779611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 bwMode="auto">
          <a:xfrm>
            <a:off x="593846" y="294868"/>
            <a:ext cx="2621230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It gets weirder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02323">
            <a:off x="274596" y="673418"/>
            <a:ext cx="8843389" cy="5270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 bwMode="auto">
          <a:xfrm>
            <a:off x="1142486" y="3270716"/>
            <a:ext cx="7506056" cy="1384995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“a lot of these assets have dogmatic diehard communities that refuse to submit, and most tokens are held by them anyway”</a:t>
            </a:r>
          </a:p>
        </p:txBody>
      </p:sp>
      <p:sp>
        <p:nvSpPr>
          <p:cNvPr id="9" name="TextBox 3"/>
          <p:cNvSpPr txBox="1"/>
          <p:nvPr/>
        </p:nvSpPr>
        <p:spPr bwMode="auto">
          <a:xfrm>
            <a:off x="1142486" y="1782792"/>
            <a:ext cx="4102405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Price almost didn’t move</a:t>
            </a:r>
          </a:p>
        </p:txBody>
      </p:sp>
    </p:spTree>
    <p:extLst>
      <p:ext uri="{BB962C8B-B14F-4D97-AF65-F5344CB8AC3E}">
        <p14:creationId xmlns:p14="http://schemas.microsoft.com/office/powerpoint/2010/main" val="4212245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05263">
            <a:off x="160940" y="1275560"/>
            <a:ext cx="10167900" cy="390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 bwMode="auto">
          <a:xfrm>
            <a:off x="774184" y="294868"/>
            <a:ext cx="2260555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And weirder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612694" y="3270716"/>
            <a:ext cx="8310436" cy="1384995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“the hashing power of ETC network is still not strong enough and it's still possible to rent enough hashing power to launch another 51% attack.”</a:t>
            </a:r>
          </a:p>
        </p:txBody>
      </p:sp>
      <p:sp>
        <p:nvSpPr>
          <p:cNvPr id="9" name="TextBox 3"/>
          <p:cNvSpPr txBox="1"/>
          <p:nvPr/>
        </p:nvSpPr>
        <p:spPr bwMode="auto">
          <a:xfrm>
            <a:off x="612694" y="1889472"/>
            <a:ext cx="7462299" cy="954107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Attacker returned about half the stolen money</a:t>
            </a:r>
          </a:p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at least one exchange</a:t>
            </a:r>
          </a:p>
        </p:txBody>
      </p:sp>
    </p:spTree>
    <p:extLst>
      <p:ext uri="{BB962C8B-B14F-4D97-AF65-F5344CB8AC3E}">
        <p14:creationId xmlns:p14="http://schemas.microsoft.com/office/powerpoint/2010/main" val="4254060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2009-2011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Era of CPU mining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4" name="Picture 2" descr="Image result for hard hat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777" y="2963734"/>
            <a:ext cx="2488377" cy="191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" descr="Image result for lapto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AutoShape 4" descr="Image result for lapto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AutoShape 6" descr="Image result for laptop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AutoShape 8" descr="Image result for laptop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36" name="Picture 12" descr="Image result for lapt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655" y="259842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ular Callout 8"/>
          <p:cNvSpPr/>
          <p:nvPr/>
        </p:nvSpPr>
        <p:spPr bwMode="auto">
          <a:xfrm>
            <a:off x="5532120" y="2423160"/>
            <a:ext cx="2545080" cy="2456625"/>
          </a:xfrm>
          <a:prstGeom prst="wedgeRoundRectCallout">
            <a:avLst>
              <a:gd name="adj1" fmla="val -118438"/>
              <a:gd name="adj2" fmla="val 2325"/>
              <a:gd name="adj3" fmla="val 16667"/>
            </a:avLst>
          </a:prstGeom>
          <a:noFill/>
          <a:ln w="76200" cap="flat" cmpd="sng" algn="ctr">
            <a:solidFill>
              <a:srgbClr val="00CC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612775" y="5304749"/>
            <a:ext cx="423767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Bitcoin not worth much</a:t>
            </a:r>
          </a:p>
        </p:txBody>
      </p:sp>
      <p:sp>
        <p:nvSpPr>
          <p:cNvPr id="13" name="TextBox 12"/>
          <p:cNvSpPr txBox="1"/>
          <p:nvPr/>
        </p:nvSpPr>
        <p:spPr bwMode="auto">
          <a:xfrm>
            <a:off x="1425196" y="5986658"/>
            <a:ext cx="665200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As value rises, GPUs displace CPUs</a:t>
            </a:r>
          </a:p>
        </p:txBody>
      </p:sp>
    </p:spTree>
    <p:extLst>
      <p:ext uri="{BB962C8B-B14F-4D97-AF65-F5344CB8AC3E}">
        <p14:creationId xmlns:p14="http://schemas.microsoft.com/office/powerpoint/2010/main" val="659102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Image result for goldfinger movie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913" y="0"/>
            <a:ext cx="4448175" cy="666750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40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 bwMode="auto">
          <a:xfrm>
            <a:off x="1289621" y="2264976"/>
            <a:ext cx="665598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Bond gets utility </a:t>
            </a:r>
            <a:r>
              <a:rPr lang="en-US" sz="2800" b="1" dirty="0">
                <a:solidFill>
                  <a:srgbClr val="FFC000"/>
                </a:solidFill>
                <a:latin typeface="Arial" panose="020B0604020202020204" pitchFamily="34" charset="0"/>
              </a:rPr>
              <a:t>B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 by preserving BTC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1289621" y="3117917"/>
            <a:ext cx="483658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Bond sets mining reward </a:t>
            </a:r>
            <a:r>
              <a:rPr lang="en-US" sz="2800" b="1" dirty="0">
                <a:solidFill>
                  <a:srgbClr val="FFC000"/>
                </a:solidFill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1289621" y="3970858"/>
            <a:ext cx="711605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Auric destroys by spending more than </a:t>
            </a:r>
            <a:r>
              <a:rPr lang="en-US" sz="2800" b="1" dirty="0">
                <a:solidFill>
                  <a:srgbClr val="FFC000"/>
                </a:solidFill>
                <a:latin typeface="Arial" panose="020B0604020202020204" pitchFamily="34" charset="0"/>
              </a:rPr>
              <a:t>C</a:t>
            </a:r>
            <a:endParaRPr lang="en-US" sz="2800" b="1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1289621" y="1412035"/>
            <a:ext cx="662931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Auric gets utility </a:t>
            </a:r>
            <a:r>
              <a:rPr lang="en-US" sz="2800" b="1" dirty="0">
                <a:solidFill>
                  <a:srgbClr val="FFC000"/>
                </a:solidFill>
                <a:latin typeface="Arial" panose="020B0604020202020204" pitchFamily="34" charset="0"/>
              </a:rPr>
              <a:t>A 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by destroying BTC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3949568"/>
              </p:ext>
            </p:extLst>
          </p:nvPr>
        </p:nvGraphicFramePr>
        <p:xfrm>
          <a:off x="1312566" y="4823797"/>
          <a:ext cx="6493653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45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45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45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Preserve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Destroy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Auric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A-C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Bond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B-C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 bwMode="auto">
          <a:xfrm>
            <a:off x="514600" y="574608"/>
            <a:ext cx="5124608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</a:rPr>
              <a:t>Game Theory: Auric vs Bond</a:t>
            </a:r>
          </a:p>
        </p:txBody>
      </p:sp>
    </p:spTree>
    <p:extLst>
      <p:ext uri="{BB962C8B-B14F-4D97-AF65-F5344CB8AC3E}">
        <p14:creationId xmlns:p14="http://schemas.microsoft.com/office/powerpoint/2010/main" val="4051002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Image result for goldfinger movie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913" y="0"/>
            <a:ext cx="4448175" cy="666750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41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 bwMode="auto">
          <a:xfrm>
            <a:off x="966040" y="4164968"/>
            <a:ext cx="574490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If </a:t>
            </a:r>
            <a:r>
              <a:rPr lang="en-US" sz="2800" dirty="0">
                <a:solidFill>
                  <a:srgbClr val="FFC000"/>
                </a:solidFill>
                <a:latin typeface="Arial" panose="020B0604020202020204" pitchFamily="34" charset="0"/>
              </a:rPr>
              <a:t>B &gt; A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, Bond can preserve BTC…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2065574" y="4998241"/>
            <a:ext cx="274889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By setting </a:t>
            </a:r>
            <a:r>
              <a:rPr lang="en-US" sz="2800" dirty="0">
                <a:solidFill>
                  <a:srgbClr val="FFC000"/>
                </a:solidFill>
                <a:latin typeface="Arial" panose="020B0604020202020204" pitchFamily="34" charset="0"/>
              </a:rPr>
              <a:t>C = A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966040" y="5831512"/>
            <a:ext cx="637430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BTC must pay a “tax” of </a:t>
            </a:r>
            <a:r>
              <a:rPr lang="en-US" sz="2800" dirty="0">
                <a:solidFill>
                  <a:srgbClr val="FFC000"/>
                </a:solidFill>
                <a:latin typeface="Arial" panose="020B0604020202020204" pitchFamily="34" charset="0"/>
              </a:rPr>
              <a:t>A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 to stay alive!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966040" y="3331695"/>
            <a:ext cx="484786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If </a:t>
            </a:r>
            <a:r>
              <a:rPr lang="en-US" sz="2800" b="1" dirty="0">
                <a:solidFill>
                  <a:srgbClr val="FFC000"/>
                </a:solidFill>
                <a:latin typeface="Arial" panose="020B0604020202020204" pitchFamily="34" charset="0"/>
              </a:rPr>
              <a:t>A &gt; B 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Auric destroys BTC</a:t>
            </a:r>
          </a:p>
        </p:txBody>
      </p:sp>
      <p:sp>
        <p:nvSpPr>
          <p:cNvPr id="13" name="TextBox 12"/>
          <p:cNvSpPr txBox="1"/>
          <p:nvPr/>
        </p:nvSpPr>
        <p:spPr bwMode="auto">
          <a:xfrm>
            <a:off x="745204" y="559094"/>
            <a:ext cx="2621231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</a:rPr>
              <a:t>Auric vs Bond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0861484"/>
              </p:ext>
            </p:extLst>
          </p:nvPr>
        </p:nvGraphicFramePr>
        <p:xfrm>
          <a:off x="1071805" y="1467162"/>
          <a:ext cx="6493653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45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45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45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Preserve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Destroy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Auric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A-C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Bond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B-C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907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Image result for goldfinger movie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913" y="0"/>
            <a:ext cx="4448175" cy="666750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42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 bwMode="auto">
          <a:xfrm>
            <a:off x="1321751" y="3759490"/>
            <a:ext cx="453681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Probability distributions?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1321751" y="4872320"/>
            <a:ext cx="650049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Need to have governance to respond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1321751" y="1533832"/>
            <a:ext cx="741158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Bitcoin must pay a “tax” of </a:t>
            </a:r>
            <a:r>
              <a:rPr lang="en-US" sz="2800" b="1" dirty="0">
                <a:solidFill>
                  <a:srgbClr val="FFC000"/>
                </a:solidFill>
                <a:latin typeface="Arial" panose="020B0604020202020204" pitchFamily="34" charset="0"/>
              </a:rPr>
              <a:t>A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 to stay alive!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1321751" y="2646661"/>
            <a:ext cx="476822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What if you don’t know </a:t>
            </a:r>
            <a:r>
              <a:rPr lang="en-US" sz="2800" b="1" dirty="0">
                <a:solidFill>
                  <a:srgbClr val="FFC000"/>
                </a:solidFill>
                <a:latin typeface="Arial" panose="020B0604020202020204" pitchFamily="34" charset="0"/>
              </a:rPr>
              <a:t>A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?</a:t>
            </a:r>
          </a:p>
        </p:txBody>
      </p:sp>
      <p:sp>
        <p:nvSpPr>
          <p:cNvPr id="13" name="TextBox 12"/>
          <p:cNvSpPr txBox="1"/>
          <p:nvPr/>
        </p:nvSpPr>
        <p:spPr bwMode="auto">
          <a:xfrm>
            <a:off x="745204" y="559094"/>
            <a:ext cx="2621231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</a:rPr>
              <a:t>Auric vs Bond</a:t>
            </a:r>
          </a:p>
        </p:txBody>
      </p:sp>
    </p:spTree>
    <p:extLst>
      <p:ext uri="{BB962C8B-B14F-4D97-AF65-F5344CB8AC3E}">
        <p14:creationId xmlns:p14="http://schemas.microsoft.com/office/powerpoint/2010/main" val="3237348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DA088F6-7916-4054-2483-0F3538DC67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43</a:t>
            </a:fld>
            <a:endParaRPr lang="en-US" dirty="0"/>
          </a:p>
        </p:txBody>
      </p:sp>
      <p:pic>
        <p:nvPicPr>
          <p:cNvPr id="1026" name="Picture 2" descr="All Major Bitcoin Forks Shown With a Subway-Style Map">
            <a:extLst>
              <a:ext uri="{FF2B5EF4-FFF2-40B4-BE49-F238E27FC236}">
                <a16:creationId xmlns:a16="http://schemas.microsoft.com/office/drawing/2014/main" id="{38027D37-BD62-AB94-3CC2-29C958BB51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6638"/>
            <a:ext cx="9144000" cy="478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1AC4B2D-4E51-B48C-09AA-4DDEB499AD23}"/>
              </a:ext>
            </a:extLst>
          </p:cNvPr>
          <p:cNvSpPr txBox="1"/>
          <p:nvPr/>
        </p:nvSpPr>
        <p:spPr bwMode="auto">
          <a:xfrm>
            <a:off x="519202" y="264390"/>
            <a:ext cx="2483372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</a:rPr>
              <a:t>Governance?</a:t>
            </a:r>
          </a:p>
        </p:txBody>
      </p:sp>
    </p:spTree>
    <p:extLst>
      <p:ext uri="{BB962C8B-B14F-4D97-AF65-F5344CB8AC3E}">
        <p14:creationId xmlns:p14="http://schemas.microsoft.com/office/powerpoint/2010/main" val="169763974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4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Selfish Mining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44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532144" y="3202234"/>
            <a:ext cx="1280160" cy="1946329"/>
            <a:chOff x="533400" y="1863384"/>
            <a:chExt cx="2743200" cy="4250531"/>
          </a:xfrm>
          <a:solidFill>
            <a:srgbClr val="FFFF00"/>
          </a:solidFill>
        </p:grpSpPr>
        <p:sp>
          <p:nvSpPr>
            <p:cNvPr id="4" name="Vertical Scroll 3"/>
            <p:cNvSpPr/>
            <p:nvPr/>
          </p:nvSpPr>
          <p:spPr>
            <a:xfrm>
              <a:off x="533400" y="1863384"/>
              <a:ext cx="2743200" cy="4250531"/>
            </a:xfrm>
            <a:prstGeom prst="verticalScroll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909294" y="2337183"/>
              <a:ext cx="1991413" cy="127707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endParaRPr lang="en-US" sz="3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3" name="Right Arrow 22"/>
          <p:cNvSpPr/>
          <p:nvPr/>
        </p:nvSpPr>
        <p:spPr>
          <a:xfrm rot="19263822" flipH="1">
            <a:off x="1919235" y="2480131"/>
            <a:ext cx="990600" cy="914400"/>
          </a:xfrm>
          <a:prstGeom prst="rightArrow">
            <a:avLst/>
          </a:prstGeom>
          <a:solidFill>
            <a:srgbClr val="CCFFCC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3016766" y="1964167"/>
            <a:ext cx="1280160" cy="1946329"/>
            <a:chOff x="533400" y="1863384"/>
            <a:chExt cx="2743200" cy="4250531"/>
          </a:xfrm>
          <a:solidFill>
            <a:srgbClr val="CCFFCC"/>
          </a:solidFill>
        </p:grpSpPr>
        <p:sp>
          <p:nvSpPr>
            <p:cNvPr id="27" name="Vertical Scroll 26"/>
            <p:cNvSpPr/>
            <p:nvPr/>
          </p:nvSpPr>
          <p:spPr>
            <a:xfrm>
              <a:off x="533400" y="1863384"/>
              <a:ext cx="2743200" cy="4250531"/>
            </a:xfrm>
            <a:prstGeom prst="verticalScroll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909294" y="2337183"/>
              <a:ext cx="1991413" cy="127707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endParaRPr lang="en-US" sz="3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888480" y="2382042"/>
            <a:ext cx="1472789" cy="3598447"/>
            <a:chOff x="6903720" y="2031522"/>
            <a:chExt cx="1472789" cy="3598447"/>
          </a:xfrm>
        </p:grpSpPr>
        <p:pic>
          <p:nvPicPr>
            <p:cNvPr id="35" name="Picture 2" descr="Image result for hard hat clipart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8960" y="2031522"/>
              <a:ext cx="1442309" cy="11105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8" descr="Blue Hard Hat Clip Ar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3720" y="4495922"/>
              <a:ext cx="1472789" cy="11340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Rounded Rectangular Callout 5"/>
          <p:cNvSpPr/>
          <p:nvPr/>
        </p:nvSpPr>
        <p:spPr bwMode="auto">
          <a:xfrm>
            <a:off x="2155548" y="4688862"/>
            <a:ext cx="4489092" cy="919401"/>
          </a:xfrm>
          <a:prstGeom prst="wedgeRoundRectCallout">
            <a:avLst>
              <a:gd name="adj1" fmla="val 57879"/>
              <a:gd name="adj2" fmla="val -169982"/>
              <a:gd name="adj3" fmla="val 16667"/>
            </a:avLst>
          </a:prstGeom>
          <a:noFill/>
          <a:ln w="762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If I’m ahead, withhold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my block </a:t>
            </a:r>
            <a:r>
              <a:rPr lang="en-US" baseline="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mine on private chain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1539240" y="1600200"/>
            <a:ext cx="4632960" cy="2651760"/>
          </a:xfrm>
          <a:custGeom>
            <a:avLst/>
            <a:gdLst>
              <a:gd name="connsiteX0" fmla="*/ 899160 w 4632960"/>
              <a:gd name="connsiteY0" fmla="*/ 121920 h 2651760"/>
              <a:gd name="connsiteX1" fmla="*/ 0 w 4632960"/>
              <a:gd name="connsiteY1" fmla="*/ 1082040 h 2651760"/>
              <a:gd name="connsiteX2" fmla="*/ 563880 w 4632960"/>
              <a:gd name="connsiteY2" fmla="*/ 2331720 h 2651760"/>
              <a:gd name="connsiteX3" fmla="*/ 2331720 w 4632960"/>
              <a:gd name="connsiteY3" fmla="*/ 2651760 h 2651760"/>
              <a:gd name="connsiteX4" fmla="*/ 4632960 w 4632960"/>
              <a:gd name="connsiteY4" fmla="*/ 1447800 h 2651760"/>
              <a:gd name="connsiteX5" fmla="*/ 4282440 w 4632960"/>
              <a:gd name="connsiteY5" fmla="*/ 243840 h 2651760"/>
              <a:gd name="connsiteX6" fmla="*/ 2087880 w 4632960"/>
              <a:gd name="connsiteY6" fmla="*/ 0 h 2651760"/>
              <a:gd name="connsiteX7" fmla="*/ 944880 w 4632960"/>
              <a:gd name="connsiteY7" fmla="*/ 152400 h 2651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32960" h="2651760">
                <a:moveTo>
                  <a:pt x="899160" y="121920"/>
                </a:moveTo>
                <a:lnTo>
                  <a:pt x="0" y="1082040"/>
                </a:lnTo>
                <a:lnTo>
                  <a:pt x="563880" y="2331720"/>
                </a:lnTo>
                <a:lnTo>
                  <a:pt x="2331720" y="2651760"/>
                </a:lnTo>
                <a:lnTo>
                  <a:pt x="4632960" y="1447800"/>
                </a:lnTo>
                <a:lnTo>
                  <a:pt x="4282440" y="243840"/>
                </a:lnTo>
                <a:lnTo>
                  <a:pt x="2087880" y="0"/>
                </a:lnTo>
                <a:lnTo>
                  <a:pt x="944880" y="152400"/>
                </a:lnTo>
              </a:path>
            </a:pathLst>
          </a:custGeom>
          <a:noFill/>
          <a:ln w="76200" cap="flat" cmpd="sng" algn="ctr">
            <a:solidFill>
              <a:srgbClr val="92D05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Lucida Console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574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4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Selfish Mining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45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532144" y="3202234"/>
            <a:ext cx="1280160" cy="1946329"/>
            <a:chOff x="533400" y="1863384"/>
            <a:chExt cx="2743200" cy="4250531"/>
          </a:xfrm>
          <a:solidFill>
            <a:srgbClr val="FFFF00"/>
          </a:solidFill>
        </p:grpSpPr>
        <p:sp>
          <p:nvSpPr>
            <p:cNvPr id="4" name="Vertical Scroll 3"/>
            <p:cNvSpPr/>
            <p:nvPr/>
          </p:nvSpPr>
          <p:spPr>
            <a:xfrm>
              <a:off x="533400" y="1863384"/>
              <a:ext cx="2743200" cy="4250531"/>
            </a:xfrm>
            <a:prstGeom prst="verticalScroll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909294" y="2337183"/>
              <a:ext cx="1991413" cy="127707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endParaRPr lang="en-US" sz="3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919235" y="2480131"/>
            <a:ext cx="990600" cy="3390534"/>
            <a:chOff x="1876726" y="2129611"/>
            <a:chExt cx="990600" cy="3390534"/>
          </a:xfrm>
        </p:grpSpPr>
        <p:sp>
          <p:nvSpPr>
            <p:cNvPr id="23" name="Right Arrow 22"/>
            <p:cNvSpPr/>
            <p:nvPr/>
          </p:nvSpPr>
          <p:spPr>
            <a:xfrm rot="19263822" flipH="1">
              <a:off x="1876726" y="2129611"/>
              <a:ext cx="990600" cy="914400"/>
            </a:xfrm>
            <a:prstGeom prst="rightArrow">
              <a:avLst/>
            </a:prstGeom>
            <a:solidFill>
              <a:srgbClr val="CCFFCC"/>
            </a:solidFill>
            <a:ln>
              <a:solidFill>
                <a:srgbClr val="FF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ight Arrow 23"/>
            <p:cNvSpPr/>
            <p:nvPr/>
          </p:nvSpPr>
          <p:spPr>
            <a:xfrm rot="1658289" flipH="1">
              <a:off x="1876726" y="4605745"/>
              <a:ext cx="990600" cy="914400"/>
            </a:xfrm>
            <a:prstGeom prst="rightArrow">
              <a:avLst/>
            </a:prstGeom>
            <a:solidFill>
              <a:srgbClr val="CC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3016766" y="1964167"/>
            <a:ext cx="1280160" cy="4422463"/>
            <a:chOff x="2870853" y="1613647"/>
            <a:chExt cx="1280160" cy="4422463"/>
          </a:xfrm>
        </p:grpSpPr>
        <p:grpSp>
          <p:nvGrpSpPr>
            <p:cNvPr id="26" name="Group 25"/>
            <p:cNvGrpSpPr/>
            <p:nvPr/>
          </p:nvGrpSpPr>
          <p:grpSpPr>
            <a:xfrm>
              <a:off x="2870853" y="1613647"/>
              <a:ext cx="1280160" cy="1946329"/>
              <a:chOff x="533400" y="1863384"/>
              <a:chExt cx="2743200" cy="4250531"/>
            </a:xfrm>
            <a:solidFill>
              <a:srgbClr val="CCFFCC"/>
            </a:solidFill>
          </p:grpSpPr>
          <p:sp>
            <p:nvSpPr>
              <p:cNvPr id="27" name="Vertical Scroll 26"/>
              <p:cNvSpPr/>
              <p:nvPr/>
            </p:nvSpPr>
            <p:spPr>
              <a:xfrm>
                <a:off x="533400" y="1863384"/>
                <a:ext cx="2743200" cy="4250531"/>
              </a:xfrm>
              <a:prstGeom prst="verticalScroll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909294" y="2337183"/>
                <a:ext cx="1991413" cy="1277073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3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2870853" y="4089781"/>
              <a:ext cx="1280160" cy="1946329"/>
              <a:chOff x="533400" y="1863384"/>
              <a:chExt cx="2743200" cy="4250531"/>
            </a:xfrm>
            <a:solidFill>
              <a:srgbClr val="CCCCFF"/>
            </a:solidFill>
          </p:grpSpPr>
          <p:sp>
            <p:nvSpPr>
              <p:cNvPr id="30" name="Vertical Scroll 29"/>
              <p:cNvSpPr/>
              <p:nvPr/>
            </p:nvSpPr>
            <p:spPr>
              <a:xfrm>
                <a:off x="533400" y="1863384"/>
                <a:ext cx="2743200" cy="4250531"/>
              </a:xfrm>
              <a:prstGeom prst="verticalScroll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909294" y="2337183"/>
                <a:ext cx="1991413" cy="1277073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3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40" name="Group 39"/>
          <p:cNvGrpSpPr/>
          <p:nvPr/>
        </p:nvGrpSpPr>
        <p:grpSpPr>
          <a:xfrm>
            <a:off x="6888480" y="2382042"/>
            <a:ext cx="1472789" cy="3598447"/>
            <a:chOff x="6903720" y="2031522"/>
            <a:chExt cx="1472789" cy="3598447"/>
          </a:xfrm>
        </p:grpSpPr>
        <p:pic>
          <p:nvPicPr>
            <p:cNvPr id="35" name="Picture 2" descr="Image result for hard hat clipart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8960" y="2031522"/>
              <a:ext cx="1442309" cy="11105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8" descr="Blue Hard Hat Clip Ar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3720" y="4495922"/>
              <a:ext cx="1472789" cy="11340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3" name="Rounded Rectangular Callout 42"/>
          <p:cNvSpPr/>
          <p:nvPr/>
        </p:nvSpPr>
        <p:spPr bwMode="auto">
          <a:xfrm>
            <a:off x="4959130" y="3910496"/>
            <a:ext cx="2665744" cy="2145268"/>
          </a:xfrm>
          <a:prstGeom prst="wedgeRoundRectCallout">
            <a:avLst>
              <a:gd name="adj1" fmla="val 28988"/>
              <a:gd name="adj2" fmla="val -65954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If public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chain catches up,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baseline="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ublish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private chain, a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nd hope for best</a:t>
            </a:r>
          </a:p>
        </p:txBody>
      </p:sp>
    </p:spTree>
    <p:extLst>
      <p:ext uri="{BB962C8B-B14F-4D97-AF65-F5344CB8AC3E}">
        <p14:creationId xmlns:p14="http://schemas.microsoft.com/office/powerpoint/2010/main" val="187938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4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Selfish Mining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46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532144" y="3202234"/>
            <a:ext cx="1280160" cy="1946329"/>
            <a:chOff x="533400" y="1863384"/>
            <a:chExt cx="2743200" cy="4250531"/>
          </a:xfrm>
          <a:solidFill>
            <a:srgbClr val="FFFF00"/>
          </a:solidFill>
        </p:grpSpPr>
        <p:sp>
          <p:nvSpPr>
            <p:cNvPr id="4" name="Vertical Scroll 3"/>
            <p:cNvSpPr/>
            <p:nvPr/>
          </p:nvSpPr>
          <p:spPr>
            <a:xfrm>
              <a:off x="533400" y="1863384"/>
              <a:ext cx="2743200" cy="4250531"/>
            </a:xfrm>
            <a:prstGeom prst="verticalScroll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909294" y="2337183"/>
              <a:ext cx="1991413" cy="127707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endParaRPr lang="en-US" sz="3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3" name="Right Arrow 22"/>
          <p:cNvSpPr/>
          <p:nvPr/>
        </p:nvSpPr>
        <p:spPr>
          <a:xfrm rot="19263822" flipH="1">
            <a:off x="1919235" y="2480131"/>
            <a:ext cx="990600" cy="914400"/>
          </a:xfrm>
          <a:prstGeom prst="rightArrow">
            <a:avLst/>
          </a:prstGeom>
          <a:solidFill>
            <a:srgbClr val="CCFFCC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ight Arrow 24"/>
          <p:cNvSpPr/>
          <p:nvPr/>
        </p:nvSpPr>
        <p:spPr>
          <a:xfrm flipH="1">
            <a:off x="4403857" y="2480131"/>
            <a:ext cx="990600" cy="914400"/>
          </a:xfrm>
          <a:prstGeom prst="rightArrow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3016766" y="1964167"/>
            <a:ext cx="1280160" cy="1946329"/>
            <a:chOff x="533400" y="1863384"/>
            <a:chExt cx="2743200" cy="4250531"/>
          </a:xfrm>
          <a:solidFill>
            <a:srgbClr val="CCFFCC"/>
          </a:solidFill>
        </p:grpSpPr>
        <p:sp>
          <p:nvSpPr>
            <p:cNvPr id="27" name="Vertical Scroll 26"/>
            <p:cNvSpPr/>
            <p:nvPr/>
          </p:nvSpPr>
          <p:spPr>
            <a:xfrm>
              <a:off x="533400" y="1863384"/>
              <a:ext cx="2743200" cy="4250531"/>
            </a:xfrm>
            <a:prstGeom prst="verticalScroll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909294" y="2337183"/>
              <a:ext cx="1991413" cy="127707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endParaRPr lang="en-US" sz="3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501388" y="1964167"/>
            <a:ext cx="1280160" cy="1946329"/>
            <a:chOff x="533400" y="1863384"/>
            <a:chExt cx="2743200" cy="4250531"/>
          </a:xfrm>
          <a:solidFill>
            <a:srgbClr val="CCFFCC"/>
          </a:solidFill>
        </p:grpSpPr>
        <p:sp>
          <p:nvSpPr>
            <p:cNvPr id="33" name="Vertical Scroll 32"/>
            <p:cNvSpPr/>
            <p:nvPr/>
          </p:nvSpPr>
          <p:spPr>
            <a:xfrm>
              <a:off x="533400" y="1863384"/>
              <a:ext cx="2743200" cy="4250531"/>
            </a:xfrm>
            <a:prstGeom prst="verticalScroll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909294" y="2337183"/>
              <a:ext cx="1991413" cy="127707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endParaRPr lang="en-US" sz="3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888480" y="2382042"/>
            <a:ext cx="1472789" cy="3598447"/>
            <a:chOff x="6903720" y="2031522"/>
            <a:chExt cx="1472789" cy="3598447"/>
          </a:xfrm>
        </p:grpSpPr>
        <p:pic>
          <p:nvPicPr>
            <p:cNvPr id="35" name="Picture 2" descr="Image result for hard hat clipart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8960" y="2031522"/>
              <a:ext cx="1442309" cy="11105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8" descr="Blue Hard Hat Clip Ar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3720" y="4495922"/>
              <a:ext cx="1472789" cy="11340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7" name="Freeform 36"/>
          <p:cNvSpPr/>
          <p:nvPr/>
        </p:nvSpPr>
        <p:spPr bwMode="auto">
          <a:xfrm>
            <a:off x="1539240" y="1600200"/>
            <a:ext cx="5556508" cy="2796893"/>
          </a:xfrm>
          <a:custGeom>
            <a:avLst/>
            <a:gdLst>
              <a:gd name="connsiteX0" fmla="*/ 899160 w 4632960"/>
              <a:gd name="connsiteY0" fmla="*/ 121920 h 2651760"/>
              <a:gd name="connsiteX1" fmla="*/ 0 w 4632960"/>
              <a:gd name="connsiteY1" fmla="*/ 1082040 h 2651760"/>
              <a:gd name="connsiteX2" fmla="*/ 563880 w 4632960"/>
              <a:gd name="connsiteY2" fmla="*/ 2331720 h 2651760"/>
              <a:gd name="connsiteX3" fmla="*/ 2331720 w 4632960"/>
              <a:gd name="connsiteY3" fmla="*/ 2651760 h 2651760"/>
              <a:gd name="connsiteX4" fmla="*/ 4632960 w 4632960"/>
              <a:gd name="connsiteY4" fmla="*/ 1447800 h 2651760"/>
              <a:gd name="connsiteX5" fmla="*/ 4282440 w 4632960"/>
              <a:gd name="connsiteY5" fmla="*/ 243840 h 2651760"/>
              <a:gd name="connsiteX6" fmla="*/ 2087880 w 4632960"/>
              <a:gd name="connsiteY6" fmla="*/ 0 h 2651760"/>
              <a:gd name="connsiteX7" fmla="*/ 944880 w 4632960"/>
              <a:gd name="connsiteY7" fmla="*/ 152400 h 2651760"/>
              <a:gd name="connsiteX0" fmla="*/ 899160 w 5974080"/>
              <a:gd name="connsiteY0" fmla="*/ 121920 h 2651760"/>
              <a:gd name="connsiteX1" fmla="*/ 0 w 5974080"/>
              <a:gd name="connsiteY1" fmla="*/ 1082040 h 2651760"/>
              <a:gd name="connsiteX2" fmla="*/ 563880 w 5974080"/>
              <a:gd name="connsiteY2" fmla="*/ 2331720 h 2651760"/>
              <a:gd name="connsiteX3" fmla="*/ 2331720 w 5974080"/>
              <a:gd name="connsiteY3" fmla="*/ 2651760 h 2651760"/>
              <a:gd name="connsiteX4" fmla="*/ 5974080 w 5974080"/>
              <a:gd name="connsiteY4" fmla="*/ 426720 h 2651760"/>
              <a:gd name="connsiteX5" fmla="*/ 4282440 w 5974080"/>
              <a:gd name="connsiteY5" fmla="*/ 243840 h 2651760"/>
              <a:gd name="connsiteX6" fmla="*/ 2087880 w 5974080"/>
              <a:gd name="connsiteY6" fmla="*/ 0 h 2651760"/>
              <a:gd name="connsiteX7" fmla="*/ 944880 w 5974080"/>
              <a:gd name="connsiteY7" fmla="*/ 152400 h 2651760"/>
              <a:gd name="connsiteX0" fmla="*/ 899160 w 5974080"/>
              <a:gd name="connsiteY0" fmla="*/ 121920 h 2651760"/>
              <a:gd name="connsiteX1" fmla="*/ 0 w 5974080"/>
              <a:gd name="connsiteY1" fmla="*/ 1082040 h 2651760"/>
              <a:gd name="connsiteX2" fmla="*/ 563880 w 5974080"/>
              <a:gd name="connsiteY2" fmla="*/ 2331720 h 2651760"/>
              <a:gd name="connsiteX3" fmla="*/ 2331720 w 5974080"/>
              <a:gd name="connsiteY3" fmla="*/ 2651760 h 2651760"/>
              <a:gd name="connsiteX4" fmla="*/ 5974080 w 5974080"/>
              <a:gd name="connsiteY4" fmla="*/ 426720 h 2651760"/>
              <a:gd name="connsiteX5" fmla="*/ 4282440 w 5974080"/>
              <a:gd name="connsiteY5" fmla="*/ 243840 h 2651760"/>
              <a:gd name="connsiteX6" fmla="*/ 2087880 w 5974080"/>
              <a:gd name="connsiteY6" fmla="*/ 0 h 2651760"/>
              <a:gd name="connsiteX7" fmla="*/ 944880 w 5974080"/>
              <a:gd name="connsiteY7" fmla="*/ 152400 h 2651760"/>
              <a:gd name="connsiteX0" fmla="*/ 899160 w 5979264"/>
              <a:gd name="connsiteY0" fmla="*/ 121920 h 2796893"/>
              <a:gd name="connsiteX1" fmla="*/ 0 w 5979264"/>
              <a:gd name="connsiteY1" fmla="*/ 1082040 h 2796893"/>
              <a:gd name="connsiteX2" fmla="*/ 563880 w 5979264"/>
              <a:gd name="connsiteY2" fmla="*/ 2331720 h 2796893"/>
              <a:gd name="connsiteX3" fmla="*/ 2331720 w 5979264"/>
              <a:gd name="connsiteY3" fmla="*/ 2651760 h 2796893"/>
              <a:gd name="connsiteX4" fmla="*/ 4983480 w 5979264"/>
              <a:gd name="connsiteY4" fmla="*/ 2636520 h 2796893"/>
              <a:gd name="connsiteX5" fmla="*/ 5974080 w 5979264"/>
              <a:gd name="connsiteY5" fmla="*/ 426720 h 2796893"/>
              <a:gd name="connsiteX6" fmla="*/ 4282440 w 5979264"/>
              <a:gd name="connsiteY6" fmla="*/ 243840 h 2796893"/>
              <a:gd name="connsiteX7" fmla="*/ 2087880 w 5979264"/>
              <a:gd name="connsiteY7" fmla="*/ 0 h 2796893"/>
              <a:gd name="connsiteX8" fmla="*/ 944880 w 5979264"/>
              <a:gd name="connsiteY8" fmla="*/ 152400 h 2796893"/>
              <a:gd name="connsiteX0" fmla="*/ 899160 w 5556508"/>
              <a:gd name="connsiteY0" fmla="*/ 121920 h 2796893"/>
              <a:gd name="connsiteX1" fmla="*/ 0 w 5556508"/>
              <a:gd name="connsiteY1" fmla="*/ 1082040 h 2796893"/>
              <a:gd name="connsiteX2" fmla="*/ 563880 w 5556508"/>
              <a:gd name="connsiteY2" fmla="*/ 2331720 h 2796893"/>
              <a:gd name="connsiteX3" fmla="*/ 2331720 w 5556508"/>
              <a:gd name="connsiteY3" fmla="*/ 2651760 h 2796893"/>
              <a:gd name="connsiteX4" fmla="*/ 4983480 w 5556508"/>
              <a:gd name="connsiteY4" fmla="*/ 2636520 h 2796893"/>
              <a:gd name="connsiteX5" fmla="*/ 5532120 w 5556508"/>
              <a:gd name="connsiteY5" fmla="*/ 198120 h 2796893"/>
              <a:gd name="connsiteX6" fmla="*/ 4282440 w 5556508"/>
              <a:gd name="connsiteY6" fmla="*/ 243840 h 2796893"/>
              <a:gd name="connsiteX7" fmla="*/ 2087880 w 5556508"/>
              <a:gd name="connsiteY7" fmla="*/ 0 h 2796893"/>
              <a:gd name="connsiteX8" fmla="*/ 944880 w 5556508"/>
              <a:gd name="connsiteY8" fmla="*/ 152400 h 2796893"/>
              <a:gd name="connsiteX0" fmla="*/ 899160 w 5556508"/>
              <a:gd name="connsiteY0" fmla="*/ 121920 h 2796893"/>
              <a:gd name="connsiteX1" fmla="*/ 0 w 5556508"/>
              <a:gd name="connsiteY1" fmla="*/ 1082040 h 2796893"/>
              <a:gd name="connsiteX2" fmla="*/ 563880 w 5556508"/>
              <a:gd name="connsiteY2" fmla="*/ 2331720 h 2796893"/>
              <a:gd name="connsiteX3" fmla="*/ 2331720 w 5556508"/>
              <a:gd name="connsiteY3" fmla="*/ 2651760 h 2796893"/>
              <a:gd name="connsiteX4" fmla="*/ 4983480 w 5556508"/>
              <a:gd name="connsiteY4" fmla="*/ 2636520 h 2796893"/>
              <a:gd name="connsiteX5" fmla="*/ 5532120 w 5556508"/>
              <a:gd name="connsiteY5" fmla="*/ 198120 h 2796893"/>
              <a:gd name="connsiteX6" fmla="*/ 4343400 w 5556508"/>
              <a:gd name="connsiteY6" fmla="*/ 76200 h 2796893"/>
              <a:gd name="connsiteX7" fmla="*/ 2087880 w 5556508"/>
              <a:gd name="connsiteY7" fmla="*/ 0 h 2796893"/>
              <a:gd name="connsiteX8" fmla="*/ 944880 w 5556508"/>
              <a:gd name="connsiteY8" fmla="*/ 152400 h 2796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56508" h="2796893">
                <a:moveTo>
                  <a:pt x="899160" y="121920"/>
                </a:moveTo>
                <a:lnTo>
                  <a:pt x="0" y="1082040"/>
                </a:lnTo>
                <a:lnTo>
                  <a:pt x="563880" y="2331720"/>
                </a:lnTo>
                <a:lnTo>
                  <a:pt x="2331720" y="2651760"/>
                </a:lnTo>
                <a:cubicBezTo>
                  <a:pt x="3009900" y="2613660"/>
                  <a:pt x="4376420" y="3007360"/>
                  <a:pt x="4983480" y="2636520"/>
                </a:cubicBezTo>
                <a:cubicBezTo>
                  <a:pt x="5590540" y="2265680"/>
                  <a:pt x="5590540" y="508000"/>
                  <a:pt x="5532120" y="198120"/>
                </a:cubicBezTo>
                <a:lnTo>
                  <a:pt x="4343400" y="76200"/>
                </a:lnTo>
                <a:lnTo>
                  <a:pt x="2087880" y="0"/>
                </a:lnTo>
                <a:lnTo>
                  <a:pt x="944880" y="152400"/>
                </a:lnTo>
              </a:path>
            </a:pathLst>
          </a:custGeom>
          <a:noFill/>
          <a:ln w="76200" cap="flat" cmpd="sng" algn="ctr">
            <a:solidFill>
              <a:srgbClr val="92D05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Lucida Console" pitchFamily="49" charset="0"/>
            </a:endParaRPr>
          </a:p>
        </p:txBody>
      </p:sp>
      <p:sp>
        <p:nvSpPr>
          <p:cNvPr id="42" name="Rounded Rectangular Callout 41"/>
          <p:cNvSpPr/>
          <p:nvPr/>
        </p:nvSpPr>
        <p:spPr bwMode="auto">
          <a:xfrm>
            <a:off x="2155548" y="4688862"/>
            <a:ext cx="4489092" cy="919401"/>
          </a:xfrm>
          <a:prstGeom prst="wedgeRoundRectCallout">
            <a:avLst>
              <a:gd name="adj1" fmla="val 57879"/>
              <a:gd name="adj2" fmla="val -169982"/>
              <a:gd name="adj3" fmla="val 16667"/>
            </a:avLst>
          </a:prstGeom>
          <a:noFill/>
          <a:ln w="762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If I’m still ahead, keep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aseline="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mining on private chain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78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4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Selfish Mining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47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532144" y="3202234"/>
            <a:ext cx="1280160" cy="1946329"/>
            <a:chOff x="533400" y="1863384"/>
            <a:chExt cx="2743200" cy="4250531"/>
          </a:xfrm>
          <a:solidFill>
            <a:srgbClr val="FFFF00"/>
          </a:solidFill>
        </p:grpSpPr>
        <p:sp>
          <p:nvSpPr>
            <p:cNvPr id="4" name="Vertical Scroll 3"/>
            <p:cNvSpPr/>
            <p:nvPr/>
          </p:nvSpPr>
          <p:spPr>
            <a:xfrm>
              <a:off x="533400" y="1863384"/>
              <a:ext cx="2743200" cy="4250531"/>
            </a:xfrm>
            <a:prstGeom prst="verticalScroll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909294" y="2337183"/>
              <a:ext cx="1991413" cy="127707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endParaRPr lang="en-US" sz="3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919235" y="2480131"/>
            <a:ext cx="990600" cy="3390534"/>
            <a:chOff x="1876726" y="2129611"/>
            <a:chExt cx="990600" cy="3390534"/>
          </a:xfrm>
        </p:grpSpPr>
        <p:sp>
          <p:nvSpPr>
            <p:cNvPr id="23" name="Right Arrow 22"/>
            <p:cNvSpPr/>
            <p:nvPr/>
          </p:nvSpPr>
          <p:spPr>
            <a:xfrm rot="19263822" flipH="1">
              <a:off x="1876726" y="2129611"/>
              <a:ext cx="990600" cy="914400"/>
            </a:xfrm>
            <a:prstGeom prst="rightArrow">
              <a:avLst/>
            </a:prstGeom>
            <a:solidFill>
              <a:srgbClr val="CCFFCC"/>
            </a:solidFill>
            <a:ln>
              <a:solidFill>
                <a:srgbClr val="FF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ight Arrow 23"/>
            <p:cNvSpPr/>
            <p:nvPr/>
          </p:nvSpPr>
          <p:spPr>
            <a:xfrm rot="1658289" flipH="1">
              <a:off x="1876726" y="4605745"/>
              <a:ext cx="990600" cy="914400"/>
            </a:xfrm>
            <a:prstGeom prst="rightArrow">
              <a:avLst/>
            </a:prstGeom>
            <a:solidFill>
              <a:srgbClr val="CC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5" name="Right Arrow 24"/>
          <p:cNvSpPr/>
          <p:nvPr/>
        </p:nvSpPr>
        <p:spPr>
          <a:xfrm flipH="1">
            <a:off x="4403857" y="2480131"/>
            <a:ext cx="990600" cy="914400"/>
          </a:xfrm>
          <a:prstGeom prst="rightArrow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9" name="Group 38"/>
          <p:cNvGrpSpPr/>
          <p:nvPr/>
        </p:nvGrpSpPr>
        <p:grpSpPr>
          <a:xfrm>
            <a:off x="3016766" y="1964167"/>
            <a:ext cx="1280160" cy="4422463"/>
            <a:chOff x="2870853" y="1613647"/>
            <a:chExt cx="1280160" cy="4422463"/>
          </a:xfrm>
        </p:grpSpPr>
        <p:grpSp>
          <p:nvGrpSpPr>
            <p:cNvPr id="26" name="Group 25"/>
            <p:cNvGrpSpPr/>
            <p:nvPr/>
          </p:nvGrpSpPr>
          <p:grpSpPr>
            <a:xfrm>
              <a:off x="2870853" y="1613647"/>
              <a:ext cx="1280160" cy="1946329"/>
              <a:chOff x="533400" y="1863384"/>
              <a:chExt cx="2743200" cy="4250531"/>
            </a:xfrm>
            <a:solidFill>
              <a:srgbClr val="CCFFCC"/>
            </a:solidFill>
          </p:grpSpPr>
          <p:sp>
            <p:nvSpPr>
              <p:cNvPr id="27" name="Vertical Scroll 26"/>
              <p:cNvSpPr/>
              <p:nvPr/>
            </p:nvSpPr>
            <p:spPr>
              <a:xfrm>
                <a:off x="533400" y="1863384"/>
                <a:ext cx="2743200" cy="4250531"/>
              </a:xfrm>
              <a:prstGeom prst="verticalScroll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909294" y="2337183"/>
                <a:ext cx="1991413" cy="1277073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3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2870853" y="4089781"/>
              <a:ext cx="1280160" cy="1946329"/>
              <a:chOff x="533400" y="1863384"/>
              <a:chExt cx="2743200" cy="4250531"/>
            </a:xfrm>
            <a:solidFill>
              <a:srgbClr val="CCCCFF"/>
            </a:solidFill>
          </p:grpSpPr>
          <p:sp>
            <p:nvSpPr>
              <p:cNvPr id="30" name="Vertical Scroll 29"/>
              <p:cNvSpPr/>
              <p:nvPr/>
            </p:nvSpPr>
            <p:spPr>
              <a:xfrm>
                <a:off x="533400" y="1863384"/>
                <a:ext cx="2743200" cy="4250531"/>
              </a:xfrm>
              <a:prstGeom prst="verticalScroll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909294" y="2337183"/>
                <a:ext cx="1991413" cy="1277073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3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32" name="Group 31"/>
          <p:cNvGrpSpPr/>
          <p:nvPr/>
        </p:nvGrpSpPr>
        <p:grpSpPr>
          <a:xfrm>
            <a:off x="5501388" y="1964167"/>
            <a:ext cx="1280160" cy="1946329"/>
            <a:chOff x="533400" y="1863384"/>
            <a:chExt cx="2743200" cy="4250531"/>
          </a:xfrm>
          <a:solidFill>
            <a:srgbClr val="CCFFCC"/>
          </a:solidFill>
        </p:grpSpPr>
        <p:sp>
          <p:nvSpPr>
            <p:cNvPr id="33" name="Vertical Scroll 32"/>
            <p:cNvSpPr/>
            <p:nvPr/>
          </p:nvSpPr>
          <p:spPr>
            <a:xfrm>
              <a:off x="533400" y="1863384"/>
              <a:ext cx="2743200" cy="4250531"/>
            </a:xfrm>
            <a:prstGeom prst="verticalScroll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909294" y="2337183"/>
              <a:ext cx="1991413" cy="127707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endParaRPr lang="en-US" sz="3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888480" y="2382042"/>
            <a:ext cx="1472789" cy="3598447"/>
            <a:chOff x="6903720" y="2031522"/>
            <a:chExt cx="1472789" cy="3598447"/>
          </a:xfrm>
        </p:grpSpPr>
        <p:pic>
          <p:nvPicPr>
            <p:cNvPr id="35" name="Picture 2" descr="Image result for hard hat clipart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8960" y="2031522"/>
              <a:ext cx="1442309" cy="11105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8" descr="Blue Hard Hat Clip Ar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3720" y="4495922"/>
              <a:ext cx="1472789" cy="11340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7" name="Freeform 36"/>
          <p:cNvSpPr/>
          <p:nvPr/>
        </p:nvSpPr>
        <p:spPr bwMode="auto">
          <a:xfrm>
            <a:off x="1539240" y="1600200"/>
            <a:ext cx="5556508" cy="2796893"/>
          </a:xfrm>
          <a:custGeom>
            <a:avLst/>
            <a:gdLst>
              <a:gd name="connsiteX0" fmla="*/ 899160 w 4632960"/>
              <a:gd name="connsiteY0" fmla="*/ 121920 h 2651760"/>
              <a:gd name="connsiteX1" fmla="*/ 0 w 4632960"/>
              <a:gd name="connsiteY1" fmla="*/ 1082040 h 2651760"/>
              <a:gd name="connsiteX2" fmla="*/ 563880 w 4632960"/>
              <a:gd name="connsiteY2" fmla="*/ 2331720 h 2651760"/>
              <a:gd name="connsiteX3" fmla="*/ 2331720 w 4632960"/>
              <a:gd name="connsiteY3" fmla="*/ 2651760 h 2651760"/>
              <a:gd name="connsiteX4" fmla="*/ 4632960 w 4632960"/>
              <a:gd name="connsiteY4" fmla="*/ 1447800 h 2651760"/>
              <a:gd name="connsiteX5" fmla="*/ 4282440 w 4632960"/>
              <a:gd name="connsiteY5" fmla="*/ 243840 h 2651760"/>
              <a:gd name="connsiteX6" fmla="*/ 2087880 w 4632960"/>
              <a:gd name="connsiteY6" fmla="*/ 0 h 2651760"/>
              <a:gd name="connsiteX7" fmla="*/ 944880 w 4632960"/>
              <a:gd name="connsiteY7" fmla="*/ 152400 h 2651760"/>
              <a:gd name="connsiteX0" fmla="*/ 899160 w 5974080"/>
              <a:gd name="connsiteY0" fmla="*/ 121920 h 2651760"/>
              <a:gd name="connsiteX1" fmla="*/ 0 w 5974080"/>
              <a:gd name="connsiteY1" fmla="*/ 1082040 h 2651760"/>
              <a:gd name="connsiteX2" fmla="*/ 563880 w 5974080"/>
              <a:gd name="connsiteY2" fmla="*/ 2331720 h 2651760"/>
              <a:gd name="connsiteX3" fmla="*/ 2331720 w 5974080"/>
              <a:gd name="connsiteY3" fmla="*/ 2651760 h 2651760"/>
              <a:gd name="connsiteX4" fmla="*/ 5974080 w 5974080"/>
              <a:gd name="connsiteY4" fmla="*/ 426720 h 2651760"/>
              <a:gd name="connsiteX5" fmla="*/ 4282440 w 5974080"/>
              <a:gd name="connsiteY5" fmla="*/ 243840 h 2651760"/>
              <a:gd name="connsiteX6" fmla="*/ 2087880 w 5974080"/>
              <a:gd name="connsiteY6" fmla="*/ 0 h 2651760"/>
              <a:gd name="connsiteX7" fmla="*/ 944880 w 5974080"/>
              <a:gd name="connsiteY7" fmla="*/ 152400 h 2651760"/>
              <a:gd name="connsiteX0" fmla="*/ 899160 w 5974080"/>
              <a:gd name="connsiteY0" fmla="*/ 121920 h 2651760"/>
              <a:gd name="connsiteX1" fmla="*/ 0 w 5974080"/>
              <a:gd name="connsiteY1" fmla="*/ 1082040 h 2651760"/>
              <a:gd name="connsiteX2" fmla="*/ 563880 w 5974080"/>
              <a:gd name="connsiteY2" fmla="*/ 2331720 h 2651760"/>
              <a:gd name="connsiteX3" fmla="*/ 2331720 w 5974080"/>
              <a:gd name="connsiteY3" fmla="*/ 2651760 h 2651760"/>
              <a:gd name="connsiteX4" fmla="*/ 5974080 w 5974080"/>
              <a:gd name="connsiteY4" fmla="*/ 426720 h 2651760"/>
              <a:gd name="connsiteX5" fmla="*/ 4282440 w 5974080"/>
              <a:gd name="connsiteY5" fmla="*/ 243840 h 2651760"/>
              <a:gd name="connsiteX6" fmla="*/ 2087880 w 5974080"/>
              <a:gd name="connsiteY6" fmla="*/ 0 h 2651760"/>
              <a:gd name="connsiteX7" fmla="*/ 944880 w 5974080"/>
              <a:gd name="connsiteY7" fmla="*/ 152400 h 2651760"/>
              <a:gd name="connsiteX0" fmla="*/ 899160 w 5979264"/>
              <a:gd name="connsiteY0" fmla="*/ 121920 h 2796893"/>
              <a:gd name="connsiteX1" fmla="*/ 0 w 5979264"/>
              <a:gd name="connsiteY1" fmla="*/ 1082040 h 2796893"/>
              <a:gd name="connsiteX2" fmla="*/ 563880 w 5979264"/>
              <a:gd name="connsiteY2" fmla="*/ 2331720 h 2796893"/>
              <a:gd name="connsiteX3" fmla="*/ 2331720 w 5979264"/>
              <a:gd name="connsiteY3" fmla="*/ 2651760 h 2796893"/>
              <a:gd name="connsiteX4" fmla="*/ 4983480 w 5979264"/>
              <a:gd name="connsiteY4" fmla="*/ 2636520 h 2796893"/>
              <a:gd name="connsiteX5" fmla="*/ 5974080 w 5979264"/>
              <a:gd name="connsiteY5" fmla="*/ 426720 h 2796893"/>
              <a:gd name="connsiteX6" fmla="*/ 4282440 w 5979264"/>
              <a:gd name="connsiteY6" fmla="*/ 243840 h 2796893"/>
              <a:gd name="connsiteX7" fmla="*/ 2087880 w 5979264"/>
              <a:gd name="connsiteY7" fmla="*/ 0 h 2796893"/>
              <a:gd name="connsiteX8" fmla="*/ 944880 w 5979264"/>
              <a:gd name="connsiteY8" fmla="*/ 152400 h 2796893"/>
              <a:gd name="connsiteX0" fmla="*/ 899160 w 5556508"/>
              <a:gd name="connsiteY0" fmla="*/ 121920 h 2796893"/>
              <a:gd name="connsiteX1" fmla="*/ 0 w 5556508"/>
              <a:gd name="connsiteY1" fmla="*/ 1082040 h 2796893"/>
              <a:gd name="connsiteX2" fmla="*/ 563880 w 5556508"/>
              <a:gd name="connsiteY2" fmla="*/ 2331720 h 2796893"/>
              <a:gd name="connsiteX3" fmla="*/ 2331720 w 5556508"/>
              <a:gd name="connsiteY3" fmla="*/ 2651760 h 2796893"/>
              <a:gd name="connsiteX4" fmla="*/ 4983480 w 5556508"/>
              <a:gd name="connsiteY4" fmla="*/ 2636520 h 2796893"/>
              <a:gd name="connsiteX5" fmla="*/ 5532120 w 5556508"/>
              <a:gd name="connsiteY5" fmla="*/ 198120 h 2796893"/>
              <a:gd name="connsiteX6" fmla="*/ 4282440 w 5556508"/>
              <a:gd name="connsiteY6" fmla="*/ 243840 h 2796893"/>
              <a:gd name="connsiteX7" fmla="*/ 2087880 w 5556508"/>
              <a:gd name="connsiteY7" fmla="*/ 0 h 2796893"/>
              <a:gd name="connsiteX8" fmla="*/ 944880 w 5556508"/>
              <a:gd name="connsiteY8" fmla="*/ 152400 h 2796893"/>
              <a:gd name="connsiteX0" fmla="*/ 899160 w 5556508"/>
              <a:gd name="connsiteY0" fmla="*/ 121920 h 2796893"/>
              <a:gd name="connsiteX1" fmla="*/ 0 w 5556508"/>
              <a:gd name="connsiteY1" fmla="*/ 1082040 h 2796893"/>
              <a:gd name="connsiteX2" fmla="*/ 563880 w 5556508"/>
              <a:gd name="connsiteY2" fmla="*/ 2331720 h 2796893"/>
              <a:gd name="connsiteX3" fmla="*/ 2331720 w 5556508"/>
              <a:gd name="connsiteY3" fmla="*/ 2651760 h 2796893"/>
              <a:gd name="connsiteX4" fmla="*/ 4983480 w 5556508"/>
              <a:gd name="connsiteY4" fmla="*/ 2636520 h 2796893"/>
              <a:gd name="connsiteX5" fmla="*/ 5532120 w 5556508"/>
              <a:gd name="connsiteY5" fmla="*/ 198120 h 2796893"/>
              <a:gd name="connsiteX6" fmla="*/ 4343400 w 5556508"/>
              <a:gd name="connsiteY6" fmla="*/ 76200 h 2796893"/>
              <a:gd name="connsiteX7" fmla="*/ 2087880 w 5556508"/>
              <a:gd name="connsiteY7" fmla="*/ 0 h 2796893"/>
              <a:gd name="connsiteX8" fmla="*/ 944880 w 5556508"/>
              <a:gd name="connsiteY8" fmla="*/ 152400 h 2796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56508" h="2796893">
                <a:moveTo>
                  <a:pt x="899160" y="121920"/>
                </a:moveTo>
                <a:lnTo>
                  <a:pt x="0" y="1082040"/>
                </a:lnTo>
                <a:lnTo>
                  <a:pt x="563880" y="2331720"/>
                </a:lnTo>
                <a:lnTo>
                  <a:pt x="2331720" y="2651760"/>
                </a:lnTo>
                <a:cubicBezTo>
                  <a:pt x="3009900" y="2613660"/>
                  <a:pt x="4376420" y="3007360"/>
                  <a:pt x="4983480" y="2636520"/>
                </a:cubicBezTo>
                <a:cubicBezTo>
                  <a:pt x="5590540" y="2265680"/>
                  <a:pt x="5590540" y="508000"/>
                  <a:pt x="5532120" y="198120"/>
                </a:cubicBezTo>
                <a:lnTo>
                  <a:pt x="4343400" y="76200"/>
                </a:lnTo>
                <a:lnTo>
                  <a:pt x="2087880" y="0"/>
                </a:lnTo>
                <a:lnTo>
                  <a:pt x="944880" y="152400"/>
                </a:lnTo>
              </a:path>
            </a:pathLst>
          </a:custGeom>
          <a:noFill/>
          <a:ln w="76200" cap="flat" cmpd="sng" algn="ctr">
            <a:solidFill>
              <a:srgbClr val="92D05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Lucida Console" pitchFamily="49" charset="0"/>
            </a:endParaRPr>
          </a:p>
        </p:txBody>
      </p:sp>
      <p:sp>
        <p:nvSpPr>
          <p:cNvPr id="42" name="Rounded Rectangular Callout 41"/>
          <p:cNvSpPr/>
          <p:nvPr/>
        </p:nvSpPr>
        <p:spPr bwMode="auto">
          <a:xfrm>
            <a:off x="3520440" y="4515924"/>
            <a:ext cx="4825589" cy="1328023"/>
          </a:xfrm>
          <a:prstGeom prst="wedgeRoundRectCallout">
            <a:avLst>
              <a:gd name="adj1" fmla="val 32421"/>
              <a:gd name="adj2" fmla="val -113702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If public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chain starts to catch up,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baseline="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ublish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enough private chain to invalidate public blocks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294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4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Selfish Mining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48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532144" y="3202234"/>
            <a:ext cx="1280160" cy="1946329"/>
            <a:chOff x="533400" y="1863384"/>
            <a:chExt cx="2743200" cy="4250531"/>
          </a:xfrm>
          <a:solidFill>
            <a:srgbClr val="FFFF00"/>
          </a:solidFill>
        </p:grpSpPr>
        <p:sp>
          <p:nvSpPr>
            <p:cNvPr id="4" name="Vertical Scroll 3"/>
            <p:cNvSpPr/>
            <p:nvPr/>
          </p:nvSpPr>
          <p:spPr>
            <a:xfrm>
              <a:off x="533400" y="1863384"/>
              <a:ext cx="2743200" cy="4250531"/>
            </a:xfrm>
            <a:prstGeom prst="verticalScroll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909294" y="2337183"/>
              <a:ext cx="1991413" cy="127707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endParaRPr lang="en-US" sz="3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919235" y="2480131"/>
            <a:ext cx="990600" cy="3390534"/>
            <a:chOff x="1876726" y="2129611"/>
            <a:chExt cx="990600" cy="3390534"/>
          </a:xfrm>
        </p:grpSpPr>
        <p:sp>
          <p:nvSpPr>
            <p:cNvPr id="23" name="Right Arrow 22"/>
            <p:cNvSpPr/>
            <p:nvPr/>
          </p:nvSpPr>
          <p:spPr>
            <a:xfrm rot="19263822" flipH="1">
              <a:off x="1876726" y="2129611"/>
              <a:ext cx="990600" cy="914400"/>
            </a:xfrm>
            <a:prstGeom prst="rightArrow">
              <a:avLst/>
            </a:prstGeom>
            <a:solidFill>
              <a:srgbClr val="CCFFCC"/>
            </a:solidFill>
            <a:ln>
              <a:solidFill>
                <a:srgbClr val="FF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ight Arrow 23"/>
            <p:cNvSpPr/>
            <p:nvPr/>
          </p:nvSpPr>
          <p:spPr>
            <a:xfrm rot="1658289" flipH="1">
              <a:off x="1876726" y="4605745"/>
              <a:ext cx="990600" cy="914400"/>
            </a:xfrm>
            <a:prstGeom prst="rightArrow">
              <a:avLst/>
            </a:prstGeom>
            <a:solidFill>
              <a:srgbClr val="CC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5" name="Right Arrow 24"/>
          <p:cNvSpPr/>
          <p:nvPr/>
        </p:nvSpPr>
        <p:spPr>
          <a:xfrm flipH="1">
            <a:off x="4403857" y="2480131"/>
            <a:ext cx="990600" cy="914400"/>
          </a:xfrm>
          <a:prstGeom prst="rightArrow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9" name="Group 38"/>
          <p:cNvGrpSpPr/>
          <p:nvPr/>
        </p:nvGrpSpPr>
        <p:grpSpPr>
          <a:xfrm>
            <a:off x="3016766" y="1964167"/>
            <a:ext cx="1280160" cy="4422463"/>
            <a:chOff x="2870853" y="1613647"/>
            <a:chExt cx="1280160" cy="4422463"/>
          </a:xfrm>
        </p:grpSpPr>
        <p:grpSp>
          <p:nvGrpSpPr>
            <p:cNvPr id="26" name="Group 25"/>
            <p:cNvGrpSpPr/>
            <p:nvPr/>
          </p:nvGrpSpPr>
          <p:grpSpPr>
            <a:xfrm>
              <a:off x="2870853" y="1613647"/>
              <a:ext cx="1280160" cy="1946329"/>
              <a:chOff x="533400" y="1863384"/>
              <a:chExt cx="2743200" cy="4250531"/>
            </a:xfrm>
            <a:solidFill>
              <a:srgbClr val="CCFFCC"/>
            </a:solidFill>
          </p:grpSpPr>
          <p:sp>
            <p:nvSpPr>
              <p:cNvPr id="27" name="Vertical Scroll 26"/>
              <p:cNvSpPr/>
              <p:nvPr/>
            </p:nvSpPr>
            <p:spPr>
              <a:xfrm>
                <a:off x="533400" y="1863384"/>
                <a:ext cx="2743200" cy="4250531"/>
              </a:xfrm>
              <a:prstGeom prst="verticalScroll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909294" y="2337183"/>
                <a:ext cx="1991413" cy="1277073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3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2870853" y="4089781"/>
              <a:ext cx="1280160" cy="1946329"/>
              <a:chOff x="533400" y="1863384"/>
              <a:chExt cx="2743200" cy="4250531"/>
            </a:xfrm>
            <a:solidFill>
              <a:srgbClr val="CCCCFF"/>
            </a:solidFill>
          </p:grpSpPr>
          <p:sp>
            <p:nvSpPr>
              <p:cNvPr id="30" name="Vertical Scroll 29"/>
              <p:cNvSpPr/>
              <p:nvPr/>
            </p:nvSpPr>
            <p:spPr>
              <a:xfrm>
                <a:off x="533400" y="1863384"/>
                <a:ext cx="2743200" cy="4250531"/>
              </a:xfrm>
              <a:prstGeom prst="verticalScroll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909294" y="2337183"/>
                <a:ext cx="1991413" cy="1277073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3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32" name="Group 31"/>
          <p:cNvGrpSpPr/>
          <p:nvPr/>
        </p:nvGrpSpPr>
        <p:grpSpPr>
          <a:xfrm>
            <a:off x="5501388" y="1964167"/>
            <a:ext cx="1280160" cy="1946329"/>
            <a:chOff x="533400" y="1863384"/>
            <a:chExt cx="2743200" cy="4250531"/>
          </a:xfrm>
          <a:solidFill>
            <a:srgbClr val="CCFFCC"/>
          </a:solidFill>
        </p:grpSpPr>
        <p:sp>
          <p:nvSpPr>
            <p:cNvPr id="33" name="Vertical Scroll 32"/>
            <p:cNvSpPr/>
            <p:nvPr/>
          </p:nvSpPr>
          <p:spPr>
            <a:xfrm>
              <a:off x="533400" y="1863384"/>
              <a:ext cx="2743200" cy="4250531"/>
            </a:xfrm>
            <a:prstGeom prst="verticalScroll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909294" y="2337183"/>
              <a:ext cx="1991413" cy="127707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endParaRPr lang="en-US" sz="3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888480" y="2382042"/>
            <a:ext cx="1472789" cy="3598447"/>
            <a:chOff x="6903720" y="2031522"/>
            <a:chExt cx="1472789" cy="3598447"/>
          </a:xfrm>
        </p:grpSpPr>
        <p:pic>
          <p:nvPicPr>
            <p:cNvPr id="35" name="Picture 2" descr="Image result for hard hat clipart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8960" y="2031522"/>
              <a:ext cx="1442309" cy="11105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8" descr="Blue Hard Hat Clip Ar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3720" y="4495922"/>
              <a:ext cx="1472789" cy="11340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2" name="Rounded Rectangular Callout 41"/>
          <p:cNvSpPr/>
          <p:nvPr/>
        </p:nvSpPr>
        <p:spPr bwMode="auto">
          <a:xfrm>
            <a:off x="389983" y="2438752"/>
            <a:ext cx="7813885" cy="1736646"/>
          </a:xfrm>
          <a:prstGeom prst="wedgeRoundRectCallout">
            <a:avLst>
              <a:gd name="adj1" fmla="val 36959"/>
              <a:gd name="adj2" fmla="val 89958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indent="0" algn="l">
              <a:buNone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“Rational miners will prefer to join the selfish miners, and the colluding group will increase in size until it becomes a majority. At this point, the Bitcoin system ceases to be a decentralized currency.”</a:t>
            </a:r>
          </a:p>
        </p:txBody>
      </p:sp>
    </p:spTree>
    <p:extLst>
      <p:ext uri="{BB962C8B-B14F-4D97-AF65-F5344CB8AC3E}">
        <p14:creationId xmlns:p14="http://schemas.microsoft.com/office/powerpoint/2010/main" val="352353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4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Selfish Mining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49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532144" y="3202234"/>
            <a:ext cx="1280160" cy="1946329"/>
            <a:chOff x="533400" y="1863384"/>
            <a:chExt cx="2743200" cy="4250531"/>
          </a:xfrm>
          <a:solidFill>
            <a:srgbClr val="FFFF00"/>
          </a:solidFill>
        </p:grpSpPr>
        <p:sp>
          <p:nvSpPr>
            <p:cNvPr id="4" name="Vertical Scroll 3"/>
            <p:cNvSpPr/>
            <p:nvPr/>
          </p:nvSpPr>
          <p:spPr>
            <a:xfrm>
              <a:off x="533400" y="1863384"/>
              <a:ext cx="2743200" cy="4250531"/>
            </a:xfrm>
            <a:prstGeom prst="verticalScroll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909294" y="2337183"/>
              <a:ext cx="1991413" cy="127707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endParaRPr lang="en-US" sz="3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919235" y="2480131"/>
            <a:ext cx="990600" cy="3390534"/>
            <a:chOff x="1876726" y="2129611"/>
            <a:chExt cx="990600" cy="3390534"/>
          </a:xfrm>
        </p:grpSpPr>
        <p:sp>
          <p:nvSpPr>
            <p:cNvPr id="23" name="Right Arrow 22"/>
            <p:cNvSpPr/>
            <p:nvPr/>
          </p:nvSpPr>
          <p:spPr>
            <a:xfrm rot="19263822" flipH="1">
              <a:off x="1876726" y="2129611"/>
              <a:ext cx="990600" cy="914400"/>
            </a:xfrm>
            <a:prstGeom prst="rightArrow">
              <a:avLst/>
            </a:prstGeom>
            <a:solidFill>
              <a:srgbClr val="CCFFCC"/>
            </a:solidFill>
            <a:ln>
              <a:solidFill>
                <a:srgbClr val="FF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ight Arrow 23"/>
            <p:cNvSpPr/>
            <p:nvPr/>
          </p:nvSpPr>
          <p:spPr>
            <a:xfrm rot="1658289" flipH="1">
              <a:off x="1876726" y="4605745"/>
              <a:ext cx="990600" cy="914400"/>
            </a:xfrm>
            <a:prstGeom prst="rightArrow">
              <a:avLst/>
            </a:prstGeom>
            <a:solidFill>
              <a:srgbClr val="CC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5" name="Right Arrow 24"/>
          <p:cNvSpPr/>
          <p:nvPr/>
        </p:nvSpPr>
        <p:spPr>
          <a:xfrm flipH="1">
            <a:off x="4403857" y="2480131"/>
            <a:ext cx="990600" cy="914400"/>
          </a:xfrm>
          <a:prstGeom prst="rightArrow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9" name="Group 38"/>
          <p:cNvGrpSpPr/>
          <p:nvPr/>
        </p:nvGrpSpPr>
        <p:grpSpPr>
          <a:xfrm>
            <a:off x="3016766" y="1964167"/>
            <a:ext cx="1280160" cy="4422463"/>
            <a:chOff x="2870853" y="1613647"/>
            <a:chExt cx="1280160" cy="4422463"/>
          </a:xfrm>
        </p:grpSpPr>
        <p:grpSp>
          <p:nvGrpSpPr>
            <p:cNvPr id="26" name="Group 25"/>
            <p:cNvGrpSpPr/>
            <p:nvPr/>
          </p:nvGrpSpPr>
          <p:grpSpPr>
            <a:xfrm>
              <a:off x="2870853" y="1613647"/>
              <a:ext cx="1280160" cy="1946329"/>
              <a:chOff x="533400" y="1863384"/>
              <a:chExt cx="2743200" cy="4250531"/>
            </a:xfrm>
            <a:solidFill>
              <a:srgbClr val="CCFFCC"/>
            </a:solidFill>
          </p:grpSpPr>
          <p:sp>
            <p:nvSpPr>
              <p:cNvPr id="27" name="Vertical Scroll 26"/>
              <p:cNvSpPr/>
              <p:nvPr/>
            </p:nvSpPr>
            <p:spPr>
              <a:xfrm>
                <a:off x="533400" y="1863384"/>
                <a:ext cx="2743200" cy="4250531"/>
              </a:xfrm>
              <a:prstGeom prst="verticalScroll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909294" y="2337183"/>
                <a:ext cx="1991413" cy="1277073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3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2870853" y="4089781"/>
              <a:ext cx="1280160" cy="1946329"/>
              <a:chOff x="533400" y="1863384"/>
              <a:chExt cx="2743200" cy="4250531"/>
            </a:xfrm>
            <a:solidFill>
              <a:srgbClr val="CCCCFF"/>
            </a:solidFill>
          </p:grpSpPr>
          <p:sp>
            <p:nvSpPr>
              <p:cNvPr id="30" name="Vertical Scroll 29"/>
              <p:cNvSpPr/>
              <p:nvPr/>
            </p:nvSpPr>
            <p:spPr>
              <a:xfrm>
                <a:off x="533400" y="1863384"/>
                <a:ext cx="2743200" cy="4250531"/>
              </a:xfrm>
              <a:prstGeom prst="verticalScroll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909294" y="2337183"/>
                <a:ext cx="1991413" cy="1277073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3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32" name="Group 31"/>
          <p:cNvGrpSpPr/>
          <p:nvPr/>
        </p:nvGrpSpPr>
        <p:grpSpPr>
          <a:xfrm>
            <a:off x="5501388" y="1964167"/>
            <a:ext cx="1280160" cy="1946329"/>
            <a:chOff x="533400" y="1863384"/>
            <a:chExt cx="2743200" cy="4250531"/>
          </a:xfrm>
          <a:solidFill>
            <a:srgbClr val="CCFFCC"/>
          </a:solidFill>
        </p:grpSpPr>
        <p:sp>
          <p:nvSpPr>
            <p:cNvPr id="33" name="Vertical Scroll 32"/>
            <p:cNvSpPr/>
            <p:nvPr/>
          </p:nvSpPr>
          <p:spPr>
            <a:xfrm>
              <a:off x="533400" y="1863384"/>
              <a:ext cx="2743200" cy="4250531"/>
            </a:xfrm>
            <a:prstGeom prst="verticalScroll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909294" y="2337183"/>
              <a:ext cx="1991413" cy="127707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endParaRPr lang="en-US" sz="3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888480" y="2382042"/>
            <a:ext cx="1472789" cy="3598447"/>
            <a:chOff x="6903720" y="2031522"/>
            <a:chExt cx="1472789" cy="3598447"/>
          </a:xfrm>
        </p:grpSpPr>
        <p:pic>
          <p:nvPicPr>
            <p:cNvPr id="35" name="Picture 2" descr="Image result for hard hat clipart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8960" y="2031522"/>
              <a:ext cx="1442309" cy="11105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8" descr="Blue Hard Hat Clip Ar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3720" y="4495922"/>
              <a:ext cx="1472789" cy="11340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2" name="Rounded Rectangular Callout 41"/>
          <p:cNvSpPr/>
          <p:nvPr/>
        </p:nvSpPr>
        <p:spPr bwMode="auto">
          <a:xfrm>
            <a:off x="2066382" y="3737854"/>
            <a:ext cx="5286823" cy="919401"/>
          </a:xfrm>
          <a:prstGeom prst="wedgeRoundRectCallout">
            <a:avLst>
              <a:gd name="adj1" fmla="val 36959"/>
              <a:gd name="adj2" fmla="val 89958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indent="0" algn="l">
              <a:buNone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Fixes exist that work for  &lt; 25% pools. No fix works for &gt; 33% pools</a:t>
            </a:r>
          </a:p>
        </p:txBody>
      </p:sp>
      <p:sp>
        <p:nvSpPr>
          <p:cNvPr id="37" name="Rounded Rectangular Callout 36"/>
          <p:cNvSpPr/>
          <p:nvPr/>
        </p:nvSpPr>
        <p:spPr bwMode="auto">
          <a:xfrm>
            <a:off x="1955959" y="1576677"/>
            <a:ext cx="4825589" cy="919401"/>
          </a:xfrm>
          <a:prstGeom prst="wedgeRoundRectCallout">
            <a:avLst>
              <a:gd name="adj1" fmla="val 57686"/>
              <a:gd name="adj2" fmla="val 43515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Selfish mining can be profitable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for any size pool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525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2011-2014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Era of GPU mining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4" name="Picture 2" descr="Image result for hard hat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777" y="2963734"/>
            <a:ext cx="2488377" cy="191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" descr="Image result for lapto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AutoShape 4" descr="Image result for lapto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AutoShape 6" descr="Image result for laptop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AutoShape 8" descr="Image result for laptop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Rounded Rectangular Callout 8"/>
          <p:cNvSpPr/>
          <p:nvPr/>
        </p:nvSpPr>
        <p:spPr bwMode="auto">
          <a:xfrm>
            <a:off x="5532120" y="2423160"/>
            <a:ext cx="2545080" cy="2456625"/>
          </a:xfrm>
          <a:prstGeom prst="wedgeRoundRectCallout">
            <a:avLst>
              <a:gd name="adj1" fmla="val -118438"/>
              <a:gd name="adj2" fmla="val 2325"/>
              <a:gd name="adj3" fmla="val 16667"/>
            </a:avLst>
          </a:prstGeom>
          <a:noFill/>
          <a:ln w="76200" cap="flat" cmpd="sng" algn="ctr">
            <a:solidFill>
              <a:srgbClr val="00CC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pic>
        <p:nvPicPr>
          <p:cNvPr id="2050" name="Picture 2" descr="https://lh4.googleusercontent.com/WykgFabrrs4XBfR0PPFcRMk9S-ia90QCkDUeOUHEyOFuhIzD5GYB7fBvGeOw-S0CrsqvrL2gdl5iDt3D_T8e2Ze1zfKMe2w1ZjRvvqvTZ2sAG8tnv0fnrZiRiATCpHQJvYkdRJzHjr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022" y="2601404"/>
            <a:ext cx="2077275" cy="207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 bwMode="auto">
          <a:xfrm>
            <a:off x="851417" y="5304749"/>
            <a:ext cx="376038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Versatile, high resale</a:t>
            </a:r>
          </a:p>
        </p:txBody>
      </p:sp>
      <p:sp>
        <p:nvSpPr>
          <p:cNvPr id="13" name="TextBox 12"/>
          <p:cNvSpPr txBox="1"/>
          <p:nvPr/>
        </p:nvSpPr>
        <p:spPr bwMode="auto">
          <a:xfrm>
            <a:off x="2033436" y="5986658"/>
            <a:ext cx="543552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Large size, high power, heat …</a:t>
            </a:r>
          </a:p>
        </p:txBody>
      </p:sp>
    </p:spTree>
    <p:extLst>
      <p:ext uri="{BB962C8B-B14F-4D97-AF65-F5344CB8AC3E}">
        <p14:creationId xmlns:p14="http://schemas.microsoft.com/office/powerpoint/2010/main" val="2434049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50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0718">
            <a:off x="-82867" y="728663"/>
            <a:ext cx="8765452" cy="7089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441981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Fake News?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51</a:t>
            </a:fld>
            <a:endParaRPr lang="en-US" dirty="0"/>
          </a:p>
        </p:txBody>
      </p:sp>
      <p:sp>
        <p:nvSpPr>
          <p:cNvPr id="6" name="Rounded Rectangular Callout 5"/>
          <p:cNvSpPr/>
          <p:nvPr/>
        </p:nvSpPr>
        <p:spPr bwMode="auto">
          <a:xfrm>
            <a:off x="899160" y="1723671"/>
            <a:ext cx="6446519" cy="2553891"/>
          </a:xfrm>
          <a:prstGeom prst="wedgeRoundRectCallout">
            <a:avLst>
              <a:gd name="adj1" fmla="val -33100"/>
              <a:gd name="adj2" fmla="val 86940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"No honest (or semi-honest) miner would want to join a selfish pool… Even if they do have a small incentive to [join], they have an even greater incentive to not break the Bitcoin network to preserve the value of their own Bitcoins and mining hardware."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486120" y="5486520"/>
            <a:ext cx="259391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CE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Vitalik Buterin</a:t>
            </a:r>
          </a:p>
        </p:txBody>
      </p:sp>
    </p:spTree>
    <p:extLst>
      <p:ext uri="{BB962C8B-B14F-4D97-AF65-F5344CB8AC3E}">
        <p14:creationId xmlns:p14="http://schemas.microsoft.com/office/powerpoint/2010/main" val="86128328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Fake News?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52</a:t>
            </a:fld>
            <a:endParaRPr lang="en-US" dirty="0"/>
          </a:p>
        </p:txBody>
      </p:sp>
      <p:sp>
        <p:nvSpPr>
          <p:cNvPr id="4" name="Rounded Rectangular Callout 3"/>
          <p:cNvSpPr/>
          <p:nvPr/>
        </p:nvSpPr>
        <p:spPr bwMode="auto">
          <a:xfrm>
            <a:off x="899160" y="1723671"/>
            <a:ext cx="6446519" cy="2553891"/>
          </a:xfrm>
          <a:prstGeom prst="wedgeRoundRectCallout">
            <a:avLst>
              <a:gd name="adj1" fmla="val -33100"/>
              <a:gd name="adj2" fmla="val 86940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"No honest (or semi-honest) miner would want to join a selfish pool… Even if they do have a small incentive to [join], they have an even greater incentive to not break the Bitcoin network to preserve the value of their own Bitcoins and mining hardware."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486120" y="5486520"/>
            <a:ext cx="259391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Vitalik Buterin</a:t>
            </a:r>
          </a:p>
        </p:txBody>
      </p:sp>
      <p:sp>
        <p:nvSpPr>
          <p:cNvPr id="6" name="Rounded Rectangular Callout 5"/>
          <p:cNvSpPr/>
          <p:nvPr/>
        </p:nvSpPr>
        <p:spPr bwMode="auto">
          <a:xfrm>
            <a:off x="2118359" y="2211351"/>
            <a:ext cx="6446519" cy="2553891"/>
          </a:xfrm>
          <a:prstGeom prst="wedgeRoundRectCallout">
            <a:avLst>
              <a:gd name="adj1" fmla="val 10871"/>
              <a:gd name="adj2" fmla="val 92907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“This is patently false. Take your regular, run-of-the-mill counterfeiter. Every time he manufactures a banknote, he undermines the very currency he is illegally replicating. Yet that doesn't stop counterfeiters from creating bogus banknotes.”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3731503" y="6027690"/>
            <a:ext cx="483337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92D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Ittay Eyal &amp; Emin Gün Sirer</a:t>
            </a:r>
          </a:p>
        </p:txBody>
      </p:sp>
    </p:spTree>
    <p:extLst>
      <p:ext uri="{BB962C8B-B14F-4D97-AF65-F5344CB8AC3E}">
        <p14:creationId xmlns:p14="http://schemas.microsoft.com/office/powerpoint/2010/main" val="289222050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53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4992" y="77629"/>
            <a:ext cx="9953984" cy="6702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 bwMode="auto">
          <a:xfrm>
            <a:off x="562786" y="1622238"/>
            <a:ext cx="458010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Lots of orphaned blocks?</a:t>
            </a:r>
          </a:p>
        </p:txBody>
      </p:sp>
      <p:sp>
        <p:nvSpPr>
          <p:cNvPr id="5" name="TextBox 4"/>
          <p:cNvSpPr txBox="1"/>
          <p:nvPr/>
        </p:nvSpPr>
        <p:spPr bwMode="auto">
          <a:xfrm>
            <a:off x="562786" y="2627472"/>
            <a:ext cx="634019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Lots of blocks in close succession?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562786" y="3632706"/>
            <a:ext cx="380424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Not so easy to detect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562786" y="4637940"/>
            <a:ext cx="390202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Not hard to obfuscate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562786" y="5643174"/>
            <a:ext cx="727474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But no evidence of selfish mining for real</a:t>
            </a:r>
          </a:p>
        </p:txBody>
      </p:sp>
    </p:spTree>
    <p:extLst>
      <p:ext uri="{BB962C8B-B14F-4D97-AF65-F5344CB8AC3E}">
        <p14:creationId xmlns:p14="http://schemas.microsoft.com/office/powerpoint/2010/main" val="161428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54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16" y="1072208"/>
            <a:ext cx="9207633" cy="4713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 bwMode="auto">
          <a:xfrm>
            <a:off x="955465" y="370134"/>
            <a:ext cx="7233070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</a:rPr>
              <a:t>Don’t let me catch you selfishly mining …</a:t>
            </a:r>
          </a:p>
        </p:txBody>
      </p:sp>
    </p:spTree>
    <p:extLst>
      <p:ext uri="{BB962C8B-B14F-4D97-AF65-F5344CB8AC3E}">
        <p14:creationId xmlns:p14="http://schemas.microsoft.com/office/powerpoint/2010/main" val="419873396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55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724413">
            <a:off x="0" y="211740"/>
            <a:ext cx="9144000" cy="64345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 bwMode="auto">
          <a:xfrm>
            <a:off x="859843" y="264390"/>
            <a:ext cx="1802096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</a:rPr>
              <a:t>Stability?</a:t>
            </a:r>
          </a:p>
        </p:txBody>
      </p:sp>
      <p:sp>
        <p:nvSpPr>
          <p:cNvPr id="5" name="TextBox 4"/>
          <p:cNvSpPr txBox="1"/>
          <p:nvPr/>
        </p:nvSpPr>
        <p:spPr bwMode="auto">
          <a:xfrm>
            <a:off x="314083" y="1325697"/>
            <a:ext cx="779251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In the future when block rewards are gone …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1607706" y="2314496"/>
            <a:ext cx="649889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And there are only transaction fees…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1200526" y="3337500"/>
            <a:ext cx="6906075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Often more effective to steal “whale” transactions …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2890108" y="4781232"/>
            <a:ext cx="521649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92D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Than to build on other blocks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4804094" y="5799157"/>
            <a:ext cx="330250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Existential threat?</a:t>
            </a:r>
          </a:p>
        </p:txBody>
      </p:sp>
    </p:spTree>
    <p:extLst>
      <p:ext uri="{BB962C8B-B14F-4D97-AF65-F5344CB8AC3E}">
        <p14:creationId xmlns:p14="http://schemas.microsoft.com/office/powerpoint/2010/main" val="62991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Image result for godzil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6014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56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368981" y="312546"/>
            <a:ext cx="3765774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Cryptomining Malware</a:t>
            </a:r>
          </a:p>
        </p:txBody>
      </p:sp>
      <p:sp>
        <p:nvSpPr>
          <p:cNvPr id="5" name="TextBox 4"/>
          <p:cNvSpPr txBox="1"/>
          <p:nvPr/>
        </p:nvSpPr>
        <p:spPr bwMode="auto">
          <a:xfrm>
            <a:off x="2459300" y="5916055"/>
            <a:ext cx="376577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Binary malware-based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2459300" y="3219075"/>
            <a:ext cx="248016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Electricity Bills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1575380" y="4118068"/>
            <a:ext cx="238340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varieties: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1575380" y="1421089"/>
            <a:ext cx="422423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92D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 someone else pay for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2459300" y="5017061"/>
            <a:ext cx="260520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Browser-based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2459300" y="2320082"/>
            <a:ext cx="174599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Hardware</a:t>
            </a:r>
          </a:p>
        </p:txBody>
      </p:sp>
    </p:spTree>
    <p:extLst>
      <p:ext uri="{BB962C8B-B14F-4D97-AF65-F5344CB8AC3E}">
        <p14:creationId xmlns:p14="http://schemas.microsoft.com/office/powerpoint/2010/main" val="4082081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1092">
            <a:off x="634514" y="853213"/>
            <a:ext cx="8013700" cy="730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6553200" y="5848350"/>
            <a:ext cx="1905000" cy="457200"/>
          </a:xfrm>
        </p:spPr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57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368981" y="312546"/>
            <a:ext cx="2643672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Browser-Based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1009557" y="1151042"/>
            <a:ext cx="535589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92D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Website visitors run mining code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2459300" y="2828034"/>
            <a:ext cx="333937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Charities: UNESCO</a:t>
            </a:r>
          </a:p>
        </p:txBody>
      </p:sp>
      <p:sp>
        <p:nvSpPr>
          <p:cNvPr id="12" name="TextBox 11"/>
          <p:cNvSpPr txBox="1"/>
          <p:nvPr/>
        </p:nvSpPr>
        <p:spPr bwMode="auto">
          <a:xfrm>
            <a:off x="2459300" y="3666530"/>
            <a:ext cx="536236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 blocker response: Salon.com</a:t>
            </a:r>
          </a:p>
        </p:txBody>
      </p:sp>
      <p:sp>
        <p:nvSpPr>
          <p:cNvPr id="13" name="TextBox 12"/>
          <p:cNvSpPr txBox="1"/>
          <p:nvPr/>
        </p:nvSpPr>
        <p:spPr bwMode="auto">
          <a:xfrm>
            <a:off x="1020409" y="1989538"/>
            <a:ext cx="1064715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Legit:</a:t>
            </a:r>
          </a:p>
        </p:txBody>
      </p:sp>
      <p:sp>
        <p:nvSpPr>
          <p:cNvPr id="14" name="TextBox 13"/>
          <p:cNvSpPr txBox="1"/>
          <p:nvPr/>
        </p:nvSpPr>
        <p:spPr bwMode="auto">
          <a:xfrm>
            <a:off x="1020409" y="4505026"/>
            <a:ext cx="462338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CFFCC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JavaScript or web assembly</a:t>
            </a:r>
          </a:p>
        </p:txBody>
      </p:sp>
    </p:spTree>
    <p:extLst>
      <p:ext uri="{BB962C8B-B14F-4D97-AF65-F5344CB8AC3E}">
        <p14:creationId xmlns:p14="http://schemas.microsoft.com/office/powerpoint/2010/main" val="953271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6553200" y="5848350"/>
            <a:ext cx="1905000" cy="457200"/>
          </a:xfrm>
        </p:spPr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58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368981" y="312546"/>
            <a:ext cx="2964273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“Drive-By” Mining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58" y="1269206"/>
            <a:ext cx="8888285" cy="519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 bwMode="auto">
          <a:xfrm>
            <a:off x="50232" y="1837322"/>
            <a:ext cx="907325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Website serves “orchestrator”, checks host environment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 bwMode="auto">
          <a:xfrm>
            <a:off x="150420" y="3519488"/>
            <a:ext cx="740298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Instantiates number of web workers (threads)</a:t>
            </a:r>
          </a:p>
        </p:txBody>
      </p:sp>
      <p:sp>
        <p:nvSpPr>
          <p:cNvPr id="16" name="TextBox 3"/>
          <p:cNvSpPr txBox="1"/>
          <p:nvPr/>
        </p:nvSpPr>
        <p:spPr bwMode="auto">
          <a:xfrm>
            <a:off x="150420" y="2678405"/>
            <a:ext cx="8386719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Downloads optimized Wasm or asm.js mining script</a:t>
            </a:r>
          </a:p>
        </p:txBody>
      </p:sp>
      <p:sp>
        <p:nvSpPr>
          <p:cNvPr id="17" name="TextBox 16"/>
          <p:cNvSpPr txBox="1"/>
          <p:nvPr/>
        </p:nvSpPr>
        <p:spPr bwMode="auto">
          <a:xfrm>
            <a:off x="150420" y="4360571"/>
            <a:ext cx="476284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Sets up connection with pool</a:t>
            </a:r>
          </a:p>
        </p:txBody>
      </p:sp>
      <p:sp>
        <p:nvSpPr>
          <p:cNvPr id="18" name="TextBox 17"/>
          <p:cNvSpPr txBox="1"/>
          <p:nvPr/>
        </p:nvSpPr>
        <p:spPr bwMode="auto">
          <a:xfrm>
            <a:off x="150420" y="5201654"/>
            <a:ext cx="722185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Fetches work from pool and submits hashes</a:t>
            </a:r>
          </a:p>
        </p:txBody>
      </p:sp>
    </p:spTree>
    <p:extLst>
      <p:ext uri="{BB962C8B-B14F-4D97-AF65-F5344CB8AC3E}">
        <p14:creationId xmlns:p14="http://schemas.microsoft.com/office/powerpoint/2010/main" val="3511217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6553200" y="5848350"/>
            <a:ext cx="1905000" cy="457200"/>
          </a:xfrm>
        </p:spPr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59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368981" y="312546"/>
            <a:ext cx="4262129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“Drive-By” Mining Vectors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58" y="1269206"/>
            <a:ext cx="8888285" cy="519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 bwMode="auto">
          <a:xfrm>
            <a:off x="726752" y="1837322"/>
            <a:ext cx="650370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Embedded video streaming: 2,500 sites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 bwMode="auto">
          <a:xfrm>
            <a:off x="726752" y="3761642"/>
            <a:ext cx="392447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Compromised websites</a:t>
            </a:r>
          </a:p>
        </p:txBody>
      </p:sp>
      <p:sp>
        <p:nvSpPr>
          <p:cNvPr id="16" name="TextBox 3"/>
          <p:cNvSpPr txBox="1"/>
          <p:nvPr/>
        </p:nvSpPr>
        <p:spPr bwMode="auto">
          <a:xfrm>
            <a:off x="726752" y="2799482"/>
            <a:ext cx="3462807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Advertising websites</a:t>
            </a:r>
          </a:p>
        </p:txBody>
      </p:sp>
      <p:sp>
        <p:nvSpPr>
          <p:cNvPr id="17" name="TextBox 16"/>
          <p:cNvSpPr txBox="1"/>
          <p:nvPr/>
        </p:nvSpPr>
        <p:spPr bwMode="auto">
          <a:xfrm>
            <a:off x="726752" y="4723801"/>
            <a:ext cx="547964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Torrent portals: mostly Pirate Bay</a:t>
            </a:r>
          </a:p>
        </p:txBody>
      </p:sp>
    </p:spTree>
    <p:extLst>
      <p:ext uri="{BB962C8B-B14F-4D97-AF65-F5344CB8AC3E}">
        <p14:creationId xmlns:p14="http://schemas.microsoft.com/office/powerpoint/2010/main" val="2665833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Today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Era of ASiC mining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4" name="Picture 2" descr="Image result for hard hat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777" y="2963734"/>
            <a:ext cx="2488377" cy="191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" descr="Image result for lapto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AutoShape 4" descr="Image result for lapto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AutoShape 6" descr="Image result for laptop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AutoShape 8" descr="Image result for laptop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Rounded Rectangular Callout 8"/>
          <p:cNvSpPr/>
          <p:nvPr/>
        </p:nvSpPr>
        <p:spPr bwMode="auto">
          <a:xfrm>
            <a:off x="5532120" y="2423160"/>
            <a:ext cx="2545080" cy="2456625"/>
          </a:xfrm>
          <a:prstGeom prst="wedgeRoundRectCallout">
            <a:avLst>
              <a:gd name="adj1" fmla="val -118438"/>
              <a:gd name="adj2" fmla="val 2325"/>
              <a:gd name="adj3" fmla="val 16667"/>
            </a:avLst>
          </a:prstGeom>
          <a:noFill/>
          <a:ln w="76200" cap="flat" cmpd="sng" algn="ctr">
            <a:solidFill>
              <a:srgbClr val="00CC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700534" y="5305978"/>
            <a:ext cx="551946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Power efficient, small, effective</a:t>
            </a:r>
          </a:p>
        </p:txBody>
      </p:sp>
      <p:sp>
        <p:nvSpPr>
          <p:cNvPr id="12" name="TextBox 11"/>
          <p:cNvSpPr txBox="1"/>
          <p:nvPr/>
        </p:nvSpPr>
        <p:spPr bwMode="auto">
          <a:xfrm>
            <a:off x="2370584" y="5986658"/>
            <a:ext cx="476124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Expensive, no resale value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C1EF6B1-FA41-F666-764F-62AB10985D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146" y="2625958"/>
            <a:ext cx="2051027" cy="2051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8829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1092">
            <a:off x="628845" y="867651"/>
            <a:ext cx="8013700" cy="7303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6553200" y="5848350"/>
            <a:ext cx="1905000" cy="457200"/>
          </a:xfrm>
        </p:spPr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60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368981" y="312546"/>
            <a:ext cx="5684569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Drive-By Mining Countermeasures</a:t>
            </a:r>
          </a:p>
        </p:txBody>
      </p:sp>
      <p:sp>
        <p:nvSpPr>
          <p:cNvPr id="5" name="TextBox 4"/>
          <p:cNvSpPr txBox="1"/>
          <p:nvPr/>
        </p:nvSpPr>
        <p:spPr bwMode="auto">
          <a:xfrm>
            <a:off x="355080" y="3097425"/>
            <a:ext cx="332334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 CPU usage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355080" y="1588061"/>
            <a:ext cx="564289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Block blacklisted pool connections</a:t>
            </a:r>
          </a:p>
        </p:txBody>
      </p:sp>
      <p:sp>
        <p:nvSpPr>
          <p:cNvPr id="11" name="TextBox 10"/>
          <p:cNvSpPr txBox="1"/>
          <p:nvPr/>
        </p:nvSpPr>
        <p:spPr bwMode="auto">
          <a:xfrm>
            <a:off x="1581065" y="2342743"/>
            <a:ext cx="308610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Fooled by aliasing</a:t>
            </a:r>
          </a:p>
        </p:txBody>
      </p:sp>
      <p:sp>
        <p:nvSpPr>
          <p:cNvPr id="12" name="TextBox 11"/>
          <p:cNvSpPr txBox="1"/>
          <p:nvPr/>
        </p:nvSpPr>
        <p:spPr bwMode="auto">
          <a:xfrm>
            <a:off x="355080" y="4606789"/>
            <a:ext cx="3403497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Inspect  binary code</a:t>
            </a:r>
          </a:p>
        </p:txBody>
      </p:sp>
      <p:sp>
        <p:nvSpPr>
          <p:cNvPr id="13" name="TextBox 12"/>
          <p:cNvSpPr txBox="1"/>
          <p:nvPr/>
        </p:nvSpPr>
        <p:spPr bwMode="auto">
          <a:xfrm>
            <a:off x="1581065" y="5361471"/>
            <a:ext cx="5234125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detect hashing “fingerprint”</a:t>
            </a:r>
          </a:p>
        </p:txBody>
      </p:sp>
      <p:sp>
        <p:nvSpPr>
          <p:cNvPr id="14" name="TextBox 13"/>
          <p:cNvSpPr txBox="1"/>
          <p:nvPr/>
        </p:nvSpPr>
        <p:spPr bwMode="auto">
          <a:xfrm>
            <a:off x="1581065" y="3852107"/>
            <a:ext cx="324479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Fooled by throttling</a:t>
            </a:r>
          </a:p>
        </p:txBody>
      </p:sp>
      <p:sp>
        <p:nvSpPr>
          <p:cNvPr id="15" name="TextBox 14"/>
          <p:cNvSpPr txBox="1"/>
          <p:nvPr/>
        </p:nvSpPr>
        <p:spPr bwMode="auto">
          <a:xfrm>
            <a:off x="1581065" y="6116156"/>
            <a:ext cx="6890028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E.g., 80 XOR, 85 left shift, 32 right shift … </a:t>
            </a:r>
          </a:p>
        </p:txBody>
      </p:sp>
    </p:spTree>
    <p:extLst>
      <p:ext uri="{BB962C8B-B14F-4D97-AF65-F5344CB8AC3E}">
        <p14:creationId xmlns:p14="http://schemas.microsoft.com/office/powerpoint/2010/main" val="846278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61633">
            <a:off x="403570" y="430425"/>
            <a:ext cx="8777672" cy="9277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61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 bwMode="auto">
          <a:xfrm>
            <a:off x="1557663" y="5508385"/>
            <a:ext cx="4842021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00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“Idle” mining when CPU idle, no monitors running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1557663" y="2930277"/>
            <a:ext cx="395653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~$57M in January 2019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368981" y="3789646"/>
            <a:ext cx="146386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Evasion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368981" y="1211539"/>
            <a:ext cx="358623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92D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Monero most popular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1557663" y="4649015"/>
            <a:ext cx="468429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Domain aliases to fool pools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1557663" y="2070908"/>
            <a:ext cx="428354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4.32% mined by criminals</a:t>
            </a:r>
          </a:p>
        </p:txBody>
      </p:sp>
      <p:sp>
        <p:nvSpPr>
          <p:cNvPr id="12" name="TextBox 11"/>
          <p:cNvSpPr txBox="1"/>
          <p:nvPr/>
        </p:nvSpPr>
        <p:spPr bwMode="auto">
          <a:xfrm>
            <a:off x="368981" y="312546"/>
            <a:ext cx="3765774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Cryptomining Malware</a:t>
            </a:r>
          </a:p>
        </p:txBody>
      </p:sp>
    </p:spTree>
    <p:extLst>
      <p:ext uri="{BB962C8B-B14F-4D97-AF65-F5344CB8AC3E}">
        <p14:creationId xmlns:p14="http://schemas.microsoft.com/office/powerpoint/2010/main" val="476395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3310">
            <a:off x="-31838" y="620017"/>
            <a:ext cx="9145884" cy="6601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62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 bwMode="auto">
          <a:xfrm>
            <a:off x="780461" y="5935105"/>
            <a:ext cx="296427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Bot-friendly pools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780461" y="2282082"/>
            <a:ext cx="568559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$35 for Monero miner, for example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780461" y="3087616"/>
            <a:ext cx="613250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“Miner is free, we charge a fee of 2%” 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780461" y="5129571"/>
            <a:ext cx="312297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 forums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780461" y="1476548"/>
            <a:ext cx="552747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Malware easily purchased on-line</a:t>
            </a:r>
          </a:p>
        </p:txBody>
      </p:sp>
      <p:sp>
        <p:nvSpPr>
          <p:cNvPr id="12" name="TextBox 11"/>
          <p:cNvSpPr txBox="1"/>
          <p:nvPr/>
        </p:nvSpPr>
        <p:spPr bwMode="auto">
          <a:xfrm>
            <a:off x="368981" y="312546"/>
            <a:ext cx="6163867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Cryptomining Malware as Commodity</a:t>
            </a:r>
          </a:p>
        </p:txBody>
      </p:sp>
      <p:sp>
        <p:nvSpPr>
          <p:cNvPr id="13" name="TextBox 12"/>
          <p:cNvSpPr txBox="1"/>
          <p:nvPr/>
        </p:nvSpPr>
        <p:spPr bwMode="auto">
          <a:xfrm>
            <a:off x="780461" y="3893150"/>
            <a:ext cx="7083379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Premium service  maintenance, upgrades, proxies, service-level agreements</a:t>
            </a:r>
          </a:p>
        </p:txBody>
      </p:sp>
    </p:spTree>
    <p:extLst>
      <p:ext uri="{BB962C8B-B14F-4D97-AF65-F5344CB8AC3E}">
        <p14:creationId xmlns:p14="http://schemas.microsoft.com/office/powerpoint/2010/main" val="1328845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13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63</a:t>
            </a:fld>
            <a:endParaRPr lang="en-US" dirty="0"/>
          </a:p>
        </p:txBody>
      </p:sp>
      <p:pic>
        <p:nvPicPr>
          <p:cNvPr id="3" name="Picture 2" descr="“John Hughes posts ‘Why Functional Programming Matters’ ”&#10;Ferdinand Pauwels&#10;Oil on canvas&#10;1872&#10;(collaboration from Richard Carlsson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931" y="-9078"/>
            <a:ext cx="5641974" cy="6876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 bwMode="auto">
          <a:xfrm>
            <a:off x="368981" y="312546"/>
            <a:ext cx="5346019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Ideas we covered in this lecture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1118472" y="5706505"/>
            <a:ext cx="242406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Selfish Mining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1118472" y="3082824"/>
            <a:ext cx="260520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Feather forking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1118472" y="3957385"/>
            <a:ext cx="250260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Finney attacks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1118472" y="1333702"/>
            <a:ext cx="499470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92D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Mining eras: CPU, GPU, ASIC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1118472" y="4831946"/>
            <a:ext cx="310155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Goldfinger Attacks</a:t>
            </a:r>
          </a:p>
        </p:txBody>
      </p:sp>
      <p:sp>
        <p:nvSpPr>
          <p:cNvPr id="11" name="TextBox 10"/>
          <p:cNvSpPr txBox="1"/>
          <p:nvPr/>
        </p:nvSpPr>
        <p:spPr bwMode="auto">
          <a:xfrm>
            <a:off x="1118472" y="2208263"/>
            <a:ext cx="380264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Pools and pool attacks</a:t>
            </a:r>
          </a:p>
        </p:txBody>
      </p:sp>
      <p:sp>
        <p:nvSpPr>
          <p:cNvPr id="12" name="TextBox 11"/>
          <p:cNvSpPr txBox="1"/>
          <p:nvPr/>
        </p:nvSpPr>
        <p:spPr bwMode="auto">
          <a:xfrm>
            <a:off x="3926565" y="5706505"/>
            <a:ext cx="270619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Mining Malware</a:t>
            </a:r>
          </a:p>
        </p:txBody>
      </p:sp>
    </p:spTree>
    <p:extLst>
      <p:ext uri="{BB962C8B-B14F-4D97-AF65-F5344CB8AC3E}">
        <p14:creationId xmlns:p14="http://schemas.microsoft.com/office/powerpoint/2010/main" val="1355482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64</a:t>
            </a:fld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725" y="225425"/>
            <a:ext cx="3892550" cy="640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6637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Mining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6" name="Picture 2" descr="Image result for hard hat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018" y="2014711"/>
            <a:ext cx="2488377" cy="191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ular Callout 6"/>
          <p:cNvSpPr/>
          <p:nvPr/>
        </p:nvSpPr>
        <p:spPr bwMode="auto">
          <a:xfrm>
            <a:off x="542995" y="1219644"/>
            <a:ext cx="2530186" cy="1328023"/>
          </a:xfrm>
          <a:prstGeom prst="wedgeRoundRectCallout">
            <a:avLst>
              <a:gd name="adj1" fmla="val 57292"/>
              <a:gd name="adj2" fmla="val 90686"/>
              <a:gd name="adj3" fmla="val 16667"/>
            </a:avLst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Bitcoin gets harder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and harder to mine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ular Callout 7"/>
          <p:cNvSpPr/>
          <p:nvPr/>
        </p:nvSpPr>
        <p:spPr bwMode="auto">
          <a:xfrm>
            <a:off x="6090792" y="1088588"/>
            <a:ext cx="2834767" cy="1328023"/>
          </a:xfrm>
          <a:prstGeom prst="wedgeRoundRectCallout">
            <a:avLst>
              <a:gd name="adj1" fmla="val -54340"/>
              <a:gd name="adj2" fmla="val 88570"/>
              <a:gd name="adj3" fmla="val 16667"/>
            </a:avLst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Payoff is high,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but expected wait is now years …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ular Callout 8"/>
          <p:cNvSpPr/>
          <p:nvPr/>
        </p:nvSpPr>
        <p:spPr bwMode="auto">
          <a:xfrm>
            <a:off x="5755512" y="4396779"/>
            <a:ext cx="2834767" cy="919401"/>
          </a:xfrm>
          <a:prstGeom prst="wedgeRoundRectCallout">
            <a:avLst>
              <a:gd name="adj1" fmla="val -46276"/>
              <a:gd name="adj2" fmla="val -128023"/>
              <a:gd name="adj3" fmla="val 16667"/>
            </a:avLst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Maybe I can pool the risk …</a:t>
            </a:r>
          </a:p>
        </p:txBody>
      </p:sp>
    </p:spTree>
    <p:extLst>
      <p:ext uri="{BB962C8B-B14F-4D97-AF65-F5344CB8AC3E}">
        <p14:creationId xmlns:p14="http://schemas.microsoft.com/office/powerpoint/2010/main" val="1250605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Pools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8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654196" y="4392629"/>
            <a:ext cx="7835609" cy="1855771"/>
            <a:chOff x="491528" y="4392629"/>
            <a:chExt cx="7835609" cy="1855771"/>
          </a:xfrm>
        </p:grpSpPr>
        <p:pic>
          <p:nvPicPr>
            <p:cNvPr id="4" name="Picture 16" descr="Turquoise Hard Hat Clip Ar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528" y="4431848"/>
              <a:ext cx="2308225" cy="17773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Pink Hard Hat Clip Ar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5258" y="4392629"/>
              <a:ext cx="2410092" cy="18557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8" descr="Blue Hard Hat Clip Art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0855" y="4409496"/>
              <a:ext cx="2366282" cy="1822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6" name="Picture 2" descr="Image result for hard hat clipa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258" y="1527031"/>
            <a:ext cx="2488377" cy="191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ular Callout 2"/>
          <p:cNvSpPr/>
          <p:nvPr/>
        </p:nvSpPr>
        <p:spPr bwMode="auto">
          <a:xfrm>
            <a:off x="5663635" y="833573"/>
            <a:ext cx="2530186" cy="1328023"/>
          </a:xfrm>
          <a:prstGeom prst="wedgeRoundRectCallout">
            <a:avLst>
              <a:gd name="adj1" fmla="val -46911"/>
              <a:gd name="adj2" fmla="val 74237"/>
              <a:gd name="adj3" fmla="val 16667"/>
            </a:avLst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Work on this block credited to me</a:t>
            </a:r>
          </a:p>
        </p:txBody>
      </p:sp>
      <p:sp>
        <p:nvSpPr>
          <p:cNvPr id="13" name="TextBox 12"/>
          <p:cNvSpPr txBox="1"/>
          <p:nvPr/>
        </p:nvSpPr>
        <p:spPr bwMode="auto">
          <a:xfrm>
            <a:off x="4379091" y="1961836"/>
            <a:ext cx="944489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boss</a:t>
            </a:r>
          </a:p>
        </p:txBody>
      </p:sp>
      <p:sp>
        <p:nvSpPr>
          <p:cNvPr id="15" name="TextBox 14"/>
          <p:cNvSpPr txBox="1"/>
          <p:nvPr/>
        </p:nvSpPr>
        <p:spPr bwMode="auto">
          <a:xfrm>
            <a:off x="1489484" y="4986744"/>
            <a:ext cx="1265090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worker</a:t>
            </a:r>
          </a:p>
        </p:txBody>
      </p:sp>
      <p:sp>
        <p:nvSpPr>
          <p:cNvPr id="16" name="TextBox 15"/>
          <p:cNvSpPr txBox="1"/>
          <p:nvPr/>
        </p:nvSpPr>
        <p:spPr bwMode="auto">
          <a:xfrm>
            <a:off x="4194404" y="4986744"/>
            <a:ext cx="1265090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worker</a:t>
            </a:r>
          </a:p>
        </p:txBody>
      </p:sp>
      <p:sp>
        <p:nvSpPr>
          <p:cNvPr id="17" name="TextBox 16"/>
          <p:cNvSpPr txBox="1"/>
          <p:nvPr/>
        </p:nvSpPr>
        <p:spPr bwMode="auto">
          <a:xfrm>
            <a:off x="6899325" y="4986744"/>
            <a:ext cx="1265090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worker</a:t>
            </a:r>
          </a:p>
        </p:txBody>
      </p:sp>
      <p:sp>
        <p:nvSpPr>
          <p:cNvPr id="18" name="Rounded Rectangular Callout 17"/>
          <p:cNvSpPr/>
          <p:nvPr/>
        </p:nvSpPr>
        <p:spPr bwMode="auto">
          <a:xfrm>
            <a:off x="599893" y="3626858"/>
            <a:ext cx="2416830" cy="510778"/>
          </a:xfrm>
          <a:prstGeom prst="wedgeRoundRectCallout">
            <a:avLst>
              <a:gd name="adj1" fmla="val 8208"/>
              <a:gd name="adj2" fmla="val 122697"/>
              <a:gd name="adj3" fmla="val 16667"/>
            </a:avLst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Try nonce = 1…</a:t>
            </a:r>
          </a:p>
        </p:txBody>
      </p:sp>
      <p:sp>
        <p:nvSpPr>
          <p:cNvPr id="19" name="Rounded Rectangular Callout 18"/>
          <p:cNvSpPr/>
          <p:nvPr/>
        </p:nvSpPr>
        <p:spPr bwMode="auto">
          <a:xfrm>
            <a:off x="3241956" y="3626858"/>
            <a:ext cx="2740260" cy="510778"/>
          </a:xfrm>
          <a:prstGeom prst="wedgeRoundRectCallout">
            <a:avLst>
              <a:gd name="adj1" fmla="val 8208"/>
              <a:gd name="adj2" fmla="val 122697"/>
              <a:gd name="adj3" fmla="val 16667"/>
            </a:avLst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Try nonce = 100…</a:t>
            </a:r>
          </a:p>
        </p:txBody>
      </p:sp>
      <p:sp>
        <p:nvSpPr>
          <p:cNvPr id="20" name="Rounded Rectangular Callout 19"/>
          <p:cNvSpPr/>
          <p:nvPr/>
        </p:nvSpPr>
        <p:spPr bwMode="auto">
          <a:xfrm>
            <a:off x="6258668" y="3626858"/>
            <a:ext cx="2740260" cy="510778"/>
          </a:xfrm>
          <a:prstGeom prst="wedgeRoundRectCallout">
            <a:avLst>
              <a:gd name="adj1" fmla="val 8208"/>
              <a:gd name="adj2" fmla="val 122697"/>
              <a:gd name="adj3" fmla="val 16667"/>
            </a:avLst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Try nonce = 200…</a:t>
            </a:r>
          </a:p>
        </p:txBody>
      </p:sp>
    </p:spTree>
    <p:extLst>
      <p:ext uri="{BB962C8B-B14F-4D97-AF65-F5344CB8AC3E}">
        <p14:creationId xmlns:p14="http://schemas.microsoft.com/office/powerpoint/2010/main" val="3833122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8" grpId="0" animBg="1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Pools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9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654196" y="4392629"/>
            <a:ext cx="7835609" cy="1855771"/>
            <a:chOff x="491528" y="4392629"/>
            <a:chExt cx="7835609" cy="1855771"/>
          </a:xfrm>
        </p:grpSpPr>
        <p:pic>
          <p:nvPicPr>
            <p:cNvPr id="4" name="Picture 16" descr="Turquoise Hard Hat Clip Ar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528" y="4431848"/>
              <a:ext cx="2308225" cy="17773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Pink Hard Hat Clip Ar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5258" y="4392629"/>
              <a:ext cx="2410092" cy="18557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8" descr="Blue Hard Hat Clip Art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0855" y="4409496"/>
              <a:ext cx="2366282" cy="1822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6" name="Picture 2" descr="Image result for hard hat clipa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258" y="1527031"/>
            <a:ext cx="2488377" cy="191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ular Callout 9"/>
          <p:cNvSpPr/>
          <p:nvPr/>
        </p:nvSpPr>
        <p:spPr bwMode="auto">
          <a:xfrm>
            <a:off x="6123523" y="1559434"/>
            <a:ext cx="2398915" cy="1328023"/>
          </a:xfrm>
          <a:prstGeom prst="wedgeRoundRectCallout">
            <a:avLst>
              <a:gd name="adj1" fmla="val -3986"/>
              <a:gd name="adj2" fmla="val 141943"/>
              <a:gd name="adj3" fmla="val 16667"/>
            </a:avLst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 won! My nonce yields </a:t>
            </a:r>
            <a:r>
              <a:rPr kumimoji="0" lang="en-US" sz="2400" b="0" i="1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leading zeros!</a:t>
            </a:r>
          </a:p>
        </p:txBody>
      </p:sp>
      <p:sp>
        <p:nvSpPr>
          <p:cNvPr id="13" name="TextBox 12"/>
          <p:cNvSpPr txBox="1"/>
          <p:nvPr/>
        </p:nvSpPr>
        <p:spPr bwMode="auto">
          <a:xfrm>
            <a:off x="4379091" y="1961836"/>
            <a:ext cx="944489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boss</a:t>
            </a:r>
          </a:p>
        </p:txBody>
      </p:sp>
      <p:sp>
        <p:nvSpPr>
          <p:cNvPr id="15" name="TextBox 14"/>
          <p:cNvSpPr txBox="1"/>
          <p:nvPr/>
        </p:nvSpPr>
        <p:spPr bwMode="auto">
          <a:xfrm>
            <a:off x="1489484" y="4986744"/>
            <a:ext cx="1265090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worker</a:t>
            </a:r>
          </a:p>
        </p:txBody>
      </p:sp>
      <p:sp>
        <p:nvSpPr>
          <p:cNvPr id="16" name="TextBox 15"/>
          <p:cNvSpPr txBox="1"/>
          <p:nvPr/>
        </p:nvSpPr>
        <p:spPr bwMode="auto">
          <a:xfrm>
            <a:off x="4194404" y="4986744"/>
            <a:ext cx="1265090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worker</a:t>
            </a:r>
          </a:p>
        </p:txBody>
      </p:sp>
      <p:sp>
        <p:nvSpPr>
          <p:cNvPr id="17" name="TextBox 16"/>
          <p:cNvSpPr txBox="1"/>
          <p:nvPr/>
        </p:nvSpPr>
        <p:spPr bwMode="auto">
          <a:xfrm>
            <a:off x="6899325" y="4986744"/>
            <a:ext cx="1265090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worker</a:t>
            </a:r>
          </a:p>
        </p:txBody>
      </p:sp>
    </p:spTree>
    <p:extLst>
      <p:ext uri="{BB962C8B-B14F-4D97-AF65-F5344CB8AC3E}">
        <p14:creationId xmlns:p14="http://schemas.microsoft.com/office/powerpoint/2010/main" val="1175437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CC"/>
        </a:solidFill>
        <a:ln w="381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<a:prstTxWarp prst="textNoShape">
          <a:avLst/>
        </a:prstTxWarp>
        <a:spAutoFit/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dirty="0" smtClean="0">
            <a:ln>
              <a:noFill/>
            </a:ln>
            <a:solidFill>
              <a:srgbClr val="FF0066"/>
            </a:solidFill>
            <a:effectLst/>
            <a:latin typeface="Lucida Console" pitchFamily="4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Lucida Console" pitchFamily="49" charset="0"/>
          </a:defRPr>
        </a:defPPr>
      </a:lstStyle>
    </a:lnDef>
    <a:txDef>
      <a:spPr bwMode="auto">
        <a:solidFill>
          <a:schemeClr val="bg1"/>
        </a:solidFill>
        <a:ln w="76200">
          <a:solidFill>
            <a:srgbClr val="CCECFF"/>
          </a:solidFill>
          <a:miter lim="800000"/>
          <a:headEnd/>
          <a:tailEnd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wrap="square" rtlCol="0">
        <a:spAutoFit/>
      </a:bodyPr>
      <a:lstStyle>
        <a:defPPr algn="ctr">
          <a:defRPr sz="2800" b="1" dirty="0" smtClean="0">
            <a:solidFill>
              <a:srgbClr val="CCECFF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60888</TotalTime>
  <Words>1610</Words>
  <Application>Microsoft Office PowerPoint</Application>
  <PresentationFormat>Overhead</PresentationFormat>
  <Paragraphs>374</Paragraphs>
  <Slides>64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70" baseType="lpstr">
      <vt:lpstr>Comic Sans MS</vt:lpstr>
      <vt:lpstr>Arial</vt:lpstr>
      <vt:lpstr>Marlett</vt:lpstr>
      <vt:lpstr>Lucida Console</vt:lpstr>
      <vt:lpstr>Calibri</vt:lpstr>
      <vt:lpstr>Blank Presentation</vt:lpstr>
      <vt:lpstr>PowerPoint Presentation</vt:lpstr>
      <vt:lpstr>Nakamoto Consensus  in One Line</vt:lpstr>
      <vt:lpstr>Mining</vt:lpstr>
      <vt:lpstr>2009-2011 Era of CPU mining</vt:lpstr>
      <vt:lpstr>2011-2014 Era of GPU mining</vt:lpstr>
      <vt:lpstr>Today Era of ASiC mining</vt:lpstr>
      <vt:lpstr>Mining</vt:lpstr>
      <vt:lpstr>Pools</vt:lpstr>
      <vt:lpstr>Pools</vt:lpstr>
      <vt:lpstr>Pools</vt:lpstr>
      <vt:lpstr>Pools</vt:lpstr>
      <vt:lpstr>Pools</vt:lpstr>
      <vt:lpstr>Pools</vt:lpstr>
      <vt:lpstr>PowerPoint Presentation</vt:lpstr>
      <vt:lpstr>PowerPoint Presentation</vt:lpstr>
      <vt:lpstr>Competing Pools</vt:lpstr>
      <vt:lpstr>Infiltration</vt:lpstr>
      <vt:lpstr>No infiltration</vt:lpstr>
      <vt:lpstr>Asymmetric Infiltration</vt:lpstr>
      <vt:lpstr>Mutual Infiltration</vt:lpstr>
      <vt:lpstr>Prisoner’s Dilemma</vt:lpstr>
      <vt:lpstr>Iterated Prisoner’s Dilemma</vt:lpstr>
      <vt:lpstr>PowerPoint Presentation</vt:lpstr>
      <vt:lpstr>Questions?</vt:lpstr>
      <vt:lpstr>PowerPoint Presentation</vt:lpstr>
      <vt:lpstr>PowerPoint Presentation</vt:lpstr>
      <vt:lpstr>PowerPoint Presentation</vt:lpstr>
      <vt:lpstr>Finney Attack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Selfish Mining</vt:lpstr>
      <vt:lpstr>Selfish Mining</vt:lpstr>
      <vt:lpstr>Selfish Mining</vt:lpstr>
      <vt:lpstr>Selfish Mining</vt:lpstr>
      <vt:lpstr>Selfish Mining</vt:lpstr>
      <vt:lpstr>Selfish Mining</vt:lpstr>
      <vt:lpstr>PowerPoint Presentation</vt:lpstr>
      <vt:lpstr>Fake News?</vt:lpstr>
      <vt:lpstr>Fake News?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Brown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Art of Multiprocessor Programming</dc:title>
  <dc:creator>Maurice Herlihy</dc:creator>
  <cp:lastModifiedBy>Herlihy, Maurice</cp:lastModifiedBy>
  <cp:revision>1215</cp:revision>
  <cp:lastPrinted>2003-10-06T20:31:57Z</cp:lastPrinted>
  <dcterms:created xsi:type="dcterms:W3CDTF">1999-05-12T13:47:53Z</dcterms:created>
  <dcterms:modified xsi:type="dcterms:W3CDTF">2024-02-06T03:27:21Z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iveCommons_Licensed">
    <vt:bool>true</vt:bool>
  </property>
  <property fmtid="{D5CDD505-2E9C-101B-9397-08002B2CF9AE}" pid="3" name="CreativeCommons_LicenseURL">
    <vt:lpwstr>http://creativecommons.org/licenses/by-sa/2.5/</vt:lpwstr>
  </property>
  <property fmtid="{D5CDD505-2E9C-101B-9397-08002B2CF9AE}" pid="4" name="CreativeCommons_Derivatives">
    <vt:lpwstr>Share Alike</vt:lpwstr>
  </property>
  <property fmtid="{D5CDD505-2E9C-101B-9397-08002B2CF9AE}" pid="5" name="CreativeCommons_CommercialUse">
    <vt:lpwstr>Yes</vt:lpwstr>
  </property>
  <property fmtid="{D5CDD505-2E9C-101B-9397-08002B2CF9AE}" pid="6" name="CreativeCommons_Jurisdiction">
    <vt:lpwstr/>
  </property>
</Properties>
</file>