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877" r:id="rId2"/>
    <p:sldId id="1878" r:id="rId3"/>
    <p:sldId id="1879" r:id="rId4"/>
    <p:sldId id="1880" r:id="rId5"/>
    <p:sldId id="1882" r:id="rId6"/>
    <p:sldId id="1885" r:id="rId7"/>
    <p:sldId id="1883" r:id="rId8"/>
    <p:sldId id="1886" r:id="rId9"/>
    <p:sldId id="1887" r:id="rId10"/>
    <p:sldId id="1901" r:id="rId11"/>
    <p:sldId id="1884" r:id="rId12"/>
    <p:sldId id="1905" r:id="rId13"/>
    <p:sldId id="1888" r:id="rId14"/>
    <p:sldId id="1906" r:id="rId15"/>
    <p:sldId id="1889" r:id="rId16"/>
    <p:sldId id="1890" r:id="rId17"/>
    <p:sldId id="1891" r:id="rId18"/>
    <p:sldId id="1893" r:id="rId19"/>
    <p:sldId id="1894" r:id="rId20"/>
    <p:sldId id="1892" r:id="rId21"/>
    <p:sldId id="1895" r:id="rId22"/>
    <p:sldId id="1896" r:id="rId23"/>
    <p:sldId id="1898" r:id="rId24"/>
    <p:sldId id="1902" r:id="rId25"/>
    <p:sldId id="1903" r:id="rId26"/>
    <p:sldId id="1904" r:id="rId27"/>
    <p:sldId id="1907" r:id="rId28"/>
    <p:sldId id="1909" r:id="rId29"/>
    <p:sldId id="1908" r:id="rId30"/>
    <p:sldId id="1910" r:id="rId31"/>
    <p:sldId id="1472" r:id="rId32"/>
    <p:sldId id="1493" r:id="rId33"/>
    <p:sldId id="1494" r:id="rId34"/>
    <p:sldId id="1495" r:id="rId35"/>
    <p:sldId id="1496" r:id="rId36"/>
    <p:sldId id="1497" r:id="rId37"/>
    <p:sldId id="1498" r:id="rId38"/>
    <p:sldId id="1499" r:id="rId39"/>
    <p:sldId id="1500" r:id="rId40"/>
    <p:sldId id="1501" r:id="rId41"/>
    <p:sldId id="1502" r:id="rId42"/>
    <p:sldId id="1503" r:id="rId43"/>
    <p:sldId id="1504" r:id="rId44"/>
    <p:sldId id="1505" r:id="rId45"/>
    <p:sldId id="1506" r:id="rId46"/>
    <p:sldId id="1507" r:id="rId47"/>
    <p:sldId id="1508" r:id="rId48"/>
    <p:sldId id="1912" r:id="rId49"/>
    <p:sldId id="1913" r:id="rId50"/>
    <p:sldId id="1914" r:id="rId51"/>
    <p:sldId id="1510" r:id="rId52"/>
    <p:sldId id="1511" r:id="rId53"/>
    <p:sldId id="1512" r:id="rId54"/>
    <p:sldId id="1513" r:id="rId55"/>
    <p:sldId id="1516" r:id="rId56"/>
    <p:sldId id="1899" r:id="rId57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60"/>
      <p:bold r:id="rId61"/>
      <p:italic r:id="rId62"/>
      <p:boldItalic r:id="rId63"/>
    </p:embeddedFont>
    <p:embeddedFont>
      <p:font typeface="Lucida Console" panose="020B0609040504020204" pitchFamily="49" charset="0"/>
      <p:regular r:id="rId64"/>
    </p:embeddedFont>
    <p:embeddedFont>
      <p:font typeface="Marlett" pitchFamily="2" charset="2"/>
      <p:regular r:id="rId65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338E16-899A-40C9-ADFA-7ABE33A2B8DD}">
          <p14:sldIdLst>
            <p14:sldId id="1877"/>
            <p14:sldId id="1878"/>
            <p14:sldId id="1879"/>
            <p14:sldId id="1880"/>
            <p14:sldId id="1882"/>
            <p14:sldId id="1885"/>
            <p14:sldId id="1883"/>
            <p14:sldId id="1886"/>
            <p14:sldId id="1887"/>
            <p14:sldId id="1901"/>
            <p14:sldId id="1884"/>
            <p14:sldId id="1905"/>
            <p14:sldId id="1888"/>
            <p14:sldId id="1906"/>
            <p14:sldId id="1889"/>
            <p14:sldId id="1890"/>
            <p14:sldId id="1891"/>
            <p14:sldId id="1893"/>
            <p14:sldId id="1894"/>
            <p14:sldId id="1892"/>
            <p14:sldId id="1895"/>
            <p14:sldId id="1896"/>
            <p14:sldId id="1898"/>
            <p14:sldId id="1902"/>
            <p14:sldId id="1903"/>
            <p14:sldId id="1904"/>
            <p14:sldId id="1907"/>
            <p14:sldId id="1909"/>
            <p14:sldId id="1908"/>
            <p14:sldId id="1910"/>
            <p14:sldId id="1472"/>
            <p14:sldId id="1493"/>
            <p14:sldId id="1494"/>
            <p14:sldId id="1495"/>
            <p14:sldId id="1496"/>
            <p14:sldId id="1497"/>
            <p14:sldId id="1498"/>
            <p14:sldId id="1499"/>
            <p14:sldId id="1500"/>
            <p14:sldId id="1501"/>
            <p14:sldId id="1502"/>
            <p14:sldId id="1503"/>
            <p14:sldId id="1504"/>
            <p14:sldId id="1505"/>
            <p14:sldId id="1506"/>
            <p14:sldId id="1507"/>
            <p14:sldId id="1508"/>
            <p14:sldId id="1912"/>
            <p14:sldId id="1913"/>
            <p14:sldId id="1914"/>
            <p14:sldId id="1510"/>
            <p14:sldId id="1511"/>
            <p14:sldId id="1512"/>
            <p14:sldId id="1513"/>
            <p14:sldId id="1516"/>
            <p14:sldId id="18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CCECFF"/>
    <a:srgbClr val="FFFFCC"/>
    <a:srgbClr val="FF66FF"/>
    <a:srgbClr val="0066FF"/>
    <a:srgbClr val="FFCCFF"/>
    <a:srgbClr val="0000FF"/>
    <a:srgbClr val="FFFF00"/>
    <a:srgbClr val="FF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1867" autoAdjust="0"/>
  </p:normalViewPr>
  <p:slideViewPr>
    <p:cSldViewPr snapToGrid="0">
      <p:cViewPr varScale="1">
        <p:scale>
          <a:sx n="90" d="100"/>
          <a:sy n="90" d="100"/>
        </p:scale>
        <p:origin x="1605" y="40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Custody section </a:t>
            </a:r>
            <a:r>
              <a:rPr lang="en-US"/>
              <a:t>needs reorganization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4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https://www.youtube.com/watch?v=PIrhyN6KHSc&amp;t=4s&amp;ab_channel=TheSwervePodcast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8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Image:https://www.hiclipart.com/free-transparent-background-png-clipart-ppkgg/download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0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https://www.youtube.com/watch?v=PIrhyN6KHSc&amp;t=4s&amp;ab_channel=TheSwervePodcast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3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https://www.youtube.com/watch?v=PIrhyN6KHSc&amp;t=4s&amp;ab_channel=TheSwervePodcast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7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Image:https://i0.wp.com/helenacoffee.vn/wp-content/uploads/2022/08/what-does-a-standard-coffee-bag-weigh-5-2.jpg?fit=1350%2C900&amp;ssl=1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3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https://www.investopedia.com/thmb/8gigmUAkh79VuBkqd0C28mjtmio=/750x0/filters:no_upscale():max_bytes(150000):strip_icc():format(webp)/coca-cola-stock-certificate-56a091355f9b58eba4b1a1e1.png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Tabloid scandals and mysteries abound. Mt Gox, a Japanese site that acted as a bank for Bitcoin holdings' seems to have “lost”, somehow,</a:t>
            </a:r>
            <a:r>
              <a:rPr lang="en-US" baseline="0" dirty="0"/>
              <a:t> about $600 M of depositor’s money, all in Bitcoin. It has never been explained whether this money was stolen, whether the keys were simply lost, or whether something more complicated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5996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401628" y="3167391"/>
            <a:ext cx="20425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22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Regulation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7B96-8FA9-CE69-C386-44C7D03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Securities vs Commodities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C700-29F8-31F0-CCA3-5492924A5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1C10-2065-47D5-811F-24FC9915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Securities vs Commodities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CFCFD-92CE-07B4-294A-20825576E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DBA21-0F18-0F7E-F6AA-D3BD9B9FF184}"/>
              </a:ext>
            </a:extLst>
          </p:cNvPr>
          <p:cNvSpPr txBox="1"/>
          <p:nvPr/>
        </p:nvSpPr>
        <p:spPr bwMode="auto">
          <a:xfrm>
            <a:off x="839426" y="2184500"/>
            <a:ext cx="68643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regulators view cryptocurrencies?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02508-371D-4E11-23B2-14AEC88329AD}"/>
              </a:ext>
            </a:extLst>
          </p:cNvPr>
          <p:cNvSpPr txBox="1"/>
          <p:nvPr/>
        </p:nvSpPr>
        <p:spPr bwMode="auto">
          <a:xfrm>
            <a:off x="839426" y="3866666"/>
            <a:ext cx="59250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have been deemed securities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5C117B-BB52-9842-D696-73E2D6175163}"/>
              </a:ext>
            </a:extLst>
          </p:cNvPr>
          <p:cNvSpPr txBox="1"/>
          <p:nvPr/>
        </p:nvSpPr>
        <p:spPr bwMode="auto">
          <a:xfrm>
            <a:off x="839426" y="3025583"/>
            <a:ext cx="62408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87CD2-6C18-FA5A-20C4-A1C208B5699B}"/>
              </a:ext>
            </a:extLst>
          </p:cNvPr>
          <p:cNvSpPr txBox="1"/>
          <p:nvPr/>
        </p:nvSpPr>
        <p:spPr bwMode="auto">
          <a:xfrm>
            <a:off x="839426" y="4707749"/>
            <a:ext cx="64251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have been deemed commodities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50B21-F0C9-0FE7-6B08-2DBA4BF6AE61}"/>
              </a:ext>
            </a:extLst>
          </p:cNvPr>
          <p:cNvSpPr txBox="1"/>
          <p:nvPr/>
        </p:nvSpPr>
        <p:spPr bwMode="auto">
          <a:xfrm>
            <a:off x="839426" y="5548832"/>
            <a:ext cx="2048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what?</a:t>
            </a:r>
          </a:p>
        </p:txBody>
      </p:sp>
    </p:spTree>
    <p:extLst>
      <p:ext uri="{BB962C8B-B14F-4D97-AF65-F5344CB8AC3E}">
        <p14:creationId xmlns:p14="http://schemas.microsoft.com/office/powerpoint/2010/main" val="152040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BB9B-4AC0-F5EA-9BC0-FB9E32A4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D6821-4EDE-D004-C589-D2D1267C8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16926-708A-4ADD-ECBD-F2471BC2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8" y="152400"/>
            <a:ext cx="8743044" cy="260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8C8BE-B223-4E92-F847-7D7F710006D4}"/>
              </a:ext>
            </a:extLst>
          </p:cNvPr>
          <p:cNvSpPr txBox="1"/>
          <p:nvPr/>
        </p:nvSpPr>
        <p:spPr bwMode="auto">
          <a:xfrm>
            <a:off x="421056" y="4425074"/>
            <a:ext cx="79687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markets are fair, orderly, and efficient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873EC22-C834-4493-D986-7EE2AF566DD5}"/>
              </a:ext>
            </a:extLst>
          </p:cNvPr>
          <p:cNvSpPr txBox="1"/>
          <p:nvPr/>
        </p:nvSpPr>
        <p:spPr bwMode="auto">
          <a:xfrm>
            <a:off x="421056" y="2508573"/>
            <a:ext cx="6349692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individual investors by ensuring that markets are free of fraud, manipulation, and other misconduct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9808B-AEE3-DE63-3D68-788FD4971708}"/>
              </a:ext>
            </a:extLst>
          </p:cNvPr>
          <p:cNvSpPr txBox="1"/>
          <p:nvPr/>
        </p:nvSpPr>
        <p:spPr bwMode="auto">
          <a:xfrm>
            <a:off x="421056" y="5479801"/>
            <a:ext cx="4884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(Missions not always aligned)</a:t>
            </a:r>
          </a:p>
        </p:txBody>
      </p:sp>
    </p:spTree>
    <p:extLst>
      <p:ext uri="{BB962C8B-B14F-4D97-AF65-F5344CB8AC3E}">
        <p14:creationId xmlns:p14="http://schemas.microsoft.com/office/powerpoint/2010/main" val="33388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985761" y="5559503"/>
            <a:ext cx="60035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tightly regulated than securities</a:t>
            </a:r>
          </a:p>
        </p:txBody>
      </p:sp>
      <p:pic>
        <p:nvPicPr>
          <p:cNvPr id="1026" name="Picture 2" descr="What Does A Standard Coffee Bag Weigh?">
            <a:extLst>
              <a:ext uri="{FF2B5EF4-FFF2-40B4-BE49-F238E27FC236}">
                <a16:creationId xmlns:a16="http://schemas.microsoft.com/office/drawing/2014/main" id="{66174E3C-012F-BA46-C42A-A9355EC5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Commodities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985761" y="2195171"/>
            <a:ext cx="43438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tangible or virtual good 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985761" y="3877337"/>
            <a:ext cx="7505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bought and sold on public exchanges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985761" y="3036254"/>
            <a:ext cx="53526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gold, soybeans, coffee,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985761" y="4718420"/>
            <a:ext cx="68361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influenced by various market forces</a:t>
            </a:r>
          </a:p>
        </p:txBody>
      </p:sp>
    </p:spTree>
    <p:extLst>
      <p:ext uri="{BB962C8B-B14F-4D97-AF65-F5344CB8AC3E}">
        <p14:creationId xmlns:p14="http://schemas.microsoft.com/office/powerpoint/2010/main" val="10419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B802-AC49-9691-58E3-36FC7E13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C7BE8-671C-6343-B8A2-76B7550DE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F1A9B-0267-F4B0-866A-80134C8E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5" y="469508"/>
            <a:ext cx="8718831" cy="2357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F15BC-6605-912D-FF54-1E3CA6D5BC2E}"/>
              </a:ext>
            </a:extLst>
          </p:cNvPr>
          <p:cNvSpPr txBox="1"/>
          <p:nvPr/>
        </p:nvSpPr>
        <p:spPr bwMode="auto">
          <a:xfrm>
            <a:off x="130974" y="4062573"/>
            <a:ext cx="861515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polices the derivatives markets for various abuses and works to ensure the protection of customer funds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68919AB-5439-C338-9107-15B5B61C1336}"/>
              </a:ext>
            </a:extLst>
          </p:cNvPr>
          <p:cNvSpPr txBox="1"/>
          <p:nvPr/>
        </p:nvSpPr>
        <p:spPr bwMode="auto">
          <a:xfrm>
            <a:off x="130974" y="2631384"/>
            <a:ext cx="888205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the integrity, resilience, and vibrancy of the U.S. derivatives markets through sound regulation. 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56862-C013-EE49-3A15-51867E19C747}"/>
              </a:ext>
            </a:extLst>
          </p:cNvPr>
          <p:cNvSpPr txBox="1"/>
          <p:nvPr/>
        </p:nvSpPr>
        <p:spPr bwMode="auto">
          <a:xfrm>
            <a:off x="130974" y="5493763"/>
            <a:ext cx="71865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Regulating commodities (arguably) simpler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46E1D-999F-D6B2-3F74-2D67003357AB}"/>
              </a:ext>
            </a:extLst>
          </p:cNvPr>
          <p:cNvSpPr txBox="1"/>
          <p:nvPr/>
        </p:nvSpPr>
        <p:spPr bwMode="auto">
          <a:xfrm>
            <a:off x="130974" y="1631082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</p:txBody>
      </p:sp>
    </p:spTree>
    <p:extLst>
      <p:ext uri="{BB962C8B-B14F-4D97-AF65-F5344CB8AC3E}">
        <p14:creationId xmlns:p14="http://schemas.microsoft.com/office/powerpoint/2010/main" val="3215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ter a Stock Split, What Happens to Certificates?">
            <a:extLst>
              <a:ext uri="{FF2B5EF4-FFF2-40B4-BE49-F238E27FC236}">
                <a16:creationId xmlns:a16="http://schemas.microsoft.com/office/drawing/2014/main" id="{9EC9F401-75B3-F783-8721-9FD43722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1" y="1945318"/>
            <a:ext cx="7374018" cy="47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is Something a Security?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685800" y="2168130"/>
            <a:ext cx="2284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“Howey Test”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685800" y="3850296"/>
            <a:ext cx="5384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expectation of profits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685800" y="3009213"/>
            <a:ext cx="73629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of money in a common enterprise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685800" y="4691379"/>
            <a:ext cx="54745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derived from the efforts of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685800" y="5532462"/>
            <a:ext cx="48285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v. W.J. Howey Co. 1946</a:t>
            </a:r>
          </a:p>
        </p:txBody>
      </p:sp>
    </p:spTree>
    <p:extLst>
      <p:ext uri="{BB962C8B-B14F-4D97-AF65-F5344CB8AC3E}">
        <p14:creationId xmlns:p14="http://schemas.microsoft.com/office/powerpoint/2010/main" val="11246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bitcoin.org/img/icons/opengraph.png">
            <a:extLst>
              <a:ext uri="{FF2B5EF4-FFF2-40B4-BE49-F238E27FC236}">
                <a16:creationId xmlns:a16="http://schemas.microsoft.com/office/drawing/2014/main" id="{B4A67DFE-1C9D-0A82-5BE2-A1740320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33" y="1525104"/>
            <a:ext cx="5880136" cy="58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Applied to Cryptocurrency?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861748" y="3308002"/>
            <a:ext cx="58801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promise, explicit or implicit, of profit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861748" y="2466919"/>
            <a:ext cx="45159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for sale to investors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861748" y="4149085"/>
            <a:ext cx="7171130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must flow to a central authority,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(person, company, or organization),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charge of creation, promotion, and sale.</a:t>
            </a:r>
          </a:p>
        </p:txBody>
      </p:sp>
    </p:spTree>
    <p:extLst>
      <p:ext uri="{BB962C8B-B14F-4D97-AF65-F5344CB8AC3E}">
        <p14:creationId xmlns:p14="http://schemas.microsoft.com/office/powerpoint/2010/main" val="2675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5224-0A04-D444-5CFD-9A40786D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Consequences of being a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A7837-23E7-3CA7-B0E3-C7F3E7823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0C10D-03B2-7074-284A-23B45D8D0406}"/>
              </a:ext>
            </a:extLst>
          </p:cNvPr>
          <p:cNvSpPr txBox="1"/>
          <p:nvPr/>
        </p:nvSpPr>
        <p:spPr bwMode="auto">
          <a:xfrm>
            <a:off x="685800" y="2179611"/>
            <a:ext cx="38395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register with SEC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18617-CD3F-025B-B5B0-6EB2BAB1270C}"/>
              </a:ext>
            </a:extLst>
          </p:cNvPr>
          <p:cNvSpPr txBox="1"/>
          <p:nvPr/>
        </p:nvSpPr>
        <p:spPr bwMode="auto">
          <a:xfrm>
            <a:off x="685800" y="3861777"/>
            <a:ext cx="54980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various Securities Acts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6A1B582-ADBE-185F-001A-D9408F24CF5E}"/>
              </a:ext>
            </a:extLst>
          </p:cNvPr>
          <p:cNvSpPr txBox="1"/>
          <p:nvPr/>
        </p:nvSpPr>
        <p:spPr bwMode="auto">
          <a:xfrm>
            <a:off x="685800" y="3020694"/>
            <a:ext cx="76819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provide investors with various disclosures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BC07C-9169-06F6-7FDF-7CA7115FFC87}"/>
              </a:ext>
            </a:extLst>
          </p:cNvPr>
          <p:cNvSpPr txBox="1"/>
          <p:nvPr/>
        </p:nvSpPr>
        <p:spPr bwMode="auto">
          <a:xfrm>
            <a:off x="685800" y="4702860"/>
            <a:ext cx="71994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Issuer is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liable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misstatements, omissions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02FE9-613B-7731-4CD6-1918E04085A1}"/>
              </a:ext>
            </a:extLst>
          </p:cNvPr>
          <p:cNvSpPr txBox="1"/>
          <p:nvPr/>
        </p:nvSpPr>
        <p:spPr bwMode="auto">
          <a:xfrm>
            <a:off x="685800" y="5543943"/>
            <a:ext cx="6502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 can sue for damages, refunds</a:t>
            </a:r>
          </a:p>
        </p:txBody>
      </p:sp>
    </p:spTree>
    <p:extLst>
      <p:ext uri="{BB962C8B-B14F-4D97-AF65-F5344CB8AC3E}">
        <p14:creationId xmlns:p14="http://schemas.microsoft.com/office/powerpoint/2010/main" val="15820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5224-0A04-D444-5CFD-9A40786D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Consequences of being a Commodity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A7837-23E7-3CA7-B0E3-C7F3E7823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0C10D-03B2-7074-284A-23B45D8D0406}"/>
              </a:ext>
            </a:extLst>
          </p:cNvPr>
          <p:cNvSpPr txBox="1"/>
          <p:nvPr/>
        </p:nvSpPr>
        <p:spPr bwMode="auto">
          <a:xfrm>
            <a:off x="1153540" y="2174721"/>
            <a:ext cx="48990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by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CFTC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18617-CD3F-025B-B5B0-6EB2BAB1270C}"/>
              </a:ext>
            </a:extLst>
          </p:cNvPr>
          <p:cNvSpPr txBox="1"/>
          <p:nvPr/>
        </p:nvSpPr>
        <p:spPr bwMode="auto">
          <a:xfrm>
            <a:off x="1153540" y="3856887"/>
            <a:ext cx="64075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traded on regulated exchanges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6A1B582-ADBE-185F-001A-D9408F24CF5E}"/>
              </a:ext>
            </a:extLst>
          </p:cNvPr>
          <p:cNvSpPr txBox="1"/>
          <p:nvPr/>
        </p:nvSpPr>
        <p:spPr bwMode="auto">
          <a:xfrm>
            <a:off x="1153540" y="3015804"/>
            <a:ext cx="52166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Taxed differently than securities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BC07C-9169-06F6-7FDF-7CA7115FFC87}"/>
              </a:ext>
            </a:extLst>
          </p:cNvPr>
          <p:cNvSpPr txBox="1"/>
          <p:nvPr/>
        </p:nvSpPr>
        <p:spPr bwMode="auto">
          <a:xfrm>
            <a:off x="1153540" y="4697970"/>
            <a:ext cx="38144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liquidity, stability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02FE9-613B-7731-4CD6-1918E04085A1}"/>
              </a:ext>
            </a:extLst>
          </p:cNvPr>
          <p:cNvSpPr txBox="1"/>
          <p:nvPr/>
        </p:nvSpPr>
        <p:spPr bwMode="auto">
          <a:xfrm>
            <a:off x="1153540" y="5539053"/>
            <a:ext cx="5400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attract institutional investors</a:t>
            </a:r>
          </a:p>
        </p:txBody>
      </p:sp>
    </p:spTree>
    <p:extLst>
      <p:ext uri="{BB962C8B-B14F-4D97-AF65-F5344CB8AC3E}">
        <p14:creationId xmlns:p14="http://schemas.microsoft.com/office/powerpoint/2010/main" val="40296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5F43-F4FA-975E-87B0-B2B62F9F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 so far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4A6D5-3724-D49E-4FA8-375F8CFD0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0A367-EB76-DF6E-654C-35BFB73B887E}"/>
              </a:ext>
            </a:extLst>
          </p:cNvPr>
          <p:cNvSpPr txBox="1"/>
          <p:nvPr/>
        </p:nvSpPr>
        <p:spPr bwMode="auto">
          <a:xfrm>
            <a:off x="1161339" y="2326306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designing a cryptocurrency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4F2AC-5E11-B3A1-F150-0F86990EE8B6}"/>
              </a:ext>
            </a:extLst>
          </p:cNvPr>
          <p:cNvSpPr txBox="1"/>
          <p:nvPr/>
        </p:nvSpPr>
        <p:spPr bwMode="auto">
          <a:xfrm>
            <a:off x="1161339" y="3949794"/>
            <a:ext cx="66656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should welcome good regulation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97420F6-5863-7731-A5A9-1069AFE9F859}"/>
              </a:ext>
            </a:extLst>
          </p:cNvPr>
          <p:cNvSpPr txBox="1"/>
          <p:nvPr/>
        </p:nvSpPr>
        <p:spPr bwMode="auto">
          <a:xfrm>
            <a:off x="1161339" y="3108711"/>
            <a:ext cx="661912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to be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0CCA8-8EEA-14C7-8B47-5E9C7FFFE5F6}"/>
              </a:ext>
            </a:extLst>
          </p:cNvPr>
          <p:cNvSpPr txBox="1"/>
          <p:nvPr/>
        </p:nvSpPr>
        <p:spPr bwMode="auto">
          <a:xfrm>
            <a:off x="1161339" y="4790877"/>
            <a:ext cx="470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situation still uncertain</a:t>
            </a:r>
          </a:p>
        </p:txBody>
      </p:sp>
    </p:spTree>
    <p:extLst>
      <p:ext uri="{BB962C8B-B14F-4D97-AF65-F5344CB8AC3E}">
        <p14:creationId xmlns:p14="http://schemas.microsoft.com/office/powerpoint/2010/main" val="28358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͕̞̣">
            <a:extLst>
              <a:ext uri="{FF2B5EF4-FFF2-40B4-BE49-F238E27FC236}">
                <a16:creationId xmlns:a16="http://schemas.microsoft.com/office/drawing/2014/main" id="{7475EB9F-DDA9-9897-477C-B579FCE2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73792"/>
            <a:ext cx="7639051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1980s and 1990s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70BEE-8EF7-5B1A-0EA1-A4BE22412481}"/>
              </a:ext>
            </a:extLst>
          </p:cNvPr>
          <p:cNvSpPr txBox="1"/>
          <p:nvPr/>
        </p:nvSpPr>
        <p:spPr bwMode="auto">
          <a:xfrm>
            <a:off x="534235" y="3738890"/>
            <a:ext cx="678992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personal privacy from government surveillance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98FB824-DB8A-1827-F923-60FF7C6EEB10}"/>
              </a:ext>
            </a:extLst>
          </p:cNvPr>
          <p:cNvSpPr txBox="1"/>
          <p:nvPr/>
        </p:nvSpPr>
        <p:spPr bwMode="auto">
          <a:xfrm>
            <a:off x="534235" y="2486023"/>
            <a:ext cx="757237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Cryptocurrencies and blockchains originate from the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cypherpunk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A00AE-20CF-7C7C-40B0-143B1AAF6922}"/>
              </a:ext>
            </a:extLst>
          </p:cNvPr>
          <p:cNvSpPr txBox="1"/>
          <p:nvPr/>
        </p:nvSpPr>
        <p:spPr bwMode="auto">
          <a:xfrm>
            <a:off x="534235" y="4991757"/>
            <a:ext cx="47452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Cryptography for the people!</a:t>
            </a:r>
          </a:p>
        </p:txBody>
      </p:sp>
    </p:spTree>
    <p:extLst>
      <p:ext uri="{BB962C8B-B14F-4D97-AF65-F5344CB8AC3E}">
        <p14:creationId xmlns:p14="http://schemas.microsoft.com/office/powerpoint/2010/main" val="6827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A65A87-FE71-5FE6-712C-D03F7C79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517" y="1699487"/>
            <a:ext cx="9835035" cy="6581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Ethereum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1551909" y="2112044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declared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2728386" y="3794210"/>
            <a:ext cx="45009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from founders’ efforts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1551909" y="2953127"/>
            <a:ext cx="630172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Ether was probably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1551909" y="4635293"/>
            <a:ext cx="52229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2018, probably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2728386" y="5476376"/>
            <a:ext cx="3687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enough</a:t>
            </a:r>
          </a:p>
        </p:txBody>
      </p:sp>
    </p:spTree>
    <p:extLst>
      <p:ext uri="{BB962C8B-B14F-4D97-AF65-F5344CB8AC3E}">
        <p14:creationId xmlns:p14="http://schemas.microsoft.com/office/powerpoint/2010/main" val="25819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5F8355-F232-D1AA-92B4-7A6C2622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517" y="1699487"/>
            <a:ext cx="9835035" cy="6581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CF4B8-4A5B-79C7-9853-E0D72A0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Ethereum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CBB-7B64-BD0A-C3A2-AA04FCFC3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10D7-4840-AE1F-C3EA-DCD52EBA1B53}"/>
              </a:ext>
            </a:extLst>
          </p:cNvPr>
          <p:cNvSpPr txBox="1"/>
          <p:nvPr/>
        </p:nvSpPr>
        <p:spPr bwMode="auto">
          <a:xfrm>
            <a:off x="1271312" y="2131604"/>
            <a:ext cx="39156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values flow from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7F7F-2868-442B-48E5-6873832BEFE8}"/>
              </a:ext>
            </a:extLst>
          </p:cNvPr>
          <p:cNvSpPr txBox="1"/>
          <p:nvPr/>
        </p:nvSpPr>
        <p:spPr bwMode="auto">
          <a:xfrm>
            <a:off x="2053089" y="3813770"/>
            <a:ext cx="30396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smart contracts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27C873-35A7-77DC-73CF-942FDFF640EB}"/>
              </a:ext>
            </a:extLst>
          </p:cNvPr>
          <p:cNvSpPr txBox="1"/>
          <p:nvPr/>
        </p:nvSpPr>
        <p:spPr bwMode="auto">
          <a:xfrm>
            <a:off x="2053089" y="2972687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for decentralized apps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4B719-3BF9-9066-B867-983CB915097B}"/>
              </a:ext>
            </a:extLst>
          </p:cNvPr>
          <p:cNvSpPr txBox="1"/>
          <p:nvPr/>
        </p:nvSpPr>
        <p:spPr bwMode="auto">
          <a:xfrm>
            <a:off x="1271312" y="4654853"/>
            <a:ext cx="69381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applies to Bitcoin &amp; forks &amp; others?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1CE1F-CD51-FBF1-4A29-7B2199BD0F8B}"/>
              </a:ext>
            </a:extLst>
          </p:cNvPr>
          <p:cNvSpPr txBox="1"/>
          <p:nvPr/>
        </p:nvSpPr>
        <p:spPr bwMode="auto">
          <a:xfrm>
            <a:off x="1271312" y="5495936"/>
            <a:ext cx="3421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silent on scope</a:t>
            </a:r>
          </a:p>
        </p:txBody>
      </p:sp>
    </p:spTree>
    <p:extLst>
      <p:ext uri="{BB962C8B-B14F-4D97-AF65-F5344CB8AC3E}">
        <p14:creationId xmlns:p14="http://schemas.microsoft.com/office/powerpoint/2010/main" val="37181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B0DCDC3-DEF9-E51A-9EA9-99258EE7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63111"/>
            <a:ext cx="9465086" cy="595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CC2F4-4B2F-3CA7-B93E-92C22D33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Ripple Labs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4CE44-2FBC-D515-8C7E-D57265384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63BF8-860F-B3E4-4391-BE81A3B1C2F6}"/>
              </a:ext>
            </a:extLst>
          </p:cNvPr>
          <p:cNvSpPr txBox="1"/>
          <p:nvPr/>
        </p:nvSpPr>
        <p:spPr bwMode="auto">
          <a:xfrm>
            <a:off x="1016468" y="3013959"/>
            <a:ext cx="66431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Unregistered securities offering &gt; $1.3 B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2B24AE8-BF22-45A3-007A-063373DC618C}"/>
              </a:ext>
            </a:extLst>
          </p:cNvPr>
          <p:cNvSpPr txBox="1"/>
          <p:nvPr/>
        </p:nvSpPr>
        <p:spPr bwMode="auto">
          <a:xfrm>
            <a:off x="1016468" y="2213758"/>
            <a:ext cx="691727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vs Ripple Labs (XRP cryptocurrency)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97559-C929-0B9C-AD4F-28184F33181A}"/>
              </a:ext>
            </a:extLst>
          </p:cNvPr>
          <p:cNvSpPr txBox="1"/>
          <p:nvPr/>
        </p:nvSpPr>
        <p:spPr bwMode="auto">
          <a:xfrm>
            <a:off x="1530174" y="3814160"/>
            <a:ext cx="5023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sold XRP to investors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3E5B4-0018-3117-CD02-0C85FA6F494B}"/>
              </a:ext>
            </a:extLst>
          </p:cNvPr>
          <p:cNvSpPr txBox="1"/>
          <p:nvPr/>
        </p:nvSpPr>
        <p:spPr bwMode="auto">
          <a:xfrm>
            <a:off x="1016468" y="4614361"/>
            <a:ext cx="58352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stake: is most crypto a security?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51C5B-805B-BED8-890A-A8F57E84B360}"/>
              </a:ext>
            </a:extLst>
          </p:cNvPr>
          <p:cNvSpPr txBox="1"/>
          <p:nvPr/>
        </p:nvSpPr>
        <p:spPr bwMode="auto">
          <a:xfrm>
            <a:off x="1016468" y="5414563"/>
            <a:ext cx="27655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is ongoing</a:t>
            </a:r>
          </a:p>
        </p:txBody>
      </p:sp>
    </p:spTree>
    <p:extLst>
      <p:ext uri="{BB962C8B-B14F-4D97-AF65-F5344CB8AC3E}">
        <p14:creationId xmlns:p14="http://schemas.microsoft.com/office/powerpoint/2010/main" val="30610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20FD54-E8BF-741B-B19D-7C8C8A49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147" y="1795377"/>
            <a:ext cx="9786174" cy="597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CC2F4-4B2F-3CA7-B93E-92C22D33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Telegram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4CE44-2FBC-D515-8C7E-D57265384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63BF8-860F-B3E4-4391-BE81A3B1C2F6}"/>
              </a:ext>
            </a:extLst>
          </p:cNvPr>
          <p:cNvSpPr txBox="1"/>
          <p:nvPr/>
        </p:nvSpPr>
        <p:spPr bwMode="auto">
          <a:xfrm>
            <a:off x="1125946" y="3051357"/>
            <a:ext cx="61590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Pre-sale of GRAM tokens to investors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2B24AE8-BF22-45A3-007A-063373DC618C}"/>
              </a:ext>
            </a:extLst>
          </p:cNvPr>
          <p:cNvSpPr txBox="1"/>
          <p:nvPr/>
        </p:nvSpPr>
        <p:spPr bwMode="auto">
          <a:xfrm>
            <a:off x="1125946" y="2248659"/>
            <a:ext cx="57360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vs Telegram (messaging app)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97559-C929-0B9C-AD4F-28184F33181A}"/>
              </a:ext>
            </a:extLst>
          </p:cNvPr>
          <p:cNvSpPr txBox="1"/>
          <p:nvPr/>
        </p:nvSpPr>
        <p:spPr bwMode="auto">
          <a:xfrm>
            <a:off x="1677378" y="3854055"/>
            <a:ext cx="42210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investors re-sold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3E5B4-0018-3117-CD02-0C85FA6F494B}"/>
              </a:ext>
            </a:extLst>
          </p:cNvPr>
          <p:cNvSpPr txBox="1"/>
          <p:nvPr/>
        </p:nvSpPr>
        <p:spPr bwMode="auto">
          <a:xfrm>
            <a:off x="1644773" y="4656753"/>
            <a:ext cx="5903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unregistered securities offering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2FFC3-5354-848B-E7FF-2FE201C64805}"/>
              </a:ext>
            </a:extLst>
          </p:cNvPr>
          <p:cNvSpPr txBox="1"/>
          <p:nvPr/>
        </p:nvSpPr>
        <p:spPr bwMode="auto">
          <a:xfrm>
            <a:off x="1125946" y="5459453"/>
            <a:ext cx="31838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order to stop</a:t>
            </a:r>
          </a:p>
        </p:txBody>
      </p:sp>
    </p:spTree>
    <p:extLst>
      <p:ext uri="{BB962C8B-B14F-4D97-AF65-F5344CB8AC3E}">
        <p14:creationId xmlns:p14="http://schemas.microsoft.com/office/powerpoint/2010/main" val="3223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7B96-8FA9-CE69-C386-44C7D03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 Coin Offerings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C700-29F8-31F0-CCA3-5492924A5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7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F720-C544-057D-9E2D-712665A4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 Coin Offerings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0AC9A-14AA-E3F9-9581-74FA478CE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B121A-E1E2-2F28-9836-44D829ED5269}"/>
              </a:ext>
            </a:extLst>
          </p:cNvPr>
          <p:cNvSpPr txBox="1"/>
          <p:nvPr/>
        </p:nvSpPr>
        <p:spPr bwMode="auto">
          <a:xfrm>
            <a:off x="1193924" y="1844302"/>
            <a:ext cx="59196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seeks to raise money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430B0-459A-1028-4661-0BC60700641F}"/>
              </a:ext>
            </a:extLst>
          </p:cNvPr>
          <p:cNvSpPr txBox="1"/>
          <p:nvPr/>
        </p:nvSpPr>
        <p:spPr bwMode="auto">
          <a:xfrm>
            <a:off x="993549" y="3526468"/>
            <a:ext cx="55835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ownership rights (unlike stock)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DA2CACF-6B89-9161-28D6-862D31D49C84}"/>
              </a:ext>
            </a:extLst>
          </p:cNvPr>
          <p:cNvSpPr txBox="1"/>
          <p:nvPr/>
        </p:nvSpPr>
        <p:spPr bwMode="auto">
          <a:xfrm>
            <a:off x="1193924" y="2685385"/>
            <a:ext cx="4241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selling coins or tokens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352E3-6214-DAC4-9CF1-A2AF22899711}"/>
              </a:ext>
            </a:extLst>
          </p:cNvPr>
          <p:cNvSpPr txBox="1"/>
          <p:nvPr/>
        </p:nvSpPr>
        <p:spPr bwMode="auto">
          <a:xfrm>
            <a:off x="1193924" y="4367551"/>
            <a:ext cx="67441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exchanged for services, or resold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03312-CD52-46F3-1AC7-B2A59816E700}"/>
              </a:ext>
            </a:extLst>
          </p:cNvPr>
          <p:cNvSpPr txBox="1"/>
          <p:nvPr/>
        </p:nvSpPr>
        <p:spPr bwMode="auto">
          <a:xfrm>
            <a:off x="1193924" y="5208634"/>
            <a:ext cx="2961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security?</a:t>
            </a:r>
          </a:p>
        </p:txBody>
      </p:sp>
    </p:spTree>
    <p:extLst>
      <p:ext uri="{BB962C8B-B14F-4D97-AF65-F5344CB8AC3E}">
        <p14:creationId xmlns:p14="http://schemas.microsoft.com/office/powerpoint/2010/main" val="71933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68B303-DE4C-88B3-A3FC-3DE91EF2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77" y="1678901"/>
            <a:ext cx="9272555" cy="6133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3A6DA-0860-8CA8-92CE-FD688453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DAO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B2B6F-43B8-7998-CCFB-AC413B354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34C7B-DA31-029C-2946-D1733683B00E}"/>
              </a:ext>
            </a:extLst>
          </p:cNvPr>
          <p:cNvSpPr txBox="1"/>
          <p:nvPr/>
        </p:nvSpPr>
        <p:spPr bwMode="auto">
          <a:xfrm>
            <a:off x="1000818" y="2056724"/>
            <a:ext cx="2445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DAO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463E6-1643-CB02-329B-695B0470A25B}"/>
              </a:ext>
            </a:extLst>
          </p:cNvPr>
          <p:cNvSpPr txBox="1"/>
          <p:nvPr/>
        </p:nvSpPr>
        <p:spPr bwMode="auto">
          <a:xfrm>
            <a:off x="1000818" y="3738890"/>
            <a:ext cx="53934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DAO tokens plummeted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ED3F06D-D137-4AC3-4F6E-0C14B59FDBBA}"/>
              </a:ext>
            </a:extLst>
          </p:cNvPr>
          <p:cNvSpPr txBox="1"/>
          <p:nvPr/>
        </p:nvSpPr>
        <p:spPr bwMode="auto">
          <a:xfrm>
            <a:off x="1000818" y="2897807"/>
            <a:ext cx="67169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deemed DAO token to be a 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20F10-5F91-B130-1817-92F714C7D891}"/>
              </a:ext>
            </a:extLst>
          </p:cNvPr>
          <p:cNvSpPr txBox="1"/>
          <p:nvPr/>
        </p:nvSpPr>
        <p:spPr bwMode="auto">
          <a:xfrm>
            <a:off x="1000818" y="4579973"/>
            <a:ext cx="68002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delisted from exchanges, shut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2128B-DAF5-2530-1BB6-0A21D7F6E59E}"/>
              </a:ext>
            </a:extLst>
          </p:cNvPr>
          <p:cNvSpPr txBox="1"/>
          <p:nvPr/>
        </p:nvSpPr>
        <p:spPr bwMode="auto">
          <a:xfrm>
            <a:off x="1000818" y="5421056"/>
            <a:ext cx="44422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declined to prosecute</a:t>
            </a:r>
          </a:p>
        </p:txBody>
      </p:sp>
    </p:spTree>
    <p:extLst>
      <p:ext uri="{BB962C8B-B14F-4D97-AF65-F5344CB8AC3E}">
        <p14:creationId xmlns:p14="http://schemas.microsoft.com/office/powerpoint/2010/main" val="37812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D561DE-DB93-E1B5-C2CB-058886EE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7" y="1767151"/>
            <a:ext cx="8772007" cy="5021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3A6DA-0860-8CA8-92CE-FD688453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Munchee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B2B6F-43B8-7998-CCFB-AC413B354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3725" y="6331763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34C7B-DA31-029C-2946-D1733683B00E}"/>
              </a:ext>
            </a:extLst>
          </p:cNvPr>
          <p:cNvSpPr txBox="1"/>
          <p:nvPr/>
        </p:nvSpPr>
        <p:spPr bwMode="auto">
          <a:xfrm>
            <a:off x="805494" y="2133107"/>
            <a:ext cx="73581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 token to buy &amp; sell food reviews on apps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463E6-1643-CB02-329B-695B0470A25B}"/>
              </a:ext>
            </a:extLst>
          </p:cNvPr>
          <p:cNvSpPr txBox="1"/>
          <p:nvPr/>
        </p:nvSpPr>
        <p:spPr bwMode="auto">
          <a:xfrm>
            <a:off x="805494" y="3530333"/>
            <a:ext cx="69621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Marketed: can buy services (but not really)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ED3F06D-D137-4AC3-4F6E-0C14B59FDBBA}"/>
              </a:ext>
            </a:extLst>
          </p:cNvPr>
          <p:cNvSpPr txBox="1"/>
          <p:nvPr/>
        </p:nvSpPr>
        <p:spPr bwMode="auto">
          <a:xfrm>
            <a:off x="805494" y="2831720"/>
            <a:ext cx="610615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raised used to hire developers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20F10-5F91-B130-1817-92F714C7D891}"/>
              </a:ext>
            </a:extLst>
          </p:cNvPr>
          <p:cNvSpPr txBox="1"/>
          <p:nvPr/>
        </p:nvSpPr>
        <p:spPr bwMode="auto">
          <a:xfrm>
            <a:off x="805494" y="4228946"/>
            <a:ext cx="63257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Marketed: resale value would increase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2128B-DAF5-2530-1BB6-0A21D7F6E59E}"/>
              </a:ext>
            </a:extLst>
          </p:cNvPr>
          <p:cNvSpPr txBox="1"/>
          <p:nvPr/>
        </p:nvSpPr>
        <p:spPr bwMode="auto">
          <a:xfrm>
            <a:off x="805494" y="4927559"/>
            <a:ext cx="4698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SEC: token is an investment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A1245-0299-6A81-A6F7-2CE4C4C4E54E}"/>
              </a:ext>
            </a:extLst>
          </p:cNvPr>
          <p:cNvSpPr txBox="1"/>
          <p:nvPr/>
        </p:nvSpPr>
        <p:spPr bwMode="auto">
          <a:xfrm>
            <a:off x="805494" y="5626172"/>
            <a:ext cx="5721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SEC: cease-and-desist order</a:t>
            </a:r>
          </a:p>
        </p:txBody>
      </p:sp>
    </p:spTree>
    <p:extLst>
      <p:ext uri="{BB962C8B-B14F-4D97-AF65-F5344CB8AC3E}">
        <p14:creationId xmlns:p14="http://schemas.microsoft.com/office/powerpoint/2010/main" val="377975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E331-109C-60D7-DAD5-28601FF4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Utility Tokens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E572A-79B9-0AF1-8F6F-F2865793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5531F-F724-4D9A-FEC1-331925F0B795}"/>
              </a:ext>
            </a:extLst>
          </p:cNvPr>
          <p:cNvSpPr txBox="1"/>
          <p:nvPr/>
        </p:nvSpPr>
        <p:spPr bwMode="auto">
          <a:xfrm>
            <a:off x="1582193" y="2215655"/>
            <a:ext cx="47003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product or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69AA8-6682-182A-B343-4409644E6FC0}"/>
              </a:ext>
            </a:extLst>
          </p:cNvPr>
          <p:cNvSpPr txBox="1"/>
          <p:nvPr/>
        </p:nvSpPr>
        <p:spPr bwMode="auto">
          <a:xfrm>
            <a:off x="1582193" y="3923427"/>
            <a:ext cx="54825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from anticipated market price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BA0DC0A-F00B-91C8-7E1E-8ACBF6ACD30A}"/>
              </a:ext>
            </a:extLst>
          </p:cNvPr>
          <p:cNvSpPr txBox="1"/>
          <p:nvPr/>
        </p:nvSpPr>
        <p:spPr bwMode="auto">
          <a:xfrm>
            <a:off x="1582193" y="3069541"/>
            <a:ext cx="52956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from platform functionality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7CD1D-1C56-604F-0257-65FC20EF0A41}"/>
              </a:ext>
            </a:extLst>
          </p:cNvPr>
          <p:cNvSpPr txBox="1"/>
          <p:nvPr/>
        </p:nvSpPr>
        <p:spPr bwMode="auto">
          <a:xfrm>
            <a:off x="1582193" y="4777313"/>
            <a:ext cx="67633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used to raise money for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0640C-F211-1A77-9572-F55CA3A310FF}"/>
              </a:ext>
            </a:extLst>
          </p:cNvPr>
          <p:cNvSpPr txBox="1"/>
          <p:nvPr/>
        </p:nvSpPr>
        <p:spPr bwMode="auto">
          <a:xfrm>
            <a:off x="1582193" y="5631200"/>
            <a:ext cx="23631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securities</a:t>
            </a:r>
          </a:p>
        </p:txBody>
      </p:sp>
    </p:spTree>
    <p:extLst>
      <p:ext uri="{BB962C8B-B14F-4D97-AF65-F5344CB8AC3E}">
        <p14:creationId xmlns:p14="http://schemas.microsoft.com/office/powerpoint/2010/main" val="36588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E331-109C-60D7-DAD5-28601FF4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Case Study: Turnkey Jet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E572A-79B9-0AF1-8F6F-F2865793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5531F-F724-4D9A-FEC1-331925F0B795}"/>
              </a:ext>
            </a:extLst>
          </p:cNvPr>
          <p:cNvSpPr txBox="1"/>
          <p:nvPr/>
        </p:nvSpPr>
        <p:spPr bwMode="auto">
          <a:xfrm>
            <a:off x="619598" y="1823362"/>
            <a:ext cx="624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 sales not used for development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69AA8-6682-182A-B343-4409644E6FC0}"/>
              </a:ext>
            </a:extLst>
          </p:cNvPr>
          <p:cNvSpPr txBox="1"/>
          <p:nvPr/>
        </p:nvSpPr>
        <p:spPr bwMode="auto">
          <a:xfrm>
            <a:off x="619598" y="3441956"/>
            <a:ext cx="5782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 restricted to internal wallets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BA0DC0A-F00B-91C8-7E1E-8ACBF6ACD30A}"/>
              </a:ext>
            </a:extLst>
          </p:cNvPr>
          <p:cNvSpPr txBox="1"/>
          <p:nvPr/>
        </p:nvSpPr>
        <p:spPr bwMode="auto">
          <a:xfrm>
            <a:off x="619598" y="2632659"/>
            <a:ext cx="45050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 immediately usable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7CD1D-1C56-604F-0257-65FC20EF0A41}"/>
              </a:ext>
            </a:extLst>
          </p:cNvPr>
          <p:cNvSpPr txBox="1"/>
          <p:nvPr/>
        </p:nvSpPr>
        <p:spPr bwMode="auto">
          <a:xfrm>
            <a:off x="619598" y="4251253"/>
            <a:ext cx="7920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sells at fixed price, re-buys at discount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62033-26D7-FCE8-001E-7B36E15C9871}"/>
              </a:ext>
            </a:extLst>
          </p:cNvPr>
          <p:cNvSpPr txBox="1"/>
          <p:nvPr/>
        </p:nvSpPr>
        <p:spPr bwMode="auto">
          <a:xfrm>
            <a:off x="619598" y="5060550"/>
            <a:ext cx="48413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marketed as investments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4E72E-2A68-84FD-80DC-DFE9ABF89DDB}"/>
              </a:ext>
            </a:extLst>
          </p:cNvPr>
          <p:cNvSpPr txBox="1"/>
          <p:nvPr/>
        </p:nvSpPr>
        <p:spPr bwMode="auto">
          <a:xfrm>
            <a:off x="619598" y="5869846"/>
            <a:ext cx="62007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SEC: not securities (“no-action letter”)</a:t>
            </a:r>
          </a:p>
        </p:txBody>
      </p:sp>
    </p:spTree>
    <p:extLst>
      <p:ext uri="{BB962C8B-B14F-4D97-AF65-F5344CB8AC3E}">
        <p14:creationId xmlns:p14="http://schemas.microsoft.com/office/powerpoint/2010/main" val="32588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Then and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5106C-EF5A-2B83-5E15-D675676F3401}"/>
              </a:ext>
            </a:extLst>
          </p:cNvPr>
          <p:cNvSpPr txBox="1"/>
          <p:nvPr/>
        </p:nvSpPr>
        <p:spPr bwMode="auto">
          <a:xfrm>
            <a:off x="1114494" y="2053612"/>
            <a:ext cx="68221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Bitcoin and other cryptocurrencies</a:t>
            </a:r>
            <a:endParaRPr lang="en-US" sz="6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98FB824-DB8A-1827-F923-60FF7C6EEB10}"/>
              </a:ext>
            </a:extLst>
          </p:cNvPr>
          <p:cNvSpPr txBox="1"/>
          <p:nvPr/>
        </p:nvSpPr>
        <p:spPr bwMode="auto">
          <a:xfrm>
            <a:off x="1114494" y="2901950"/>
            <a:ext cx="757237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promoted as a way to evade government censorship and regulation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A00AE-20CF-7C7C-40B0-143B1AAF6922}"/>
              </a:ext>
            </a:extLst>
          </p:cNvPr>
          <p:cNvSpPr txBox="1"/>
          <p:nvPr/>
        </p:nvSpPr>
        <p:spPr bwMode="auto">
          <a:xfrm>
            <a:off x="346789" y="4181175"/>
            <a:ext cx="1603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BDBF8-8635-D21D-8C84-33CE3B891F66}"/>
              </a:ext>
            </a:extLst>
          </p:cNvPr>
          <p:cNvSpPr txBox="1"/>
          <p:nvPr/>
        </p:nvSpPr>
        <p:spPr bwMode="auto">
          <a:xfrm>
            <a:off x="1114495" y="5029512"/>
            <a:ext cx="6138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 is a multi-billion dollar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6E594-4E6B-2999-A6A8-DBD348E52F6F}"/>
              </a:ext>
            </a:extLst>
          </p:cNvPr>
          <p:cNvSpPr txBox="1"/>
          <p:nvPr/>
        </p:nvSpPr>
        <p:spPr bwMode="auto">
          <a:xfrm>
            <a:off x="346789" y="1205274"/>
            <a:ext cx="16594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first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98DDE-3A98-7C36-7231-8DDFAD7BBE34}"/>
              </a:ext>
            </a:extLst>
          </p:cNvPr>
          <p:cNvSpPr txBox="1"/>
          <p:nvPr/>
        </p:nvSpPr>
        <p:spPr bwMode="auto">
          <a:xfrm>
            <a:off x="1114494" y="5877849"/>
            <a:ext cx="4176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is inevitable</a:t>
            </a:r>
          </a:p>
        </p:txBody>
      </p:sp>
    </p:spTree>
    <p:extLst>
      <p:ext uri="{BB962C8B-B14F-4D97-AF65-F5344CB8AC3E}">
        <p14:creationId xmlns:p14="http://schemas.microsoft.com/office/powerpoint/2010/main" val="24566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B7B96-8FA9-CE69-C386-44C7D03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Custody: 1931 vs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C700-29F8-31F0-CCA3-5492924A5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2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331876" y="2777806"/>
            <a:ext cx="29626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 secure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wallets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31876" y="1036676"/>
            <a:ext cx="513271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the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control cryptocurrencies live?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31876" y="4088049"/>
            <a:ext cx="60094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Wallets can be hardware or software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31876" y="5398293"/>
            <a:ext cx="6280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Interact with blockchains &amp; exchanges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29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24">
            <a:off x="756285" y="-344806"/>
            <a:ext cx="7188558" cy="89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86181" y="165915"/>
            <a:ext cx="5927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Custodial Wallets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721799" y="3823324"/>
            <a:ext cx="29835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stolen by hackers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22479" y="5704307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confiscated by the government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54244" y="2888503"/>
            <a:ext cx="365106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money could be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22139" y="4758145"/>
            <a:ext cx="4083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or stolen by bankers</a:t>
            </a:r>
          </a:p>
        </p:txBody>
      </p:sp>
    </p:spTree>
    <p:extLst>
      <p:ext uri="{BB962C8B-B14F-4D97-AF65-F5344CB8AC3E}">
        <p14:creationId xmlns:p14="http://schemas.microsoft.com/office/powerpoint/2010/main" val="20154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Non-Custodial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0264">
            <a:off x="383002" y="269213"/>
            <a:ext cx="8314713" cy="598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60013" y="339794"/>
            <a:ext cx="7031978" cy="5396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Non-Custodial Wallets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60013" y="5993057"/>
            <a:ext cx="28648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idiots</a:t>
            </a:r>
          </a:p>
        </p:txBody>
      </p:sp>
    </p:spTree>
    <p:extLst>
      <p:ext uri="{BB962C8B-B14F-4D97-AF65-F5344CB8AC3E}">
        <p14:creationId xmlns:p14="http://schemas.microsoft.com/office/powerpoint/2010/main" val="178407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Custodian by Accident?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388418" y="2197395"/>
            <a:ext cx="5500062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 self-custodial wallets need to provide key-management software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971800" y="5105400"/>
            <a:ext cx="497332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 careful not to become custodial and regulated by mistake!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61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4919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 Definition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41968" y="2847333"/>
            <a:ext cx="8085483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possession of client funds or securities, even briefly,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the advisor has power to misuse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41968" y="4291498"/>
            <a:ext cx="797205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Inadvertent possession OK if returned in 3 business days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41968" y="1772500"/>
            <a:ext cx="516519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 has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she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41968" y="5366332"/>
            <a:ext cx="65646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steal or misuse it, you have custody!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61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451724" y="2343646"/>
            <a:ext cx="331693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Advisor holds check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482939" y="3216727"/>
            <a:ext cx="276870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Drawn by client ….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482939" y="4089808"/>
            <a:ext cx="309411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Payable to third party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51724" y="4962888"/>
            <a:ext cx="1895071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custody!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59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Atomic Swap?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26765" y="2343646"/>
            <a:ext cx="5216934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Controlled by smart contracts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at party &amp; counterparty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26765" y="3564111"/>
            <a:ext cx="465223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intermediate can steal assets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6765" y="4415244"/>
            <a:ext cx="6271612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Like exchanging two checks, each addressed to other party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6765" y="5635710"/>
            <a:ext cx="215475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custodian?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43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Peer-to-Peer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927325" y="2343646"/>
            <a:ext cx="695235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Transaction forwarded from one node to another?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27325" y="3225947"/>
            <a:ext cx="46698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cannot abuse funds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27325" y="4990550"/>
            <a:ext cx="215475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custodian?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952543" y="4108248"/>
            <a:ext cx="5974713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message not considered abuse?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6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Public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932405" y="2343646"/>
            <a:ext cx="739371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Auditable nature of blockchain makes fraud very hard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32404" y="3667098"/>
            <a:ext cx="407034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mean no custody?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32404" y="4990550"/>
            <a:ext cx="318132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Unclear, probably not.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79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Lecture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73582-54CB-7416-8105-FC7B27D36D01}"/>
              </a:ext>
            </a:extLst>
          </p:cNvPr>
          <p:cNvSpPr txBox="1"/>
          <p:nvPr/>
        </p:nvSpPr>
        <p:spPr bwMode="auto">
          <a:xfrm>
            <a:off x="1616498" y="1868705"/>
            <a:ext cx="63359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regulatory terminology, concepts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4CA50-43EC-FBD9-14BB-27DFDB1CC893}"/>
              </a:ext>
            </a:extLst>
          </p:cNvPr>
          <p:cNvSpPr txBox="1"/>
          <p:nvPr/>
        </p:nvSpPr>
        <p:spPr bwMode="auto">
          <a:xfrm>
            <a:off x="2526009" y="3586523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256E72C-9513-BE2E-82DE-9D64268457A1}"/>
              </a:ext>
            </a:extLst>
          </p:cNvPr>
          <p:cNvSpPr txBox="1"/>
          <p:nvPr/>
        </p:nvSpPr>
        <p:spPr bwMode="auto">
          <a:xfrm>
            <a:off x="2526009" y="2727614"/>
            <a:ext cx="176362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F4C23-7819-88E0-7BAF-073830A316DC}"/>
              </a:ext>
            </a:extLst>
          </p:cNvPr>
          <p:cNvSpPr txBox="1"/>
          <p:nvPr/>
        </p:nvSpPr>
        <p:spPr bwMode="auto">
          <a:xfrm>
            <a:off x="2526009" y="4445432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</a:p>
        </p:txBody>
      </p:sp>
    </p:spTree>
    <p:extLst>
      <p:ext uri="{BB962C8B-B14F-4D97-AF65-F5344CB8AC3E}">
        <p14:creationId xmlns:p14="http://schemas.microsoft.com/office/powerpoint/2010/main" val="36037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Does Custody Happen?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59408" y="2222524"/>
            <a:ext cx="5270995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an exchange guarantees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8" y="4103316"/>
            <a:ext cx="454964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confirmation ambiguity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59245" y="2978254"/>
            <a:ext cx="6348995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will be available within “15 minutes of being received”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59245" y="4859046"/>
            <a:ext cx="626325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an asset considered to be received?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9408" y="5614777"/>
            <a:ext cx="7308411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needs explicit policy (like 6 confirmations)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78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648401"/>
            <a:ext cx="7885927" cy="788592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Inadvertent Funds Receipt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59407" y="2222524"/>
            <a:ext cx="7306808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initiate a transaction to a public address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3918650"/>
            <a:ext cx="707116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Adviser must return funds within “3 business days”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069003" y="3094508"/>
            <a:ext cx="406015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sender’s address known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069003" y="4766713"/>
            <a:ext cx="391485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to deduct on-chain fees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9408" y="5614777"/>
            <a:ext cx="55739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advisor fees! (Subject to abuse)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78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Another SEC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8" y="2222524"/>
            <a:ext cx="3999813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 has custody if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78086" y="4069110"/>
            <a:ext cx="374653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charging fees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78086" y="5546363"/>
            <a:ext cx="545014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power of attorney, partnership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4807737"/>
            <a:ext cx="576472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indirect authority to obtain possession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278086" y="2961151"/>
            <a:ext cx="5520583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the authority to withdraw funds or securities from a client's account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83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Custody as Key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8" y="2222524"/>
            <a:ext cx="418896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 not custodian if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08963" y="3968707"/>
            <a:ext cx="406874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sharded keys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78087" y="5546363"/>
            <a:ext cx="513313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only for authorized trades?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78086" y="4792347"/>
            <a:ext cx="3676006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 by distinct advisors?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6" y="2976540"/>
            <a:ext cx="597452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never has access to clients’ public keys?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59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567276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places funds in escrow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999490" y="3800445"/>
            <a:ext cx="669805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“Invest in Tesla if stock falls below trigger price.”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7" y="2976540"/>
            <a:ext cx="403507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contract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92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7195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if anyone, is the custodian?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344930" y="3800445"/>
            <a:ext cx="247856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a legal entity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7" y="2976540"/>
            <a:ext cx="206659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51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7195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if anyone, is the custodian?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065523" y="3800445"/>
            <a:ext cx="654858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if author cannot control funds after-the-fact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78087" y="2976540"/>
            <a:ext cx="302518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author?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98104" y="4670479"/>
            <a:ext cx="603723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Important: contract should be open source!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79602" y="5540513"/>
            <a:ext cx="461697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Otherwise trust implies custody?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93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Smart Contracts as Custodians?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7" y="2222524"/>
            <a:ext cx="471956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if anyone, is the custodian?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861786" y="3778377"/>
            <a:ext cx="477624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Yes,  if author can withdraw funds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3000451"/>
            <a:ext cx="302518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author?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55440" y="4556304"/>
            <a:ext cx="688259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Yes, if author can change code to withdraw funds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271403" y="5334230"/>
            <a:ext cx="336662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Contract details matter!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71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FAE3-26A2-0D03-95A2-ECD04B08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2EB8-153E-E6D1-8205-F7FC418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 sharding: 2 out of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75306-6C63-8C26-1B07-BEA67516ED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AutoShape 4" descr="Image result for public key clipart">
            <a:extLst>
              <a:ext uri="{FF2B5EF4-FFF2-40B4-BE49-F238E27FC236}">
                <a16:creationId xmlns:a16="http://schemas.microsoft.com/office/drawing/2014/main" id="{59639696-7D5C-4528-9EF9-18E14F9B8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>
            <a:extLst>
              <a:ext uri="{FF2B5EF4-FFF2-40B4-BE49-F238E27FC236}">
                <a16:creationId xmlns:a16="http://schemas.microsoft.com/office/drawing/2014/main" id="{6F7A63EF-69FE-D03D-4AB6-5EAB0FE431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>
            <a:extLst>
              <a:ext uri="{FF2B5EF4-FFF2-40B4-BE49-F238E27FC236}">
                <a16:creationId xmlns:a16="http://schemas.microsoft.com/office/drawing/2014/main" id="{0501BADD-4FA1-0CDD-CD43-8E02DB3A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61" y="4098631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>
            <a:extLst>
              <a:ext uri="{FF2B5EF4-FFF2-40B4-BE49-F238E27FC236}">
                <a16:creationId xmlns:a16="http://schemas.microsoft.com/office/drawing/2014/main" id="{8C10C228-8E8C-2BA0-1C86-0E0DFA82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98" y="4098631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key with a hole in the middle&#10;&#10;Description automatically generated">
            <a:extLst>
              <a:ext uri="{FF2B5EF4-FFF2-40B4-BE49-F238E27FC236}">
                <a16:creationId xmlns:a16="http://schemas.microsoft.com/office/drawing/2014/main" id="{C4B6ECF9-0B73-92D9-0204-F8F60B4A1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66" y="3866076"/>
            <a:ext cx="1008185" cy="1008185"/>
          </a:xfrm>
          <a:prstGeom prst="rect">
            <a:avLst/>
          </a:prstGeom>
        </p:spPr>
      </p:pic>
      <p:pic>
        <p:nvPicPr>
          <p:cNvPr id="17" name="Picture 16" descr="A yellow key with a black background&#10;&#10;Description automatically generated">
            <a:extLst>
              <a:ext uri="{FF2B5EF4-FFF2-40B4-BE49-F238E27FC236}">
                <a16:creationId xmlns:a16="http://schemas.microsoft.com/office/drawing/2014/main" id="{54DCC717-AF3C-D6A0-B957-2E63DAF1D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31" y="1432675"/>
            <a:ext cx="1565881" cy="156588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ABB7CB-5194-B250-9D03-D75D07DB252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4191" y="2759369"/>
            <a:ext cx="1116825" cy="11168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455653-7F8D-D7FD-E95C-D84EA78E1CF8}"/>
              </a:ext>
            </a:extLst>
          </p:cNvPr>
          <p:cNvCxnSpPr>
            <a:cxnSpLocks/>
          </p:cNvCxnSpPr>
          <p:nvPr/>
        </p:nvCxnSpPr>
        <p:spPr bwMode="auto">
          <a:xfrm>
            <a:off x="4863632" y="2759369"/>
            <a:ext cx="1116825" cy="11168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228E68-9592-DBC5-1AC9-11E20B816B61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 bwMode="auto">
          <a:xfrm>
            <a:off x="4241572" y="2998556"/>
            <a:ext cx="14187" cy="86752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056919-D358-57A6-9127-679623C2109D}"/>
              </a:ext>
            </a:extLst>
          </p:cNvPr>
          <p:cNvSpPr txBox="1"/>
          <p:nvPr/>
        </p:nvSpPr>
        <p:spPr bwMode="auto">
          <a:xfrm>
            <a:off x="2580546" y="1954005"/>
            <a:ext cx="74411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49723D-54A5-AB17-D4E6-9E0C4D474ABF}"/>
              </a:ext>
            </a:extLst>
          </p:cNvPr>
          <p:cNvSpPr txBox="1"/>
          <p:nvPr/>
        </p:nvSpPr>
        <p:spPr bwMode="auto">
          <a:xfrm>
            <a:off x="1515996" y="4772823"/>
            <a:ext cx="10855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EA2306-2759-DD4F-1663-74F65A80AEF5}"/>
              </a:ext>
            </a:extLst>
          </p:cNvPr>
          <p:cNvSpPr txBox="1"/>
          <p:nvPr/>
        </p:nvSpPr>
        <p:spPr bwMode="auto">
          <a:xfrm>
            <a:off x="3705888" y="4772823"/>
            <a:ext cx="10855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C34072-90CB-1CDE-423E-FCB9D83DE669}"/>
              </a:ext>
            </a:extLst>
          </p:cNvPr>
          <p:cNvSpPr txBox="1"/>
          <p:nvPr/>
        </p:nvSpPr>
        <p:spPr bwMode="auto">
          <a:xfrm>
            <a:off x="5895780" y="4772823"/>
            <a:ext cx="10855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0DDFF-8AF3-9B04-8564-62F09659E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5C9E-1F3D-A3F1-9E56-844E9336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 sharding: 2 out of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EA1B6-BFD6-B6F1-BD2C-DBB1C1F98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AutoShape 4" descr="Image result for public key clipart">
            <a:extLst>
              <a:ext uri="{FF2B5EF4-FFF2-40B4-BE49-F238E27FC236}">
                <a16:creationId xmlns:a16="http://schemas.microsoft.com/office/drawing/2014/main" id="{33EA6AAD-19D4-0EF2-4E0F-7B90E95927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>
            <a:extLst>
              <a:ext uri="{FF2B5EF4-FFF2-40B4-BE49-F238E27FC236}">
                <a16:creationId xmlns:a16="http://schemas.microsoft.com/office/drawing/2014/main" id="{53648619-CF52-FD22-A1FE-0EA7707B0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>
            <a:extLst>
              <a:ext uri="{FF2B5EF4-FFF2-40B4-BE49-F238E27FC236}">
                <a16:creationId xmlns:a16="http://schemas.microsoft.com/office/drawing/2014/main" id="{54D3EB99-0F9D-D8A7-9DE1-DC0B1D48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87" y="2202856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>
            <a:extLst>
              <a:ext uri="{FF2B5EF4-FFF2-40B4-BE49-F238E27FC236}">
                <a16:creationId xmlns:a16="http://schemas.microsoft.com/office/drawing/2014/main" id="{9596ABFB-820C-AA37-3AFE-60B57BFC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24" y="2202856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key with a hole in the middle&#10;&#10;Description automatically generated">
            <a:extLst>
              <a:ext uri="{FF2B5EF4-FFF2-40B4-BE49-F238E27FC236}">
                <a16:creationId xmlns:a16="http://schemas.microsoft.com/office/drawing/2014/main" id="{396014BA-B447-6A56-C5D4-37A1A1334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75" y="1970302"/>
            <a:ext cx="1008185" cy="100818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2340765-F8CA-FCC2-A009-7B32BBE295E6}"/>
              </a:ext>
            </a:extLst>
          </p:cNvPr>
          <p:cNvSpPr/>
          <p:nvPr/>
        </p:nvSpPr>
        <p:spPr bwMode="auto">
          <a:xfrm>
            <a:off x="2304005" y="3986388"/>
            <a:ext cx="3934911" cy="510778"/>
          </a:xfrm>
          <a:prstGeom prst="wedgeRoundRectCallout">
            <a:avLst>
              <a:gd name="adj1" fmla="val -57771"/>
              <a:gd name="adj2" fmla="val -29158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key by itself is useless</a:t>
            </a:r>
          </a:p>
        </p:txBody>
      </p:sp>
    </p:spTree>
    <p:extLst>
      <p:ext uri="{BB962C8B-B14F-4D97-AF65-F5344CB8AC3E}">
        <p14:creationId xmlns:p14="http://schemas.microsoft.com/office/powerpoint/2010/main" val="157197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7E835C-2CDA-1DC2-8FFA-6B71DDE0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Warning!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4DB0C-7080-E0EF-21AE-E756588CC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73582-54CB-7416-8105-FC7B27D36D01}"/>
              </a:ext>
            </a:extLst>
          </p:cNvPr>
          <p:cNvSpPr txBox="1"/>
          <p:nvPr/>
        </p:nvSpPr>
        <p:spPr bwMode="auto">
          <a:xfrm>
            <a:off x="786140" y="1952641"/>
            <a:ext cx="75248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situations can change dramatically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4CA50-43EC-FBD9-14BB-27DFDB1CC893}"/>
              </a:ext>
            </a:extLst>
          </p:cNvPr>
          <p:cNvSpPr txBox="1"/>
          <p:nvPr/>
        </p:nvSpPr>
        <p:spPr bwMode="auto">
          <a:xfrm>
            <a:off x="786140" y="3643693"/>
            <a:ext cx="3382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help you …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256E72C-9513-BE2E-82DE-9D64268457A1}"/>
              </a:ext>
            </a:extLst>
          </p:cNvPr>
          <p:cNvSpPr txBox="1"/>
          <p:nvPr/>
        </p:nvSpPr>
        <p:spPr bwMode="auto">
          <a:xfrm>
            <a:off x="786140" y="2798167"/>
            <a:ext cx="39228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legal advice!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F4C23-7819-88E0-7BAF-073830A316DC}"/>
              </a:ext>
            </a:extLst>
          </p:cNvPr>
          <p:cNvSpPr txBox="1"/>
          <p:nvPr/>
        </p:nvSpPr>
        <p:spPr bwMode="auto">
          <a:xfrm>
            <a:off x="786140" y="4489219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when you need a lawyer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DFF3B-9302-A3E0-DA0A-FDEBD730DB6B}"/>
              </a:ext>
            </a:extLst>
          </p:cNvPr>
          <p:cNvSpPr txBox="1"/>
          <p:nvPr/>
        </p:nvSpPr>
        <p:spPr bwMode="auto">
          <a:xfrm>
            <a:off x="786140" y="5334745"/>
            <a:ext cx="76720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converse intelligently when you get one</a:t>
            </a:r>
          </a:p>
        </p:txBody>
      </p:sp>
    </p:spTree>
    <p:extLst>
      <p:ext uri="{BB962C8B-B14F-4D97-AF65-F5344CB8AC3E}">
        <p14:creationId xmlns:p14="http://schemas.microsoft.com/office/powerpoint/2010/main" val="4965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A0482-D6FB-4F6F-E9AE-3F377A70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515F-8B95-28CF-DD8F-6E489DEF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 sharding: 2 out of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F059A-6977-3EDE-269A-C70FEAFDD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AutoShape 4" descr="Image result for public key clipart">
            <a:extLst>
              <a:ext uri="{FF2B5EF4-FFF2-40B4-BE49-F238E27FC236}">
                <a16:creationId xmlns:a16="http://schemas.microsoft.com/office/drawing/2014/main" id="{7B2B73D2-27C3-C3CE-73AB-DAE9E97FDA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>
            <a:extLst>
              <a:ext uri="{FF2B5EF4-FFF2-40B4-BE49-F238E27FC236}">
                <a16:creationId xmlns:a16="http://schemas.microsoft.com/office/drawing/2014/main" id="{6E51689D-00B0-13FA-5C5B-60ECAF30D7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>
            <a:extLst>
              <a:ext uri="{FF2B5EF4-FFF2-40B4-BE49-F238E27FC236}">
                <a16:creationId xmlns:a16="http://schemas.microsoft.com/office/drawing/2014/main" id="{C6280B31-B047-05F7-37AC-0CC407DB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87" y="2202856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>
            <a:extLst>
              <a:ext uri="{FF2B5EF4-FFF2-40B4-BE49-F238E27FC236}">
                <a16:creationId xmlns:a16="http://schemas.microsoft.com/office/drawing/2014/main" id="{12613246-19DC-2114-7C38-256B17D3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24" y="2202856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key with a hole in the middle&#10;&#10;Description automatically generated">
            <a:extLst>
              <a:ext uri="{FF2B5EF4-FFF2-40B4-BE49-F238E27FC236}">
                <a16:creationId xmlns:a16="http://schemas.microsoft.com/office/drawing/2014/main" id="{92161591-A603-90B8-AB65-AB24EE736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75" y="1970302"/>
            <a:ext cx="1008185" cy="100818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3ACF31-C4F7-8DC9-803F-1A207CD3F31A}"/>
              </a:ext>
            </a:extLst>
          </p:cNvPr>
          <p:cNvSpPr/>
          <p:nvPr/>
        </p:nvSpPr>
        <p:spPr bwMode="auto">
          <a:xfrm>
            <a:off x="2070548" y="4056190"/>
            <a:ext cx="4193873" cy="510778"/>
          </a:xfrm>
          <a:prstGeom prst="wedgeRoundRectCallout">
            <a:avLst>
              <a:gd name="adj1" fmla="val -57771"/>
              <a:gd name="adj2" fmla="val -29158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 2 our of 3 unlocks funds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A23BB00-F0DF-D86B-A685-B0D29F5761B1}"/>
              </a:ext>
            </a:extLst>
          </p:cNvPr>
          <p:cNvSpPr/>
          <p:nvPr/>
        </p:nvSpPr>
        <p:spPr bwMode="auto">
          <a:xfrm>
            <a:off x="2070548" y="4033356"/>
            <a:ext cx="4193873" cy="510778"/>
          </a:xfrm>
          <a:prstGeom prst="wedgeRoundRectCallout">
            <a:avLst>
              <a:gd name="adj1" fmla="val -10003"/>
              <a:gd name="adj2" fmla="val -28065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 2 out of 3 unlocks funds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5ED98C-51DD-C8ED-565E-FEEF13C29A8E}"/>
              </a:ext>
            </a:extLst>
          </p:cNvPr>
          <p:cNvGrpSpPr/>
          <p:nvPr/>
        </p:nvGrpSpPr>
        <p:grpSpPr>
          <a:xfrm>
            <a:off x="2590801" y="4365891"/>
            <a:ext cx="3022600" cy="1955800"/>
            <a:chOff x="2068441" y="4762500"/>
            <a:chExt cx="3022600" cy="1955800"/>
          </a:xfrm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D4C083E7-6D73-65A7-60C3-B3274BF1F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B1DAE3F3-02A5-CD32-C754-7974F90E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437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Operational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9406" y="2249642"/>
            <a:ext cx="5833648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Informally: one cannot influence the other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78088" y="4018498"/>
            <a:ext cx="254909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personal links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78088" y="3147629"/>
            <a:ext cx="294343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separation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9407" y="4916484"/>
            <a:ext cx="338906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Involved legal definition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51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2/3</a:t>
            </a:r>
            <a:r>
              <a:rPr lang="en-US" dirty="0">
                <a:solidFill>
                  <a:srgbClr val="FFFF00"/>
                </a:solidFill>
              </a:rPr>
              <a:t> Key Sharding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39366" y="2222524"/>
            <a:ext cx="712086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long as any pair is operationally independent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58047" y="4086659"/>
            <a:ext cx="658866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Because no danger of collusion to abuse funds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58047" y="3120511"/>
            <a:ext cx="417454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holders not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58047" y="5052807"/>
            <a:ext cx="7855035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But if not operationally independent, they are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42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m/n</a:t>
            </a:r>
            <a:r>
              <a:rPr lang="en-US" dirty="0">
                <a:solidFill>
                  <a:srgbClr val="FFFF00"/>
                </a:solidFill>
              </a:rPr>
              <a:t> Key Sharding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13367" y="1924918"/>
            <a:ext cx="6873781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long as no group of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fails to be operationally independent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78087" y="4086659"/>
            <a:ext cx="658866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Because no danger of collusion to abuse funds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78087" y="3120511"/>
            <a:ext cx="417454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holders not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78087" y="5052807"/>
            <a:ext cx="6655989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But if group of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not operationally independent,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they are custodians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02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ec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" y="-459358"/>
            <a:ext cx="7885927" cy="7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Nevertheless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07899" y="1848351"/>
            <a:ext cx="7185727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 assembles enough shards to execute transaction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03821" y="5014240"/>
            <a:ext cx="461857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Until those shards are destroyed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03821" y="3026758"/>
            <a:ext cx="312938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a custodian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158449" y="3835833"/>
            <a:ext cx="6004783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Conjecture: unless public blockchain makes abuse impossible?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58448" y="5823316"/>
            <a:ext cx="489268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Do you need to prove destruction?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02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00888" y="1990002"/>
            <a:ext cx="45015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for Good &amp; Evil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0888" y="2867772"/>
            <a:ext cx="17636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00888" y="3745542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00888" y="4623312"/>
            <a:ext cx="1002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D96E7-D5BE-4735-B03D-6C25C34DC3E6}"/>
              </a:ext>
            </a:extLst>
          </p:cNvPr>
          <p:cNvSpPr txBox="1"/>
          <p:nvPr/>
        </p:nvSpPr>
        <p:spPr bwMode="auto">
          <a:xfrm>
            <a:off x="700888" y="5501082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</a:p>
        </p:txBody>
      </p:sp>
    </p:spTree>
    <p:extLst>
      <p:ext uri="{BB962C8B-B14F-4D97-AF65-F5344CB8AC3E}">
        <p14:creationId xmlns:p14="http://schemas.microsoft.com/office/powerpoint/2010/main" val="6056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39088" y="1837322"/>
            <a:ext cx="785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49508" y="3519488"/>
            <a:ext cx="10054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849508" y="2678405"/>
            <a:ext cx="7441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39088" y="4360571"/>
            <a:ext cx="8050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830272" y="5201654"/>
            <a:ext cx="7441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76161" y="883878"/>
            <a:ext cx="9171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78586" y="3507464"/>
            <a:ext cx="3022600" cy="1955800"/>
            <a:chOff x="2068441" y="4762500"/>
            <a:chExt cx="3022600" cy="1955800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pic>
        <p:nvPicPr>
          <p:cNvPr id="1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26" y="1790373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A29-A7CE-DCD8-43E6-ACD2C9C4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Regulation is Hard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29F4E-5B77-4A1B-F5EA-D515630EA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4E69-A33F-8229-1C36-905FD315A39F}"/>
              </a:ext>
            </a:extLst>
          </p:cNvPr>
          <p:cNvSpPr txBox="1"/>
          <p:nvPr/>
        </p:nvSpPr>
        <p:spPr bwMode="auto">
          <a:xfrm>
            <a:off x="1093179" y="1883488"/>
            <a:ext cx="58161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regulators have multiple, sometimes conflicting, missions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718D6-A39E-5031-E0CA-3A1C0715A8FE}"/>
              </a:ext>
            </a:extLst>
          </p:cNvPr>
          <p:cNvSpPr txBox="1"/>
          <p:nvPr/>
        </p:nvSpPr>
        <p:spPr bwMode="auto">
          <a:xfrm>
            <a:off x="1093179" y="4191200"/>
            <a:ext cx="548765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markets are fair, orderly, and efficient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037E0F-2888-294D-742D-7F89B6C2231F}"/>
              </a:ext>
            </a:extLst>
          </p:cNvPr>
          <p:cNvSpPr txBox="1"/>
          <p:nvPr/>
        </p:nvSpPr>
        <p:spPr bwMode="auto">
          <a:xfrm>
            <a:off x="1093179" y="3037344"/>
            <a:ext cx="5681090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individual investors from fraud, manipulation,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71DFD-4AA4-D0CB-5425-22E5DEE11565}"/>
              </a:ext>
            </a:extLst>
          </p:cNvPr>
          <p:cNvSpPr txBox="1"/>
          <p:nvPr/>
        </p:nvSpPr>
        <p:spPr bwMode="auto">
          <a:xfrm>
            <a:off x="1093179" y="5345055"/>
            <a:ext cx="5631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Here: focus on US (EU may differ)</a:t>
            </a:r>
          </a:p>
        </p:txBody>
      </p:sp>
    </p:spTree>
    <p:extLst>
      <p:ext uri="{BB962C8B-B14F-4D97-AF65-F5344CB8AC3E}">
        <p14:creationId xmlns:p14="http://schemas.microsoft.com/office/powerpoint/2010/main" val="9120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A29-A7CE-DCD8-43E6-ACD2C9C4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Regulating Crypto is Harder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29F4E-5B77-4A1B-F5EA-D515630EA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4E69-A33F-8229-1C36-905FD315A39F}"/>
              </a:ext>
            </a:extLst>
          </p:cNvPr>
          <p:cNvSpPr txBox="1"/>
          <p:nvPr/>
        </p:nvSpPr>
        <p:spPr bwMode="auto">
          <a:xfrm>
            <a:off x="1154906" y="1883488"/>
            <a:ext cx="472757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-century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regulations for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-century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718D6-A39E-5031-E0CA-3A1C0715A8FE}"/>
              </a:ext>
            </a:extLst>
          </p:cNvPr>
          <p:cNvSpPr txBox="1"/>
          <p:nvPr/>
        </p:nvSpPr>
        <p:spPr bwMode="auto">
          <a:xfrm>
            <a:off x="1154906" y="4019777"/>
            <a:ext cx="43027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hard to trace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037E0F-2888-294D-742D-7F89B6C2231F}"/>
              </a:ext>
            </a:extLst>
          </p:cNvPr>
          <p:cNvSpPr txBox="1"/>
          <p:nvPr/>
        </p:nvSpPr>
        <p:spPr bwMode="auto">
          <a:xfrm>
            <a:off x="1154906" y="3167076"/>
            <a:ext cx="52605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value changes quickly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71DFD-4AA4-D0CB-5425-22E5DEE11565}"/>
              </a:ext>
            </a:extLst>
          </p:cNvPr>
          <p:cNvSpPr txBox="1"/>
          <p:nvPr/>
        </p:nvSpPr>
        <p:spPr bwMode="auto">
          <a:xfrm>
            <a:off x="1154906" y="4872478"/>
            <a:ext cx="40030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record of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4A516-07F0-AD38-72EC-2258E049BF9A}"/>
              </a:ext>
            </a:extLst>
          </p:cNvPr>
          <p:cNvSpPr txBox="1"/>
          <p:nvPr/>
        </p:nvSpPr>
        <p:spPr bwMode="auto">
          <a:xfrm>
            <a:off x="1154906" y="5725180"/>
            <a:ext cx="4743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traded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borders</a:t>
            </a:r>
          </a:p>
        </p:txBody>
      </p:sp>
    </p:spTree>
    <p:extLst>
      <p:ext uri="{BB962C8B-B14F-4D97-AF65-F5344CB8AC3E}">
        <p14:creationId xmlns:p14="http://schemas.microsoft.com/office/powerpoint/2010/main" val="2938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C7C-9003-126A-EC32-B8FCF6C2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Good Regulation can Help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D36EE-381C-07C6-50DE-009870F20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0EE4F-665C-8EE7-32FF-1E8FE4DE6CB5}"/>
              </a:ext>
            </a:extLst>
          </p:cNvPr>
          <p:cNvSpPr txBox="1"/>
          <p:nvPr/>
        </p:nvSpPr>
        <p:spPr bwMode="auto">
          <a:xfrm>
            <a:off x="801456" y="2326307"/>
            <a:ext cx="55435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hate legal uncertainty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B4BE5-B882-D4D2-3D87-962B99E133D5}"/>
              </a:ext>
            </a:extLst>
          </p:cNvPr>
          <p:cNvSpPr txBox="1"/>
          <p:nvPr/>
        </p:nvSpPr>
        <p:spPr bwMode="auto">
          <a:xfrm>
            <a:off x="801456" y="4008473"/>
            <a:ext cx="40030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risk management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13FEFD0-0795-FDA3-C502-70F90A2F2803}"/>
              </a:ext>
            </a:extLst>
          </p:cNvPr>
          <p:cNvSpPr txBox="1"/>
          <p:nvPr/>
        </p:nvSpPr>
        <p:spPr bwMode="auto">
          <a:xfrm>
            <a:off x="801456" y="3167390"/>
            <a:ext cx="65133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innovation via “safe havens”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58045-A353-D33B-303C-986F029F884C}"/>
              </a:ext>
            </a:extLst>
          </p:cNvPr>
          <p:cNvSpPr txBox="1"/>
          <p:nvPr/>
        </p:nvSpPr>
        <p:spPr bwMode="auto">
          <a:xfrm>
            <a:off x="801456" y="4849556"/>
            <a:ext cx="69445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investors require transparency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71402-27B5-B674-F58B-32B8E25BA131}"/>
              </a:ext>
            </a:extLst>
          </p:cNvPr>
          <p:cNvSpPr txBox="1"/>
          <p:nvPr/>
        </p:nvSpPr>
        <p:spPr bwMode="auto">
          <a:xfrm>
            <a:off x="801456" y="5690639"/>
            <a:ext cx="72026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regulation can take Crypto mainstream</a:t>
            </a:r>
          </a:p>
        </p:txBody>
      </p:sp>
    </p:spTree>
    <p:extLst>
      <p:ext uri="{BB962C8B-B14F-4D97-AF65-F5344CB8AC3E}">
        <p14:creationId xmlns:p14="http://schemas.microsoft.com/office/powerpoint/2010/main" val="18592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C7C-9003-126A-EC32-B8FCF6C2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Bad Regulation can Hurt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D36EE-381C-07C6-50DE-009870F20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0EE4F-665C-8EE7-32FF-1E8FE4DE6CB5}"/>
              </a:ext>
            </a:extLst>
          </p:cNvPr>
          <p:cNvSpPr txBox="1"/>
          <p:nvPr/>
        </p:nvSpPr>
        <p:spPr bwMode="auto">
          <a:xfrm>
            <a:off x="953668" y="2296968"/>
            <a:ext cx="54024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costs could stifle innovation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B4BE5-B882-D4D2-3D87-962B99E133D5}"/>
              </a:ext>
            </a:extLst>
          </p:cNvPr>
          <p:cNvSpPr txBox="1"/>
          <p:nvPr/>
        </p:nvSpPr>
        <p:spPr bwMode="auto">
          <a:xfrm>
            <a:off x="978226" y="3979134"/>
            <a:ext cx="71374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Cryptocurrencies seen as risky, undesirable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13FEFD0-0795-FDA3-C502-70F90A2F2803}"/>
              </a:ext>
            </a:extLst>
          </p:cNvPr>
          <p:cNvSpPr txBox="1"/>
          <p:nvPr/>
        </p:nvSpPr>
        <p:spPr bwMode="auto">
          <a:xfrm>
            <a:off x="953668" y="3138051"/>
            <a:ext cx="70573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Complexity, ambiguity could deter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58045-A353-D33B-303C-986F029F884C}"/>
              </a:ext>
            </a:extLst>
          </p:cNvPr>
          <p:cNvSpPr txBox="1"/>
          <p:nvPr/>
        </p:nvSpPr>
        <p:spPr bwMode="auto">
          <a:xfrm>
            <a:off x="953668" y="4820217"/>
            <a:ext cx="53164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 to privacy, decentraization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71402-27B5-B674-F58B-32B8E25BA131}"/>
              </a:ext>
            </a:extLst>
          </p:cNvPr>
          <p:cNvSpPr txBox="1"/>
          <p:nvPr/>
        </p:nvSpPr>
        <p:spPr bwMode="auto">
          <a:xfrm>
            <a:off x="953668" y="5661300"/>
            <a:ext cx="71865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Over-zealous regulation makes trading hard</a:t>
            </a:r>
          </a:p>
        </p:txBody>
      </p:sp>
    </p:spTree>
    <p:extLst>
      <p:ext uri="{BB962C8B-B14F-4D97-AF65-F5344CB8AC3E}">
        <p14:creationId xmlns:p14="http://schemas.microsoft.com/office/powerpoint/2010/main" val="1166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tx1">
              <a:lumMod val="85000"/>
            </a:schemeClr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69268</TotalTime>
  <Words>1859</Words>
  <Application>Microsoft Office PowerPoint</Application>
  <PresentationFormat>Overhead</PresentationFormat>
  <Paragraphs>361</Paragraphs>
  <Slides>56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Courier New</vt:lpstr>
      <vt:lpstr>Marlett</vt:lpstr>
      <vt:lpstr>Lucida Console</vt:lpstr>
      <vt:lpstr>Mathematica1</vt:lpstr>
      <vt:lpstr>Symbol</vt:lpstr>
      <vt:lpstr>Comic Sans MS</vt:lpstr>
      <vt:lpstr>Arial</vt:lpstr>
      <vt:lpstr>Blank Presentation</vt:lpstr>
      <vt:lpstr>PowerPoint Presentation</vt:lpstr>
      <vt:lpstr>1980s and 1990s</vt:lpstr>
      <vt:lpstr>Then and Now</vt:lpstr>
      <vt:lpstr>This Lecture</vt:lpstr>
      <vt:lpstr>Warning!</vt:lpstr>
      <vt:lpstr>Regulation is Hard</vt:lpstr>
      <vt:lpstr>Regulating Crypto is Harder</vt:lpstr>
      <vt:lpstr>Good Regulation can Help</vt:lpstr>
      <vt:lpstr>Bad Regulation can Hurt</vt:lpstr>
      <vt:lpstr>Securities vs Commodities</vt:lpstr>
      <vt:lpstr>Securities vs Commodities</vt:lpstr>
      <vt:lpstr>PowerPoint Presentation</vt:lpstr>
      <vt:lpstr>Commodities</vt:lpstr>
      <vt:lpstr>PowerPoint Presentation</vt:lpstr>
      <vt:lpstr>When is Something a Security?</vt:lpstr>
      <vt:lpstr>Applied to Cryptocurrency?</vt:lpstr>
      <vt:lpstr>Consequences of being a Security</vt:lpstr>
      <vt:lpstr>Consequences of being a Commodity</vt:lpstr>
      <vt:lpstr>Summary so far</vt:lpstr>
      <vt:lpstr>Case Study: Ethereum 2018</vt:lpstr>
      <vt:lpstr>Case Study: Ethereum Today</vt:lpstr>
      <vt:lpstr>Case Study: Ripple Labs 2020</vt:lpstr>
      <vt:lpstr>Case Study: Telegram 2019</vt:lpstr>
      <vt:lpstr>Initial Coin Offerings</vt:lpstr>
      <vt:lpstr>Initial Coin Offerings</vt:lpstr>
      <vt:lpstr>Case Study: DAO 2017</vt:lpstr>
      <vt:lpstr>Case Study: Munchee 2017</vt:lpstr>
      <vt:lpstr>Utility Tokens</vt:lpstr>
      <vt:lpstr>Case Study: Turnkey Jet 2019</vt:lpstr>
      <vt:lpstr>Custody: 1931 vs 2024</vt:lpstr>
      <vt:lpstr>PowerPoint Presentation</vt:lpstr>
      <vt:lpstr>PowerPoint Presentation</vt:lpstr>
      <vt:lpstr>Advantages Non-Custodial</vt:lpstr>
      <vt:lpstr>Custodian by Accident?</vt:lpstr>
      <vt:lpstr>SEC Definition</vt:lpstr>
      <vt:lpstr>SEC Example</vt:lpstr>
      <vt:lpstr>Atomic Swap?</vt:lpstr>
      <vt:lpstr>Peer-to-Peer</vt:lpstr>
      <vt:lpstr>Public Transactions</vt:lpstr>
      <vt:lpstr>When Does Custody Happen?</vt:lpstr>
      <vt:lpstr>Inadvertent Funds Receipt</vt:lpstr>
      <vt:lpstr>Another SEC Example</vt:lpstr>
      <vt:lpstr>Custody as Key Management</vt:lpstr>
      <vt:lpstr>Smart Contracts as Custodians?</vt:lpstr>
      <vt:lpstr>Smart Contracts as Custodians?</vt:lpstr>
      <vt:lpstr>Smart Contracts as Custodians?</vt:lpstr>
      <vt:lpstr>Smart Contracts as Custodians?</vt:lpstr>
      <vt:lpstr>Key sharding: 2 out of 3</vt:lpstr>
      <vt:lpstr>Key sharding: 2 out of 3</vt:lpstr>
      <vt:lpstr>Key sharding: 2 out of 3</vt:lpstr>
      <vt:lpstr>Operational Independence</vt:lpstr>
      <vt:lpstr>2/3 Key Sharding</vt:lpstr>
      <vt:lpstr>m/n Key Sharding</vt:lpstr>
      <vt:lpstr>Nevertheless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1268</cp:revision>
  <cp:lastPrinted>2003-10-06T20:31:57Z</cp:lastPrinted>
  <dcterms:created xsi:type="dcterms:W3CDTF">1999-05-12T13:47:53Z</dcterms:created>
  <dcterms:modified xsi:type="dcterms:W3CDTF">2024-04-23T15:27:58Z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