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1877" r:id="rId2"/>
    <p:sldId id="1360" r:id="rId3"/>
    <p:sldId id="1361" r:id="rId4"/>
    <p:sldId id="1362" r:id="rId5"/>
    <p:sldId id="1363" r:id="rId6"/>
    <p:sldId id="1493" r:id="rId7"/>
    <p:sldId id="1494" r:id="rId8"/>
    <p:sldId id="1495" r:id="rId9"/>
    <p:sldId id="1496" r:id="rId10"/>
    <p:sldId id="1497" r:id="rId11"/>
    <p:sldId id="1498" r:id="rId12"/>
    <p:sldId id="1565" r:id="rId13"/>
    <p:sldId id="1351" r:id="rId14"/>
    <p:sldId id="1353" r:id="rId15"/>
    <p:sldId id="1345" r:id="rId16"/>
    <p:sldId id="1347" r:id="rId17"/>
    <p:sldId id="1348" r:id="rId18"/>
    <p:sldId id="1349" r:id="rId19"/>
    <p:sldId id="1350" r:id="rId20"/>
    <p:sldId id="1359" r:id="rId21"/>
    <p:sldId id="1357" r:id="rId22"/>
    <p:sldId id="1358" r:id="rId23"/>
    <p:sldId id="1354" r:id="rId24"/>
    <p:sldId id="1499" r:id="rId25"/>
    <p:sldId id="1346" r:id="rId26"/>
    <p:sldId id="1505" r:id="rId27"/>
    <p:sldId id="1506" r:id="rId28"/>
    <p:sldId id="1507" r:id="rId29"/>
    <p:sldId id="1508" r:id="rId30"/>
    <p:sldId id="1509" r:id="rId31"/>
    <p:sldId id="1510" r:id="rId32"/>
    <p:sldId id="1512" r:id="rId33"/>
    <p:sldId id="1516" r:id="rId34"/>
    <p:sldId id="1514" r:id="rId35"/>
    <p:sldId id="1515" r:id="rId36"/>
    <p:sldId id="1528" r:id="rId37"/>
    <p:sldId id="1513" r:id="rId38"/>
    <p:sldId id="1518" r:id="rId39"/>
    <p:sldId id="1524" r:id="rId40"/>
    <p:sldId id="1521" r:id="rId41"/>
    <p:sldId id="1529" r:id="rId42"/>
    <p:sldId id="1523" r:id="rId43"/>
    <p:sldId id="1525" r:id="rId44"/>
    <p:sldId id="1526" r:id="rId45"/>
    <p:sldId id="1527" r:id="rId46"/>
    <p:sldId id="1517" r:id="rId47"/>
    <p:sldId id="1500" r:id="rId48"/>
    <p:sldId id="1530" r:id="rId49"/>
    <p:sldId id="1501" r:id="rId50"/>
    <p:sldId id="1502" r:id="rId51"/>
    <p:sldId id="1531" r:id="rId52"/>
    <p:sldId id="1533" r:id="rId53"/>
    <p:sldId id="1535" r:id="rId54"/>
    <p:sldId id="1532" r:id="rId55"/>
    <p:sldId id="1534" r:id="rId56"/>
    <p:sldId id="1536" r:id="rId57"/>
    <p:sldId id="1538" r:id="rId58"/>
    <p:sldId id="1539" r:id="rId59"/>
    <p:sldId id="1503" r:id="rId60"/>
    <p:sldId id="1355" r:id="rId61"/>
    <p:sldId id="1564" r:id="rId62"/>
    <p:sldId id="1540" r:id="rId63"/>
    <p:sldId id="1344" r:id="rId64"/>
    <p:sldId id="1542" r:id="rId65"/>
    <p:sldId id="1544" r:id="rId66"/>
    <p:sldId id="1543" r:id="rId67"/>
    <p:sldId id="1541" r:id="rId68"/>
    <p:sldId id="1545" r:id="rId69"/>
    <p:sldId id="1546" r:id="rId70"/>
    <p:sldId id="1548" r:id="rId71"/>
    <p:sldId id="1551" r:id="rId72"/>
    <p:sldId id="1553" r:id="rId73"/>
    <p:sldId id="1555" r:id="rId74"/>
    <p:sldId id="1556" r:id="rId75"/>
    <p:sldId id="1557" r:id="rId76"/>
    <p:sldId id="1558" r:id="rId77"/>
    <p:sldId id="1559" r:id="rId78"/>
    <p:sldId id="1560" r:id="rId79"/>
    <p:sldId id="1561" r:id="rId80"/>
    <p:sldId id="1562" r:id="rId81"/>
    <p:sldId id="1550" r:id="rId82"/>
    <p:sldId id="1566" r:id="rId83"/>
    <p:sldId id="1549" r:id="rId84"/>
  </p:sldIdLst>
  <p:sldSz cx="9144000" cy="6858000" type="overhead"/>
  <p:notesSz cx="7010400" cy="9296400"/>
  <p:embeddedFontLst>
    <p:embeddedFont>
      <p:font typeface="Cambria Math" panose="02040503050406030204" pitchFamily="18" charset="0"/>
      <p:regular r:id="rId87"/>
    </p:embeddedFont>
    <p:embeddedFont>
      <p:font typeface="Comic Sans MS" panose="030F0702030302020204" pitchFamily="66" charset="0"/>
      <p:regular r:id="rId88"/>
      <p:bold r:id="rId89"/>
      <p:italic r:id="rId90"/>
      <p:boldItalic r:id="rId91"/>
    </p:embeddedFont>
    <p:embeddedFont>
      <p:font typeface="Lucida Console" panose="020B0609040504020204" pitchFamily="49" charset="0"/>
      <p:regular r:id="rId92"/>
    </p:embeddedFont>
    <p:embeddedFont>
      <p:font typeface="Marlett" pitchFamily="2" charset="2"/>
      <p:regular r:id="rId93"/>
    </p:embeddedFont>
  </p:embeddedFontLst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0">
          <p15:clr>
            <a:srgbClr val="A4A3A4"/>
          </p15:clr>
        </p15:guide>
        <p15:guide id="2" pos="40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ECFF"/>
    <a:srgbClr val="FF66FF"/>
    <a:srgbClr val="00CC99"/>
    <a:srgbClr val="FF0066"/>
    <a:srgbClr val="0099FF"/>
    <a:srgbClr val="0066FF"/>
    <a:srgbClr val="3333CC"/>
    <a:srgbClr val="0000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93" autoAdjust="0"/>
    <p:restoredTop sz="91837" autoAdjust="0"/>
  </p:normalViewPr>
  <p:slideViewPr>
    <p:cSldViewPr snapToGrid="0">
      <p:cViewPr varScale="1">
        <p:scale>
          <a:sx n="91" d="100"/>
          <a:sy n="91" d="100"/>
        </p:scale>
        <p:origin x="1244" y="56"/>
      </p:cViewPr>
      <p:guideLst>
        <p:guide orient="horz" pos="3890"/>
        <p:guide pos="4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7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4.fntdata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2.fntdata"/><Relationship Id="rId91" Type="http://schemas.openxmlformats.org/officeDocument/2006/relationships/font" Target="fonts/font5.fntdata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mic Sans MS" pitchFamily="66" charset="0"/>
              </a:defRPr>
            </a:lvl1pPr>
          </a:lstStyle>
          <a:p>
            <a:pPr>
              <a:defRPr/>
            </a:pPr>
            <a:fld id="{01C869E4-76B9-4B18-B2AA-2EEFB04FB015}" type="slidenum">
              <a:rPr lang="x-none">
                <a:latin typeface="Arial" pitchFamily="34" charset="0"/>
              </a:rPr>
              <a:pPr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2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5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Marlett" pitchFamily="2" charset="2"/>
              </a:defRPr>
            </a:lvl1pPr>
          </a:lstStyle>
          <a:p>
            <a:pPr>
              <a:defRPr/>
            </a:pPr>
            <a:fld id="{75E391CA-9E48-4B39-8E28-288B1B68A629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39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Tabloid scandals and mysteries abound. Mt Gox, a Japanese site that acted as a bank for Bitcoin holdings seems to have “lost”, somehow,</a:t>
            </a:r>
            <a:r>
              <a:rPr lang="en-US" baseline="0" dirty="0"/>
              <a:t> about $600 M of depositor’s money, all in Bitcoin. It has never been explained whether this money was stolen, whether the keys were simply lost, or whether something more complicated happened.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E391CA-9E48-4B39-8E28-288B1B68A629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8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B52C5F-E2F2-4C8A-AFD1-9591801048AB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0FD05-A2A2-49C2-965F-F8B1EF26C2B8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EACED-43FC-460F-AA91-0F85D2BFC56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A7703-53B5-460B-9677-4399C5E1B4B0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30822-17CC-4E98-B781-A8BB5709CDF3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F82-CB55-4025-9EA7-48B41C50499F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C4E5D-DA99-460E-9E68-E8A28959880C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F947-77F5-4CA6-8472-B4B2967773ED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E24EC-BF2A-41C3-A04C-BEBCAB3F3B52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32100" y="6248400"/>
            <a:ext cx="3429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F6DD7-D8BB-4A04-A265-F259B52B817E}" type="slidenum">
              <a:rPr lang="x-none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B96C79-D440-44D4-82C0-3C5F2204A7EA}" type="slidenum">
              <a:rPr lang="x-none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Arial" pitchFamily="34" charset="0"/>
          <a:cs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5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5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urning money">
            <a:extLst>
              <a:ext uri="{FF2B5EF4-FFF2-40B4-BE49-F238E27FC236}">
                <a16:creationId xmlns:a16="http://schemas.microsoft.com/office/drawing/2014/main" id="{E45B32AC-A55C-348B-2183-E9CAB96A9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62" y="-625072"/>
            <a:ext cx="12254523" cy="829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9926A21-2551-2572-066D-19855B6A5116}"/>
              </a:ext>
            </a:extLst>
          </p:cNvPr>
          <p:cNvSpPr txBox="1"/>
          <p:nvPr/>
        </p:nvSpPr>
        <p:spPr bwMode="auto">
          <a:xfrm>
            <a:off x="2401628" y="3167391"/>
            <a:ext cx="2042547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Lecture 22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DeFi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612789-B0DE-1CAF-E521-45765AE45BA4}"/>
              </a:ext>
            </a:extLst>
          </p:cNvPr>
          <p:cNvSpPr txBox="1"/>
          <p:nvPr/>
        </p:nvSpPr>
        <p:spPr bwMode="auto">
          <a:xfrm>
            <a:off x="552564" y="585632"/>
            <a:ext cx="5740674" cy="138499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CS1951 L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Blockchains &amp; Cryptocurrencies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Spring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4A7B7-D47C-7207-B575-5D55B0372351}"/>
              </a:ext>
            </a:extLst>
          </p:cNvPr>
          <p:cNvSpPr txBox="1"/>
          <p:nvPr/>
        </p:nvSpPr>
        <p:spPr bwMode="auto">
          <a:xfrm>
            <a:off x="1852600" y="5318261"/>
            <a:ext cx="314060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Maurice Herlihy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Brown University</a:t>
            </a:r>
          </a:p>
        </p:txBody>
      </p:sp>
    </p:spTree>
    <p:extLst>
      <p:ext uri="{BB962C8B-B14F-4D97-AF65-F5344CB8AC3E}">
        <p14:creationId xmlns:p14="http://schemas.microsoft.com/office/powerpoint/2010/main" val="2751006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DB065D-9B4B-4CD6-B9E7-8D52CFC3AA79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1782047-B002-4E2E-B249-76AF73B414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0C2BE7-5065-4AF3-B7A9-90439E2BB01D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977CC9-79A5-4F99-8975-A7BA98572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F5F88EE-1B3E-4B63-A465-222D889B0D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272B8CC-F92B-46D6-8CF1-95AFCC3F5009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1BCDB8B-E60B-4578-A0BF-B8E953D38870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36568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price difference between first @1.21 and last 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.23,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77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A83CC7-114A-4DF7-8CB7-554084752457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9FBCB89-4E4D-4C5D-B229-0363F3A631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AE412C6-8E67-47E1-996D-33976E38E461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C8BD94-1656-4F6B-A6D5-7927C56257DC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D630BE5-4226-40AE-B921-2C762DDC721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736F231-593E-4949-BA24-5A1902A686BB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55265D5-C502-455E-84D4-6881D2858A58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id="{DD413036-7A38-49B5-B36F-220575EB5993}"/>
              </a:ext>
            </a:extLst>
          </p:cNvPr>
          <p:cNvSpPr/>
          <p:nvPr/>
        </p:nvSpPr>
        <p:spPr bwMode="auto">
          <a:xfrm>
            <a:off x="3936568" y="4390428"/>
            <a:ext cx="3785094" cy="1328023"/>
          </a:xfrm>
          <a:prstGeom prst="wedgeRoundRectCallout">
            <a:avLst>
              <a:gd name="adj1" fmla="val -88807"/>
              <a:gd name="adj2" fmla="val -11173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price difference between first @1.21 and last 1@1</a:t>
            </a: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.23,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8">
            <a:extLst>
              <a:ext uri="{FF2B5EF4-FFF2-40B4-BE49-F238E27FC236}">
                <a16:creationId xmlns:a16="http://schemas.microsoft.com/office/drawing/2014/main" id="{D7E5E344-A0E3-4B2B-BF59-FEA93C584C1B}"/>
              </a:ext>
            </a:extLst>
          </p:cNvPr>
          <p:cNvSpPr/>
          <p:nvPr/>
        </p:nvSpPr>
        <p:spPr bwMode="auto">
          <a:xfrm>
            <a:off x="1273340" y="5180469"/>
            <a:ext cx="3785094" cy="1328023"/>
          </a:xfrm>
          <a:prstGeom prst="wedgeRoundRectCallout">
            <a:avLst>
              <a:gd name="adj1" fmla="val -25183"/>
              <a:gd name="adj2" fmla="val -14650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poor because I am still waiting for 3</a:t>
            </a:r>
            <a:r>
              <a:rPr kumimoji="0" lang="en-US" sz="2400" b="0" i="0" u="none" strike="noStrike" cap="none" normalizeH="0" baseline="3000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purchase</a:t>
            </a:r>
          </a:p>
        </p:txBody>
      </p:sp>
    </p:spTree>
    <p:extLst>
      <p:ext uri="{BB962C8B-B14F-4D97-AF65-F5344CB8AC3E}">
        <p14:creationId xmlns:p14="http://schemas.microsoft.com/office/powerpoint/2010/main" val="32790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AMMs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84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5A1B211-CE8A-40D2-A62B-B6F9F341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078" y="813810"/>
            <a:ext cx="54483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ushiSwap | Moonbeam Docs">
            <a:extLst>
              <a:ext uri="{FF2B5EF4-FFF2-40B4-BE49-F238E27FC236}">
                <a16:creationId xmlns:a16="http://schemas.microsoft.com/office/drawing/2014/main" id="{940696B4-E85F-41A0-B30B-674E6E848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34" y="3245747"/>
            <a:ext cx="7788626" cy="19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2C26A4-379F-42DC-9EB6-20A845A40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15908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55903" y="431014"/>
            <a:ext cx="446308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Market Maker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2FA1C3-3F1E-453B-979A-C3F40372DB01}"/>
              </a:ext>
            </a:extLst>
          </p:cNvPr>
          <p:cNvSpPr txBox="1"/>
          <p:nvPr/>
        </p:nvSpPr>
        <p:spPr bwMode="auto">
          <a:xfrm>
            <a:off x="1759749" y="4825251"/>
            <a:ext cx="59822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waiting, no theft, no KYC/AML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0ACDF992-83C5-462D-A7AD-7C3EFCB138F9}"/>
              </a:ext>
            </a:extLst>
          </p:cNvPr>
          <p:cNvSpPr txBox="1"/>
          <p:nvPr/>
        </p:nvSpPr>
        <p:spPr bwMode="auto">
          <a:xfrm>
            <a:off x="1759749" y="260628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or more liquidity pools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0C920D-4D99-47D4-AAF6-159868A20435}"/>
              </a:ext>
            </a:extLst>
          </p:cNvPr>
          <p:cNvSpPr txBox="1"/>
          <p:nvPr/>
        </p:nvSpPr>
        <p:spPr bwMode="auto">
          <a:xfrm>
            <a:off x="1759749" y="1496807"/>
            <a:ext cx="303108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between 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0E971-6295-448C-B065-31622C4DF01B}"/>
              </a:ext>
            </a:extLst>
          </p:cNvPr>
          <p:cNvSpPr txBox="1"/>
          <p:nvPr/>
        </p:nvSpPr>
        <p:spPr bwMode="auto">
          <a:xfrm>
            <a:off x="1759749" y="3715769"/>
            <a:ext cx="46442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mathematical formula</a:t>
            </a:r>
          </a:p>
        </p:txBody>
      </p:sp>
    </p:spTree>
    <p:extLst>
      <p:ext uri="{BB962C8B-B14F-4D97-AF65-F5344CB8AC3E}">
        <p14:creationId xmlns:p14="http://schemas.microsoft.com/office/powerpoint/2010/main" val="377727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DDDE1435-744C-42D0-B2AA-765A51C9E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619689" y="1606161"/>
            <a:ext cx="62231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 lend assets to pool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97876" y="3304529"/>
            <a:ext cx="184377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 Fees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619689" y="2463446"/>
            <a:ext cx="452181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return for shares in AMM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97876" y="4145612"/>
            <a:ext cx="214513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619689" y="4986695"/>
            <a:ext cx="45656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add or remove liquidity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619689" y="431014"/>
            <a:ext cx="343876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 Providers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/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5E53A4-A89E-49F3-AC62-FFD02CD91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86360" y="3099633"/>
                <a:ext cx="128156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50C453FD-D5C2-42C0-9548-4848D95A62E0}"/>
              </a:ext>
            </a:extLst>
          </p:cNvPr>
          <p:cNvSpPr txBox="1"/>
          <p:nvPr/>
        </p:nvSpPr>
        <p:spPr bwMode="auto">
          <a:xfrm>
            <a:off x="4007290" y="668115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5286DE-EAE2-48E0-9611-54826F87E1DB}"/>
              </a:ext>
            </a:extLst>
          </p:cNvPr>
          <p:cNvSpPr txBox="1"/>
          <p:nvPr/>
        </p:nvSpPr>
        <p:spPr bwMode="auto">
          <a:xfrm>
            <a:off x="5261162" y="2012317"/>
            <a:ext cx="31047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liquidity pools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993F79-9867-4B34-873B-390850BD55D8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lie on curve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1526954E-4FB9-478C-A5F8-BCB8FEA61A49}"/>
              </a:ext>
            </a:extLst>
          </p:cNvPr>
          <p:cNvSpPr txBox="1"/>
          <p:nvPr/>
        </p:nvSpPr>
        <p:spPr bwMode="auto">
          <a:xfrm>
            <a:off x="5261162" y="2853400"/>
            <a:ext cx="260520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 &amp; guilder</a:t>
            </a:r>
          </a:p>
        </p:txBody>
      </p:sp>
    </p:spTree>
    <p:extLst>
      <p:ext uri="{BB962C8B-B14F-4D97-AF65-F5344CB8AC3E}">
        <p14:creationId xmlns:p14="http://schemas.microsoft.com/office/powerpoint/2010/main" val="247800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381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/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42D683C-F5A8-4061-A5C1-0CA380DD5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896" y="3056975"/>
                <a:ext cx="1074781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1818238" y="3692383"/>
            <a:ext cx="915916" cy="0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13B17E-E764-49C9-A369-E0BAA5445B6C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0858" y="3930033"/>
            <a:ext cx="0" cy="1674062"/>
          </a:xfrm>
          <a:prstGeom prst="straightConnector1">
            <a:avLst/>
          </a:prstGeom>
          <a:solidFill>
            <a:srgbClr val="FFFF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1A6C095-F31B-4543-AE1E-80A4D9A3AB09}"/>
              </a:ext>
            </a:extLst>
          </p:cNvPr>
          <p:cNvSpPr txBox="1"/>
          <p:nvPr/>
        </p:nvSpPr>
        <p:spPr bwMode="auto">
          <a:xfrm>
            <a:off x="1329401" y="3476876"/>
            <a:ext cx="385042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24EE83-C479-4B70-83DC-0EAC769B42B4}"/>
              </a:ext>
            </a:extLst>
          </p:cNvPr>
          <p:cNvSpPr txBox="1"/>
          <p:nvPr/>
        </p:nvSpPr>
        <p:spPr bwMode="auto">
          <a:xfrm>
            <a:off x="2734154" y="5859248"/>
            <a:ext cx="48442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8C4EAA-EC6D-4BA8-B9F7-F871732E516A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BCDEBB-D988-4218-A954-8122DE6A1680}"/>
              </a:ext>
            </a:extLst>
          </p:cNvPr>
          <p:cNvSpPr txBox="1"/>
          <p:nvPr/>
        </p:nvSpPr>
        <p:spPr bwMode="auto">
          <a:xfrm>
            <a:off x="4750949" y="883878"/>
            <a:ext cx="416761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AMM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16A9F-0FDC-4551-AEFD-162FAF80B781}"/>
              </a:ext>
            </a:extLst>
          </p:cNvPr>
          <p:cNvSpPr txBox="1"/>
          <p:nvPr/>
        </p:nvSpPr>
        <p:spPr bwMode="auto">
          <a:xfrm>
            <a:off x="5261162" y="2012317"/>
            <a:ext cx="136447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florin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:a16="http://schemas.microsoft.com/office/drawing/2014/main" id="{94EDCE5C-22A7-43BD-ADCA-5A33AE854CCC}"/>
              </a:ext>
            </a:extLst>
          </p:cNvPr>
          <p:cNvSpPr txBox="1"/>
          <p:nvPr/>
        </p:nvSpPr>
        <p:spPr bwMode="auto">
          <a:xfrm>
            <a:off x="5261162" y="2853400"/>
            <a:ext cx="156645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guilder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F5FF89-3F09-40AE-81CD-EFB862FF6707}"/>
              </a:ext>
            </a:extLst>
          </p:cNvPr>
          <p:cNvSpPr txBox="1"/>
          <p:nvPr/>
        </p:nvSpPr>
        <p:spPr bwMode="auto">
          <a:xfrm>
            <a:off x="5261162" y="3694483"/>
            <a:ext cx="32889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lies on curve</a:t>
            </a:r>
          </a:p>
        </p:txBody>
      </p:sp>
    </p:spTree>
    <p:extLst>
      <p:ext uri="{BB962C8B-B14F-4D97-AF65-F5344CB8AC3E}">
        <p14:creationId xmlns:p14="http://schemas.microsoft.com/office/powerpoint/2010/main" val="20787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5D7954-2D72-43FE-9A38-7F630916B3D4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</p:spTree>
    <p:extLst>
      <p:ext uri="{BB962C8B-B14F-4D97-AF65-F5344CB8AC3E}">
        <p14:creationId xmlns:p14="http://schemas.microsoft.com/office/powerpoint/2010/main" val="373730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19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F1BC8-99CB-4BEF-BB78-2D9B28F188C4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B7A14E-7E72-442C-AC5A-122B2953B1A4}"/>
              </a:ext>
            </a:extLst>
          </p:cNvPr>
          <p:cNvSpPr txBox="1"/>
          <p:nvPr/>
        </p:nvSpPr>
        <p:spPr bwMode="auto">
          <a:xfrm>
            <a:off x="4177121" y="5859248"/>
            <a:ext cx="68480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845024-1810-4304-B381-5AF793434F00}"/>
              </a:ext>
            </a:extLst>
          </p:cNvPr>
          <p:cNvSpPr txBox="1"/>
          <p:nvPr/>
        </p:nvSpPr>
        <p:spPr bwMode="auto">
          <a:xfrm>
            <a:off x="2871064" y="2806085"/>
            <a:ext cx="102464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CD69F1A-133A-4D95-85EE-4C3FE1EED19F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AF91B6B-96B0-48F1-8269-64539C44FB4D}"/>
              </a:ext>
            </a:extLst>
          </p:cNvPr>
          <p:cNvSpPr txBox="1"/>
          <p:nvPr/>
        </p:nvSpPr>
        <p:spPr bwMode="auto">
          <a:xfrm>
            <a:off x="5187635" y="5088048"/>
            <a:ext cx="152477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(3/2,2/3)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5279253" y="3856081"/>
            <a:ext cx="2640466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4/3 guilder 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5A066-1793-4347-BD4D-A6D7035EDAEA}"/>
              </a:ext>
            </a:extLst>
          </p:cNvPr>
          <p:cNvSpPr txBox="1"/>
          <p:nvPr/>
        </p:nvSpPr>
        <p:spPr bwMode="auto">
          <a:xfrm>
            <a:off x="4178746" y="2922369"/>
            <a:ext cx="1800493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florin 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2929BF-E93C-43A7-B345-970F6EC2678C}"/>
              </a:ext>
            </a:extLst>
          </p:cNvPr>
          <p:cNvSpPr txBox="1"/>
          <p:nvPr/>
        </p:nvSpPr>
        <p:spPr bwMode="auto">
          <a:xfrm>
            <a:off x="4789287" y="914530"/>
            <a:ext cx="308862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converts 1 florin to guilder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622729" y="2096061"/>
            <a:ext cx="536557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Higher-Level Financial Protocols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622729" y="3744555"/>
            <a:ext cx="278153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Contracts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622729" y="2920308"/>
            <a:ext cx="322235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on Blockchain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622729" y="4568801"/>
            <a:ext cx="39356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“programmable money”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6396F5EA-18ED-4AA9-A9F2-31E43A2FB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05514" y="1606161"/>
            <a:ext cx="376256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trade incurs fees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205514" y="3304529"/>
            <a:ext cx="44021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Eventually returned to LPs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05514" y="2463446"/>
            <a:ext cx="49455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 added to liquidity pool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205514" y="4145612"/>
            <a:ext cx="300274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0.3% for Uniswap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205514" y="4986695"/>
            <a:ext cx="27655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Ignoring for now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85868" y="566816"/>
            <a:ext cx="100540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21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65D54A-4981-4AE2-BCAC-19BA9511D8FF}"/>
              </a:ext>
            </a:extLst>
          </p:cNvPr>
          <p:cNvSpPr txBox="1"/>
          <p:nvPr/>
        </p:nvSpPr>
        <p:spPr bwMode="auto">
          <a:xfrm>
            <a:off x="4970352" y="3497283"/>
            <a:ext cx="2199993" cy="138499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market state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789287" y="914530"/>
            <a:ext cx="306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9BC02B-6DB9-4959-92FB-83B6E0CBB1DB}"/>
              </a:ext>
            </a:extLst>
          </p:cNvPr>
          <p:cNvSpPr txBox="1"/>
          <p:nvPr/>
        </p:nvSpPr>
        <p:spPr bwMode="auto">
          <a:xfrm>
            <a:off x="3088347" y="2974063"/>
            <a:ext cx="1984839" cy="523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state</a:t>
            </a:r>
          </a:p>
        </p:txBody>
      </p:sp>
    </p:spTree>
    <p:extLst>
      <p:ext uri="{BB962C8B-B14F-4D97-AF65-F5344CB8AC3E}">
        <p14:creationId xmlns:p14="http://schemas.microsoft.com/office/powerpoint/2010/main" val="2539014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949F221-DB5E-46F8-BE9B-ABC904BEB851}"/>
              </a:ext>
            </a:extLst>
          </p:cNvPr>
          <p:cNvSpPr/>
          <p:nvPr/>
        </p:nvSpPr>
        <p:spPr bwMode="auto">
          <a:xfrm>
            <a:off x="2871064" y="3583742"/>
            <a:ext cx="217283" cy="217283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0DF110-ACEE-4A91-B3A8-8907BEE7FB9F}"/>
              </a:ext>
            </a:extLst>
          </p:cNvPr>
          <p:cNvSpPr/>
          <p:nvPr/>
        </p:nvSpPr>
        <p:spPr bwMode="auto">
          <a:xfrm>
            <a:off x="4970352" y="4800492"/>
            <a:ext cx="217283" cy="2172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D8D642-20FB-41C5-9496-39C8A2201DE7}"/>
              </a:ext>
            </a:extLst>
          </p:cNvPr>
          <p:cNvSpPr txBox="1"/>
          <p:nvPr/>
        </p:nvSpPr>
        <p:spPr bwMode="auto">
          <a:xfrm>
            <a:off x="4427144" y="749261"/>
            <a:ext cx="366891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Arbitrageur profits by correcting exchange rate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7B439D-8270-4D2A-A32E-83DBFD2621A7}"/>
              </a:ext>
            </a:extLst>
          </p:cNvPr>
          <p:cNvCxnSpPr>
            <a:cxnSpLocks/>
          </p:cNvCxnSpPr>
          <p:nvPr/>
        </p:nvCxnSpPr>
        <p:spPr bwMode="auto">
          <a:xfrm>
            <a:off x="3218581" y="3665223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3E4F93C-DA70-46D9-B4EC-CD6AD036C556}"/>
              </a:ext>
            </a:extLst>
          </p:cNvPr>
          <p:cNvCxnSpPr>
            <a:cxnSpLocks/>
          </p:cNvCxnSpPr>
          <p:nvPr/>
        </p:nvCxnSpPr>
        <p:spPr bwMode="auto">
          <a:xfrm>
            <a:off x="5078993" y="3692385"/>
            <a:ext cx="0" cy="1067553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83B3BF5-A808-4187-8BFF-FAE8E872C5E1}"/>
              </a:ext>
            </a:extLst>
          </p:cNvPr>
          <p:cNvSpPr txBox="1"/>
          <p:nvPr/>
        </p:nvSpPr>
        <p:spPr bwMode="auto">
          <a:xfrm>
            <a:off x="4970352" y="3583820"/>
            <a:ext cx="2199993" cy="9541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Risk-free profit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B28FD660-6CA6-48DE-B8D8-7F0C0C51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473" y="2582032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2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monopoly man">
            <a:extLst>
              <a:ext uri="{FF2B5EF4-FFF2-40B4-BE49-F238E27FC236}">
                <a16:creationId xmlns:a16="http://schemas.microsoft.com/office/drawing/2014/main" id="{5ED5279A-AEFF-4DC9-881B-098FBB75B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28625"/>
            <a:ext cx="60007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062968" y="1895872"/>
            <a:ext cx="48013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can’t read market rates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062968" y="3594240"/>
            <a:ext cx="492154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can act 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062968" y="2753157"/>
            <a:ext cx="61023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Arbitrageurs will ensure accuracy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062968" y="4435323"/>
            <a:ext cx="64203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 yes, but open to manipulation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520672" y="639029"/>
            <a:ext cx="178286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Arbitrage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6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70E8E6-CCCB-4C89-9AD3-AAFB31FD1F79}"/>
              </a:ext>
            </a:extLst>
          </p:cNvPr>
          <p:cNvCxnSpPr>
            <a:cxnSpLocks/>
          </p:cNvCxnSpPr>
          <p:nvPr/>
        </p:nvCxnSpPr>
        <p:spPr bwMode="auto">
          <a:xfrm>
            <a:off x="2874549" y="3429000"/>
            <a:ext cx="1860413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86B37B-31C0-4455-8880-A01149144B79}"/>
              </a:ext>
            </a:extLst>
          </p:cNvPr>
          <p:cNvCxnSpPr>
            <a:cxnSpLocks/>
          </p:cNvCxnSpPr>
          <p:nvPr/>
        </p:nvCxnSpPr>
        <p:spPr bwMode="auto">
          <a:xfrm>
            <a:off x="4734961" y="3456162"/>
            <a:ext cx="0" cy="1324068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E16024-8F25-48D1-9246-F0E572E15C10}"/>
              </a:ext>
            </a:extLst>
          </p:cNvPr>
          <p:cNvSpPr txBox="1"/>
          <p:nvPr/>
        </p:nvSpPr>
        <p:spPr bwMode="auto">
          <a:xfrm>
            <a:off x="3370448" y="2742059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442B52-F3B3-4FCE-8797-262B76020BD0}"/>
              </a:ext>
            </a:extLst>
          </p:cNvPr>
          <p:cNvSpPr txBox="1"/>
          <p:nvPr/>
        </p:nvSpPr>
        <p:spPr bwMode="auto">
          <a:xfrm>
            <a:off x="4984895" y="3601766"/>
            <a:ext cx="604654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5762072" y="783879"/>
            <a:ext cx="18604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5761676-E8CA-480B-A111-7DCDFEBBE2DB}"/>
              </a:ext>
            </a:extLst>
          </p:cNvPr>
          <p:cNvSpPr/>
          <p:nvPr/>
        </p:nvSpPr>
        <p:spPr bwMode="auto">
          <a:xfrm>
            <a:off x="2657266" y="3347897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5F025AF-F878-4BF2-B65C-32793084E711}"/>
              </a:ext>
            </a:extLst>
          </p:cNvPr>
          <p:cNvSpPr/>
          <p:nvPr/>
        </p:nvSpPr>
        <p:spPr bwMode="auto">
          <a:xfrm>
            <a:off x="4648754" y="4716855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73DD34-EC3D-4497-9C83-49221670AFD0}"/>
              </a:ext>
            </a:extLst>
          </p:cNvPr>
          <p:cNvCxnSpPr>
            <a:cxnSpLocks/>
          </p:cNvCxnSpPr>
          <p:nvPr/>
        </p:nvCxnSpPr>
        <p:spPr bwMode="auto">
          <a:xfrm>
            <a:off x="2851776" y="3429000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586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2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7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284CB3-0409-481C-A6BC-BB265DFCFED8}"/>
              </a:ext>
            </a:extLst>
          </p:cNvPr>
          <p:cNvCxnSpPr>
            <a:cxnSpLocks/>
          </p:cNvCxnSpPr>
          <p:nvPr/>
        </p:nvCxnSpPr>
        <p:spPr bwMode="auto">
          <a:xfrm>
            <a:off x="2727392" y="3761712"/>
            <a:ext cx="1840081" cy="130558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190B77-6394-4A94-88C9-2C4E34A0BF1A}"/>
              </a:ext>
            </a:extLst>
          </p:cNvPr>
          <p:cNvSpPr txBox="1"/>
          <p:nvPr/>
        </p:nvSpPr>
        <p:spPr bwMode="auto">
          <a:xfrm>
            <a:off x="3494638" y="458863"/>
            <a:ext cx="472540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price is (negative of) derivative</a:t>
            </a:r>
            <a:endParaRPr lang="en-US" sz="28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B886D41-7EFA-44E1-B64B-4A76FDFF0813}"/>
              </a:ext>
            </a:extLst>
          </p:cNvPr>
          <p:cNvSpPr/>
          <p:nvPr/>
        </p:nvSpPr>
        <p:spPr bwMode="auto">
          <a:xfrm>
            <a:off x="3564133" y="4248148"/>
            <a:ext cx="217283" cy="217283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/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𝝏</m:t>
                          </m:r>
                          <m:r>
                            <a:rPr lang="en-US" sz="2800" b="1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BB2A57-9A5D-443A-8F20-9BE2E94D6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947" y="3537526"/>
                <a:ext cx="532197" cy="8192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55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1C1297-B866-4223-BD04-155B833C262E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6036904" y="2836876"/>
            <a:ext cx="2366601" cy="919401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Should return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D3A8838-6DEF-456D-ABD8-95E393E1B997}"/>
              </a:ext>
            </a:extLst>
          </p:cNvPr>
          <p:cNvGrpSpPr/>
          <p:nvPr/>
        </p:nvGrpSpPr>
        <p:grpSpPr>
          <a:xfrm>
            <a:off x="462705" y="2451100"/>
            <a:ext cx="3022600" cy="1955800"/>
            <a:chOff x="-2247440" y="3706136"/>
            <a:chExt cx="3022600" cy="1955800"/>
          </a:xfrm>
        </p:grpSpPr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41D07D6-1B8B-463A-8EED-42F011694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47440" y="370613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8" name="Text Box 28">
              <a:extLst>
                <a:ext uri="{FF2B5EF4-FFF2-40B4-BE49-F238E27FC236}">
                  <a16:creationId xmlns:a16="http://schemas.microsoft.com/office/drawing/2014/main" id="{0A2F255C-CB36-4AE5-B83B-5C91B5C5F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661677" y="4372826"/>
              <a:ext cx="119776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Delayed</a:t>
              </a: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220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3128188" y="1165192"/>
            <a:ext cx="3915408" cy="510778"/>
          </a:xfrm>
          <a:prstGeom prst="wedgeRoundRectCallout">
            <a:avLst>
              <a:gd name="adj1" fmla="val -79417"/>
              <a:gd name="adj2" fmla="val 323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Expecting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6049958" y="2836876"/>
            <a:ext cx="2378817" cy="919401"/>
          </a:xfrm>
          <a:prstGeom prst="wedgeRoundRectCallout">
            <a:avLst>
              <a:gd name="adj1" fmla="val -26244"/>
              <a:gd name="adj2" fmla="val 164523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F3FA95-E5AD-4571-B107-B2C04D6FE80C}"/>
              </a:ext>
            </a:extLst>
          </p:cNvPr>
          <p:cNvGrpSpPr/>
          <p:nvPr/>
        </p:nvGrpSpPr>
        <p:grpSpPr>
          <a:xfrm>
            <a:off x="1199089" y="2790640"/>
            <a:ext cx="3022600" cy="1955800"/>
            <a:chOff x="-1511056" y="4045676"/>
            <a:chExt cx="3022600" cy="1955800"/>
          </a:xfrm>
        </p:grpSpPr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2D06260C-9B5D-4FF9-9D09-F71E94503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6" name="Text Box 28">
              <a:extLst>
                <a:ext uri="{FF2B5EF4-FFF2-40B4-BE49-F238E27FC236}">
                  <a16:creationId xmlns:a16="http://schemas.microsoft.com/office/drawing/2014/main" id="{235BAD56-D37F-41BD-B60C-B80661380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3384" y="4712366"/>
              <a:ext cx="129394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Front run!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</p:spTree>
    <p:extLst>
      <p:ext uri="{BB962C8B-B14F-4D97-AF65-F5344CB8AC3E}">
        <p14:creationId xmlns:p14="http://schemas.microsoft.com/office/powerpoint/2010/main" val="26872287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3128188" y="1199244"/>
            <a:ext cx="3290416" cy="442674"/>
          </a:xfrm>
          <a:prstGeom prst="wedgeRoundRectCallout">
            <a:avLst>
              <a:gd name="adj1" fmla="val -79417"/>
              <a:gd name="adj2" fmla="val 323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Expecting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guilders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1855188" y="2947392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1" name="Rounded Rectangular Callout 8">
            <a:extLst>
              <a:ext uri="{FF2B5EF4-FFF2-40B4-BE49-F238E27FC236}">
                <a16:creationId xmlns:a16="http://schemas.microsoft.com/office/drawing/2014/main" id="{96AA9BDD-2FE3-43EF-8FB2-BADCA2238FDF}"/>
              </a:ext>
            </a:extLst>
          </p:cNvPr>
          <p:cNvSpPr/>
          <p:nvPr/>
        </p:nvSpPr>
        <p:spPr bwMode="auto">
          <a:xfrm>
            <a:off x="6036904" y="2836876"/>
            <a:ext cx="2366601" cy="919401"/>
          </a:xfrm>
          <a:prstGeom prst="wedgeRoundRectCallout">
            <a:avLst>
              <a:gd name="adj1" fmla="val 3595"/>
              <a:gd name="adj2" fmla="val 17929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Returns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3755CB1-36AF-4990-8577-F9740C5C5010}"/>
              </a:ext>
            </a:extLst>
          </p:cNvPr>
          <p:cNvGrpSpPr/>
          <p:nvPr/>
        </p:nvGrpSpPr>
        <p:grpSpPr>
          <a:xfrm>
            <a:off x="485869" y="4110688"/>
            <a:ext cx="3022600" cy="1955800"/>
            <a:chOff x="-1511056" y="4045676"/>
            <a:chExt cx="3022600" cy="1955800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BC08B25-24D7-4A35-8B4A-8E7E9D0A6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29" name="Text Box 28">
              <a:extLst>
                <a:ext uri="{FF2B5EF4-FFF2-40B4-BE49-F238E27FC236}">
                  <a16:creationId xmlns:a16="http://schemas.microsoft.com/office/drawing/2014/main" id="{09583B2A-AB36-44DD-9A7D-40DB11610B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005350" y="4599761"/>
              <a:ext cx="1595309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Delayed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put happens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012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1" y="106487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1997169" y="761077"/>
            <a:ext cx="1790545" cy="442674"/>
          </a:xfrm>
          <a:prstGeom prst="wedgeRoundRectCallout">
            <a:avLst>
              <a:gd name="adj1" fmla="val -72533"/>
              <a:gd name="adj2" fmla="val 136951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Florin!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8DFB65-3581-4574-99D8-388642A31056}"/>
              </a:ext>
            </a:extLst>
          </p:cNvPr>
          <p:cNvSpPr txBox="1"/>
          <p:nvPr/>
        </p:nvSpPr>
        <p:spPr bwMode="auto">
          <a:xfrm>
            <a:off x="4509011" y="3583011"/>
            <a:ext cx="780983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(½,2)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24" name="Rounded Rectangular Callout 8">
            <a:extLst>
              <a:ext uri="{FF2B5EF4-FFF2-40B4-BE49-F238E27FC236}">
                <a16:creationId xmlns:a16="http://schemas.microsoft.com/office/drawing/2014/main" id="{BCDD4972-28B2-4E98-AA74-D9BDED3CB38D}"/>
              </a:ext>
            </a:extLst>
          </p:cNvPr>
          <p:cNvSpPr/>
          <p:nvPr/>
        </p:nvSpPr>
        <p:spPr bwMode="auto">
          <a:xfrm>
            <a:off x="3128188" y="1199244"/>
            <a:ext cx="3290416" cy="442674"/>
          </a:xfrm>
          <a:prstGeom prst="wedgeRoundRectCallout">
            <a:avLst>
              <a:gd name="adj1" fmla="val -79417"/>
              <a:gd name="adj2" fmla="val 32374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Expecting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1.3333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pic>
        <p:nvPicPr>
          <p:cNvPr id="25" name="Picture 10" descr="Image result for hacker hoodie">
            <a:extLst>
              <a:ext uri="{FF2B5EF4-FFF2-40B4-BE49-F238E27FC236}">
                <a16:creationId xmlns:a16="http://schemas.microsoft.com/office/drawing/2014/main" id="{097022FC-4662-4748-A9DE-7B913A088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" y="276028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ular Callout 8">
            <a:extLst>
              <a:ext uri="{FF2B5EF4-FFF2-40B4-BE49-F238E27FC236}">
                <a16:creationId xmlns:a16="http://schemas.microsoft.com/office/drawing/2014/main" id="{D9A01C0D-FE99-452C-8EF1-0FB740F13733}"/>
              </a:ext>
            </a:extLst>
          </p:cNvPr>
          <p:cNvSpPr/>
          <p:nvPr/>
        </p:nvSpPr>
        <p:spPr bwMode="auto">
          <a:xfrm>
            <a:off x="1576287" y="2208513"/>
            <a:ext cx="1934427" cy="442674"/>
          </a:xfrm>
          <a:prstGeom prst="wedgeRoundRectCallout">
            <a:avLst>
              <a:gd name="adj1" fmla="val -64577"/>
              <a:gd name="adj2" fmla="val 159448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Rounded Rectangular Callout 8">
            <a:extLst>
              <a:ext uri="{FF2B5EF4-FFF2-40B4-BE49-F238E27FC236}">
                <a16:creationId xmlns:a16="http://schemas.microsoft.com/office/drawing/2014/main" id="{B0C9A283-8228-4478-8FF4-8E8186D60F4D}"/>
              </a:ext>
            </a:extLst>
          </p:cNvPr>
          <p:cNvSpPr/>
          <p:nvPr/>
        </p:nvSpPr>
        <p:spPr bwMode="auto">
          <a:xfrm>
            <a:off x="1855188" y="2947392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1.9047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6" name="Picture 8" descr="Image result for bsd daemon">
            <a:extLst>
              <a:ext uri="{FF2B5EF4-FFF2-40B4-BE49-F238E27FC236}">
                <a16:creationId xmlns:a16="http://schemas.microsoft.com/office/drawing/2014/main" id="{49F90774-9D7D-45AA-BFAC-D7DA7900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75" y="4168247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8">
            <a:extLst>
              <a:ext uri="{FF2B5EF4-FFF2-40B4-BE49-F238E27FC236}">
                <a16:creationId xmlns:a16="http://schemas.microsoft.com/office/drawing/2014/main" id="{C7A7114F-3DA9-4850-8CBE-3C1C756A4F41}"/>
              </a:ext>
            </a:extLst>
          </p:cNvPr>
          <p:cNvSpPr/>
          <p:nvPr/>
        </p:nvSpPr>
        <p:spPr bwMode="auto">
          <a:xfrm>
            <a:off x="1562318" y="3957655"/>
            <a:ext cx="2797297" cy="442674"/>
          </a:xfrm>
          <a:prstGeom prst="wedgeRoundRectCallout">
            <a:avLst>
              <a:gd name="adj1" fmla="val -64529"/>
              <a:gd name="adj2" fmla="val 14894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0.0082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guilders?</a:t>
            </a: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88" y="5202651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3042347" y="4480624"/>
            <a:ext cx="1934427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Put back my guilders!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8D5FAB5C-4F62-4950-A1A7-BDCBA0B08311}"/>
              </a:ext>
            </a:extLst>
          </p:cNvPr>
          <p:cNvSpPr/>
          <p:nvPr/>
        </p:nvSpPr>
        <p:spPr bwMode="auto">
          <a:xfrm>
            <a:off x="3321248" y="5389762"/>
            <a:ext cx="2544796" cy="442674"/>
          </a:xfrm>
          <a:prstGeom prst="wedgeRoundRectCallout">
            <a:avLst>
              <a:gd name="adj1" fmla="val -67521"/>
              <a:gd name="adj2" fmla="val 26269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C8A8D0-3D75-4BDC-8FF5-C6996E5319EA}"/>
              </a:ext>
            </a:extLst>
          </p:cNvPr>
          <p:cNvGrpSpPr/>
          <p:nvPr/>
        </p:nvGrpSpPr>
        <p:grpSpPr>
          <a:xfrm>
            <a:off x="5468649" y="2101756"/>
            <a:ext cx="3022600" cy="1955800"/>
            <a:chOff x="-1511056" y="4045676"/>
            <a:chExt cx="3022600" cy="1955800"/>
          </a:xfrm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C91232E-6E5A-46C8-8C63-E75C24A17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1056" y="4045676"/>
              <a:ext cx="3022600" cy="1955800"/>
            </a:xfrm>
            <a:custGeom>
              <a:avLst/>
              <a:gdLst>
                <a:gd name="T0" fmla="*/ 760 w 1904"/>
                <a:gd name="T1" fmla="*/ 328 h 1232"/>
                <a:gd name="T2" fmla="*/ 560 w 1904"/>
                <a:gd name="T3" fmla="*/ 72 h 1232"/>
                <a:gd name="T4" fmla="*/ 536 w 1904"/>
                <a:gd name="T5" fmla="*/ 360 h 1232"/>
                <a:gd name="T6" fmla="*/ 0 w 1904"/>
                <a:gd name="T7" fmla="*/ 160 h 1232"/>
                <a:gd name="T8" fmla="*/ 368 w 1904"/>
                <a:gd name="T9" fmla="*/ 624 h 1232"/>
                <a:gd name="T10" fmla="*/ 168 w 1904"/>
                <a:gd name="T11" fmla="*/ 1064 h 1232"/>
                <a:gd name="T12" fmla="*/ 600 w 1904"/>
                <a:gd name="T13" fmla="*/ 784 h 1232"/>
                <a:gd name="T14" fmla="*/ 1144 w 1904"/>
                <a:gd name="T15" fmla="*/ 1232 h 1232"/>
                <a:gd name="T16" fmla="*/ 1000 w 1904"/>
                <a:gd name="T17" fmla="*/ 848 h 1232"/>
                <a:gd name="T18" fmla="*/ 1904 w 1904"/>
                <a:gd name="T19" fmla="*/ 912 h 1232"/>
                <a:gd name="T20" fmla="*/ 1168 w 1904"/>
                <a:gd name="T21" fmla="*/ 560 h 1232"/>
                <a:gd name="T22" fmla="*/ 1808 w 1904"/>
                <a:gd name="T23" fmla="*/ 160 h 1232"/>
                <a:gd name="T24" fmla="*/ 1040 w 1904"/>
                <a:gd name="T25" fmla="*/ 384 h 1232"/>
                <a:gd name="T26" fmla="*/ 952 w 1904"/>
                <a:gd name="T27" fmla="*/ 0 h 1232"/>
                <a:gd name="T28" fmla="*/ 760 w 1904"/>
                <a:gd name="T29" fmla="*/ 328 h 12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04"/>
                <a:gd name="T46" fmla="*/ 0 h 1232"/>
                <a:gd name="T47" fmla="*/ 1904 w 1904"/>
                <a:gd name="T48" fmla="*/ 1232 h 12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04" h="1232">
                  <a:moveTo>
                    <a:pt x="760" y="328"/>
                  </a:moveTo>
                  <a:lnTo>
                    <a:pt x="560" y="72"/>
                  </a:lnTo>
                  <a:lnTo>
                    <a:pt x="536" y="360"/>
                  </a:lnTo>
                  <a:lnTo>
                    <a:pt x="0" y="160"/>
                  </a:lnTo>
                  <a:lnTo>
                    <a:pt x="368" y="624"/>
                  </a:lnTo>
                  <a:lnTo>
                    <a:pt x="168" y="1064"/>
                  </a:lnTo>
                  <a:lnTo>
                    <a:pt x="600" y="784"/>
                  </a:lnTo>
                  <a:lnTo>
                    <a:pt x="1144" y="1232"/>
                  </a:lnTo>
                  <a:lnTo>
                    <a:pt x="1000" y="848"/>
                  </a:lnTo>
                  <a:lnTo>
                    <a:pt x="1904" y="912"/>
                  </a:lnTo>
                  <a:lnTo>
                    <a:pt x="1168" y="560"/>
                  </a:lnTo>
                  <a:lnTo>
                    <a:pt x="1808" y="160"/>
                  </a:lnTo>
                  <a:lnTo>
                    <a:pt x="1040" y="384"/>
                  </a:lnTo>
                  <a:lnTo>
                    <a:pt x="952" y="0"/>
                  </a:lnTo>
                  <a:lnTo>
                    <a:pt x="760" y="328"/>
                  </a:lnTo>
                  <a:close/>
                </a:path>
              </a:pathLst>
            </a:cu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7A331868-12D6-4F99-AFBE-FD5CBCC20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77186" y="4881222"/>
              <a:ext cx="146867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b="0" dirty="0">
                  <a:solidFill>
                    <a:srgbClr val="FF0000"/>
                  </a:solidFill>
                  <a:latin typeface="Arial" pitchFamily="34" charset="0"/>
                  <a:sym typeface="Symbol" pitchFamily="18" charset="2"/>
                </a:rPr>
                <a:t>Cashing in!</a:t>
              </a:r>
              <a:endParaRPr lang="el-GR" sz="2000" b="0" dirty="0">
                <a:solidFill>
                  <a:srgbClr val="FF0000"/>
                </a:solidFill>
                <a:latin typeface="Arial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937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448690" y="1878777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Derivatives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48690" y="3535689"/>
            <a:ext cx="22236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Coins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448690" y="2707233"/>
            <a:ext cx="320151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Networks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448690" y="4364145"/>
            <a:ext cx="196400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1448690" y="5192600"/>
            <a:ext cx="11657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62152" y="430566"/>
            <a:ext cx="51010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Decentralized Finance (DeFi)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7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988459" y="783879"/>
            <a:ext cx="300575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 descr="Image result for bsd daemon">
            <a:extLst>
              <a:ext uri="{FF2B5EF4-FFF2-40B4-BE49-F238E27FC236}">
                <a16:creationId xmlns:a16="http://schemas.microsoft.com/office/drawing/2014/main" id="{73032205-D3E6-4CCF-AD4D-4C661674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3" y="2365635"/>
            <a:ext cx="1920057" cy="212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15E77A4-CAF4-4144-8B45-435775C24554}"/>
              </a:ext>
            </a:extLst>
          </p:cNvPr>
          <p:cNvCxnSpPr/>
          <p:nvPr/>
        </p:nvCxnSpPr>
        <p:spPr bwMode="auto">
          <a:xfrm>
            <a:off x="3587943" y="5631960"/>
            <a:ext cx="4072083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FEDEB0A-F282-434F-8F9B-86C5A328EB27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1777082" y="3936307"/>
            <a:ext cx="4072082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0618699-0464-4320-96C3-F408D0A45E42}"/>
              </a:ext>
            </a:extLst>
          </p:cNvPr>
          <p:cNvSpPr/>
          <p:nvPr/>
        </p:nvSpPr>
        <p:spPr bwMode="auto">
          <a:xfrm>
            <a:off x="4140942" y="2232274"/>
            <a:ext cx="3160892" cy="2934665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F15C3E-C4D2-4CBF-B542-B916339F0508}"/>
              </a:ext>
            </a:extLst>
          </p:cNvPr>
          <p:cNvSpPr/>
          <p:nvPr/>
        </p:nvSpPr>
        <p:spPr bwMode="auto">
          <a:xfrm>
            <a:off x="4543897" y="4122789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51947B-E652-4DD0-A2A6-CEB0BB12E2A7}"/>
              </a:ext>
            </a:extLst>
          </p:cNvPr>
          <p:cNvSpPr txBox="1"/>
          <p:nvPr/>
        </p:nvSpPr>
        <p:spPr bwMode="auto">
          <a:xfrm>
            <a:off x="6934710" y="5701256"/>
            <a:ext cx="570990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B25732-2A39-4C8A-8B29-9AAF3246D182}"/>
              </a:ext>
            </a:extLst>
          </p:cNvPr>
          <p:cNvSpPr txBox="1"/>
          <p:nvPr/>
        </p:nvSpPr>
        <p:spPr bwMode="auto">
          <a:xfrm rot="16200000">
            <a:off x="3299600" y="2443389"/>
            <a:ext cx="699229" cy="27699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C175460-1AE4-4BA1-A642-A8587AF5CBE9}"/>
              </a:ext>
            </a:extLst>
          </p:cNvPr>
          <p:cNvSpPr/>
          <p:nvPr/>
        </p:nvSpPr>
        <p:spPr bwMode="auto">
          <a:xfrm>
            <a:off x="6477791" y="5018716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61F2DE4-F605-423D-AD6D-CD24C073976C}"/>
              </a:ext>
            </a:extLst>
          </p:cNvPr>
          <p:cNvSpPr/>
          <p:nvPr/>
        </p:nvSpPr>
        <p:spPr bwMode="auto">
          <a:xfrm>
            <a:off x="5193270" y="4727030"/>
            <a:ext cx="150818" cy="150818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6ACE80C-4483-44F7-A304-E8190BE989EC}"/>
              </a:ext>
            </a:extLst>
          </p:cNvPr>
          <p:cNvSpPr/>
          <p:nvPr/>
        </p:nvSpPr>
        <p:spPr bwMode="auto">
          <a:xfrm>
            <a:off x="7220205" y="5094577"/>
            <a:ext cx="150818" cy="150818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pic>
        <p:nvPicPr>
          <p:cNvPr id="29" name="Picture 10" descr="Image result for hacker hoodie">
            <a:extLst>
              <a:ext uri="{FF2B5EF4-FFF2-40B4-BE49-F238E27FC236}">
                <a16:creationId xmlns:a16="http://schemas.microsoft.com/office/drawing/2014/main" id="{7ECD6834-1E87-40F3-9884-9FCA225D0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21" y="4252910"/>
            <a:ext cx="1161750" cy="10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ular Callout 8">
            <a:extLst>
              <a:ext uri="{FF2B5EF4-FFF2-40B4-BE49-F238E27FC236}">
                <a16:creationId xmlns:a16="http://schemas.microsoft.com/office/drawing/2014/main" id="{A0F479E7-174D-4470-9301-694ECB723382}"/>
              </a:ext>
            </a:extLst>
          </p:cNvPr>
          <p:cNvSpPr/>
          <p:nvPr/>
        </p:nvSpPr>
        <p:spPr bwMode="auto">
          <a:xfrm>
            <a:off x="2786288" y="3552677"/>
            <a:ext cx="2535769" cy="783193"/>
          </a:xfrm>
          <a:prstGeom prst="wedgeRoundRectCallout">
            <a:avLst>
              <a:gd name="adj1" fmla="val -66449"/>
              <a:gd name="adj2" fmla="val 8431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risk-free profit of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0.9979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florins!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B49BC3-9B93-479E-A6F7-F599887A3C39}"/>
              </a:ext>
            </a:extLst>
          </p:cNvPr>
          <p:cNvSpPr/>
          <p:nvPr/>
        </p:nvSpPr>
        <p:spPr bwMode="auto">
          <a:xfrm>
            <a:off x="5193270" y="4703898"/>
            <a:ext cx="150818" cy="150818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" name="Rounded Rectangular Callout 8">
            <a:extLst>
              <a:ext uri="{FF2B5EF4-FFF2-40B4-BE49-F238E27FC236}">
                <a16:creationId xmlns:a16="http://schemas.microsoft.com/office/drawing/2014/main" id="{E8F7AB1B-9DD8-4117-8924-638890742BA0}"/>
              </a:ext>
            </a:extLst>
          </p:cNvPr>
          <p:cNvSpPr/>
          <p:nvPr/>
        </p:nvSpPr>
        <p:spPr bwMode="auto">
          <a:xfrm>
            <a:off x="2872917" y="1926907"/>
            <a:ext cx="3160892" cy="783193"/>
          </a:xfrm>
          <a:prstGeom prst="wedgeRoundRectCallout">
            <a:avLst>
              <a:gd name="adj1" fmla="val -95123"/>
              <a:gd name="adj2" fmla="val 70220"/>
              <a:gd name="adj3" fmla="val 16667"/>
            </a:avLst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got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1.3250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fewer guilders than expected?</a:t>
            </a:r>
          </a:p>
        </p:txBody>
      </p:sp>
    </p:spTree>
    <p:extLst>
      <p:ext uri="{BB962C8B-B14F-4D97-AF65-F5344CB8AC3E}">
        <p14:creationId xmlns:p14="http://schemas.microsoft.com/office/powerpoint/2010/main" val="1815787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7FCF5D-F430-43EE-BE20-1538350C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940C05-C358-46CA-8997-E608D9E0D9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AF0F5-8509-469B-BA6D-46CFA5EDB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19159">
            <a:off x="159489" y="2361737"/>
            <a:ext cx="9144000" cy="51754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4253A-752D-4B8A-AA84-CC8587D0C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47895">
            <a:off x="-232594" y="5039671"/>
            <a:ext cx="9144000" cy="464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6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B9FAE-DA35-446E-B50A-2D79B39658F4}"/>
              </a:ext>
            </a:extLst>
          </p:cNvPr>
          <p:cNvSpPr txBox="1"/>
          <p:nvPr/>
        </p:nvSpPr>
        <p:spPr bwMode="auto">
          <a:xfrm>
            <a:off x="2355093" y="3782482"/>
            <a:ext cx="496161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functions make sense?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420BEE-1531-4067-AC8B-134E2D4E6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41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33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896" y="860078"/>
                <a:ext cx="124790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630200" y="883878"/>
            <a:ext cx="240912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4D2896-89C4-475E-8063-3594F166CEA8}"/>
              </a:ext>
            </a:extLst>
          </p:cNvPr>
          <p:cNvCxnSpPr>
            <a:cxnSpLocks/>
          </p:cNvCxnSpPr>
          <p:nvPr/>
        </p:nvCxnSpPr>
        <p:spPr bwMode="auto">
          <a:xfrm>
            <a:off x="2474519" y="919047"/>
            <a:ext cx="4761550" cy="4348562"/>
          </a:xfrm>
          <a:prstGeom prst="line">
            <a:avLst/>
          </a:prstGeom>
          <a:solidFill>
            <a:srgbClr val="FFFFCC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FE6F4E-EBAF-4964-8148-C5376D3F70C4}"/>
              </a:ext>
            </a:extLst>
          </p:cNvPr>
          <p:cNvSpPr txBox="1"/>
          <p:nvPr/>
        </p:nvSpPr>
        <p:spPr bwMode="auto">
          <a:xfrm>
            <a:off x="3517747" y="1814119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price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42CD59-2FA9-4FF8-97F8-AD36567C28E3}"/>
              </a:ext>
            </a:extLst>
          </p:cNvPr>
          <p:cNvSpPr txBox="1"/>
          <p:nvPr/>
        </p:nvSpPr>
        <p:spPr bwMode="auto">
          <a:xfrm>
            <a:off x="3517747" y="3496285"/>
            <a:ext cx="384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price changes?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59D08ECB-6B73-4E52-A4A7-17A0696531C6}"/>
              </a:ext>
            </a:extLst>
          </p:cNvPr>
          <p:cNvSpPr txBox="1"/>
          <p:nvPr/>
        </p:nvSpPr>
        <p:spPr bwMode="auto">
          <a:xfrm>
            <a:off x="3517747" y="2655202"/>
            <a:ext cx="208582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slippage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C9B523-475F-4F26-91B6-8E11EAB877CD}"/>
              </a:ext>
            </a:extLst>
          </p:cNvPr>
          <p:cNvSpPr txBox="1"/>
          <p:nvPr/>
        </p:nvSpPr>
        <p:spPr bwMode="auto">
          <a:xfrm>
            <a:off x="3517747" y="4337368"/>
            <a:ext cx="302518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pool emptied</a:t>
            </a:r>
          </a:p>
        </p:txBody>
      </p:sp>
      <p:sp>
        <p:nvSpPr>
          <p:cNvPr id="21" name="&quot;Not Allowed&quot; Symbol 20">
            <a:extLst>
              <a:ext uri="{FF2B5EF4-FFF2-40B4-BE49-F238E27FC236}">
                <a16:creationId xmlns:a16="http://schemas.microsoft.com/office/drawing/2014/main" id="{291D1E10-2608-404F-BFE0-23EAA4AC2955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34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continuous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1500" y="1815444"/>
                <a:ext cx="437171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2901500" y="2711535"/>
            <a:ext cx="536396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 sizes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64669" y="4700942"/>
            <a:ext cx="4300800" cy="922354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E8EE63-AE5C-4A96-8012-25C5146C4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950236" y="743326"/>
            <a:ext cx="1973742" cy="365925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smooth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2027" y="1815444"/>
                <a:ext cx="381065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21301" y="2711535"/>
            <a:ext cx="472437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don’t change abruptly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F97DFF-9E95-43C2-AD8C-3C3143F2C552}"/>
              </a:ext>
            </a:extLst>
          </p:cNvPr>
          <p:cNvSpPr/>
          <p:nvPr/>
        </p:nvSpPr>
        <p:spPr bwMode="auto">
          <a:xfrm>
            <a:off x="3923978" y="4402584"/>
            <a:ext cx="4341491" cy="1220712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67375E-45BA-40A4-8854-15CC878B3696}"/>
              </a:ext>
            </a:extLst>
          </p:cNvPr>
          <p:cNvCxnSpPr>
            <a:cxnSpLocks/>
          </p:cNvCxnSpPr>
          <p:nvPr/>
        </p:nvCxnSpPr>
        <p:spPr bwMode="auto">
          <a:xfrm>
            <a:off x="2602012" y="4110547"/>
            <a:ext cx="2110154" cy="50116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2ED579-FA4B-48FA-A4B1-EDD3069A9C0B}"/>
              </a:ext>
            </a:extLst>
          </p:cNvPr>
          <p:cNvCxnSpPr>
            <a:cxnSpLocks/>
          </p:cNvCxnSpPr>
          <p:nvPr/>
        </p:nvCxnSpPr>
        <p:spPr bwMode="auto">
          <a:xfrm>
            <a:off x="3657089" y="3929790"/>
            <a:ext cx="545123" cy="12924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21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00354" y="883878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strictly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decreasing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59320" y="1797706"/>
                <a:ext cx="550984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142951" y="2711535"/>
            <a:ext cx="4026212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florins shouldn’t create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guilders</a:t>
            </a:r>
          </a:p>
        </p:txBody>
      </p:sp>
      <p:sp>
        <p:nvSpPr>
          <p:cNvPr id="18" name="&quot;Not Allowed&quot; Symbol 17">
            <a:extLst>
              <a:ext uri="{FF2B5EF4-FFF2-40B4-BE49-F238E27FC236}">
                <a16:creationId xmlns:a16="http://schemas.microsoft.com/office/drawing/2014/main" id="{7B3C5D46-5651-4B20-899C-DCC816EB8F86}"/>
              </a:ext>
            </a:extLst>
          </p:cNvPr>
          <p:cNvSpPr/>
          <p:nvPr/>
        </p:nvSpPr>
        <p:spPr bwMode="auto">
          <a:xfrm>
            <a:off x="1213418" y="4454783"/>
            <a:ext cx="1591407" cy="1705708"/>
          </a:xfrm>
          <a:prstGeom prst="noSmoking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1DADD38-325F-4DA7-A177-AFD245AFCF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E2BA633-B545-459A-8C33-5335825A64DE}"/>
              </a:ext>
            </a:extLst>
          </p:cNvPr>
          <p:cNvSpPr/>
          <p:nvPr/>
        </p:nvSpPr>
        <p:spPr bwMode="auto">
          <a:xfrm>
            <a:off x="2336081" y="1134208"/>
            <a:ext cx="5242888" cy="3912636"/>
          </a:xfrm>
          <a:custGeom>
            <a:avLst/>
            <a:gdLst>
              <a:gd name="connsiteX0" fmla="*/ 11465 w 5242888"/>
              <a:gd name="connsiteY0" fmla="*/ 0 h 3912636"/>
              <a:gd name="connsiteX1" fmla="*/ 407119 w 5242888"/>
              <a:gd name="connsiteY1" fmla="*/ 2839915 h 3912636"/>
              <a:gd name="connsiteX2" fmla="*/ 2684327 w 5242888"/>
              <a:gd name="connsiteY2" fmla="*/ 3912577 h 3912636"/>
              <a:gd name="connsiteX3" fmla="*/ 5242888 w 5242888"/>
              <a:gd name="connsiteY3" fmla="*/ 2804746 h 3912636"/>
              <a:gd name="connsiteX4" fmla="*/ 5242888 w 5242888"/>
              <a:gd name="connsiteY4" fmla="*/ 2804746 h 39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2888" h="3912636">
                <a:moveTo>
                  <a:pt x="11465" y="0"/>
                </a:moveTo>
                <a:cubicBezTo>
                  <a:pt x="-13447" y="1093909"/>
                  <a:pt x="-38358" y="2187819"/>
                  <a:pt x="407119" y="2839915"/>
                </a:cubicBezTo>
                <a:cubicBezTo>
                  <a:pt x="852596" y="3492011"/>
                  <a:pt x="1878366" y="3918438"/>
                  <a:pt x="2684327" y="3912577"/>
                </a:cubicBezTo>
                <a:cubicBezTo>
                  <a:pt x="3490288" y="3906716"/>
                  <a:pt x="5242888" y="2804746"/>
                  <a:pt x="5242888" y="2804746"/>
                </a:cubicBezTo>
                <a:lnTo>
                  <a:pt x="5242888" y="2804746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72055E-FF4F-45BE-A793-802A4DE60E02}"/>
              </a:ext>
            </a:extLst>
          </p:cNvPr>
          <p:cNvCxnSpPr>
            <a:cxnSpLocks/>
          </p:cNvCxnSpPr>
          <p:nvPr/>
        </p:nvCxnSpPr>
        <p:spPr bwMode="auto">
          <a:xfrm>
            <a:off x="5174817" y="5046844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B7396C-179D-476B-B852-A5741A906CEA}"/>
              </a:ext>
            </a:extLst>
          </p:cNvPr>
          <p:cNvCxnSpPr>
            <a:cxnSpLocks/>
          </p:cNvCxnSpPr>
          <p:nvPr/>
        </p:nvCxnSpPr>
        <p:spPr bwMode="auto">
          <a:xfrm flipV="1">
            <a:off x="6917192" y="4352192"/>
            <a:ext cx="0" cy="710503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CCCE57D-1014-4C16-8C37-28E05EAED649}"/>
              </a:ext>
            </a:extLst>
          </p:cNvPr>
          <p:cNvSpPr txBox="1"/>
          <p:nvPr/>
        </p:nvSpPr>
        <p:spPr bwMode="auto">
          <a:xfrm>
            <a:off x="5918644" y="4993525"/>
            <a:ext cx="612668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26E6B76-8D0A-4F6D-BA5E-13A1E8978EF7}"/>
              </a:ext>
            </a:extLst>
          </p:cNvPr>
          <p:cNvSpPr txBox="1"/>
          <p:nvPr/>
        </p:nvSpPr>
        <p:spPr bwMode="auto">
          <a:xfrm>
            <a:off x="6898466" y="4399368"/>
            <a:ext cx="699230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5090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37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789391" y="841196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convex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</a:t>
                </a:r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29157" y="1773002"/>
                <a:ext cx="422904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5715140" y="3636613"/>
            <a:ext cx="274306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curve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4472814" y="2704808"/>
            <a:ext cx="398538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tangent line …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</p:cNvCxnSpPr>
          <p:nvPr/>
        </p:nvCxnSpPr>
        <p:spPr bwMode="auto">
          <a:xfrm>
            <a:off x="2295140" y="3228908"/>
            <a:ext cx="2272333" cy="195702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8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904797-7F19-434B-8469-41D9CE4DDCFD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318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49C5B5-8176-4300-B3B3-DCC7E186E1D5}"/>
              </a:ext>
            </a:extLst>
          </p:cNvPr>
          <p:cNvCxnSpPr>
            <a:cxnSpLocks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44101" y="1772762"/>
                <a:ext cx="325762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4D513-F501-4F2A-8C9C-4A28A3291B99}"/>
              </a:ext>
            </a:extLst>
          </p:cNvPr>
          <p:cNvCxnSpPr>
            <a:cxnSpLocks/>
          </p:cNvCxnSpPr>
          <p:nvPr/>
        </p:nvCxnSpPr>
        <p:spPr bwMode="auto">
          <a:xfrm>
            <a:off x="2941571" y="4732721"/>
            <a:ext cx="174237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A98FC2A-E80E-4FDD-87EB-67FED7E96A4D}"/>
              </a:ext>
            </a:extLst>
          </p:cNvPr>
          <p:cNvSpPr txBox="1"/>
          <p:nvPr/>
        </p:nvSpPr>
        <p:spPr bwMode="auto">
          <a:xfrm>
            <a:off x="3340882" y="4097148"/>
            <a:ext cx="612668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65FCA0-70B2-4ABF-8554-4016086ABB81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3936447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se European DeFi Companies Are Changing the Finance Industry - AI Global  Media Ltd">
            <a:extLst>
              <a:ext uri="{FF2B5EF4-FFF2-40B4-BE49-F238E27FC236}">
                <a16:creationId xmlns:a16="http://schemas.microsoft.com/office/drawing/2014/main" id="{ACE38B05-9B96-49EB-91AF-666AEE4AA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276035" y="1580013"/>
            <a:ext cx="461164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 one asset for another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2136110" y="3164376"/>
            <a:ext cx="562686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traders don’t wait around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276035" y="2368796"/>
            <a:ext cx="32106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good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liquidity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791372-AA43-480E-860B-729CE83140AA}"/>
              </a:ext>
            </a:extLst>
          </p:cNvPr>
          <p:cNvSpPr txBox="1"/>
          <p:nvPr/>
        </p:nvSpPr>
        <p:spPr bwMode="auto">
          <a:xfrm>
            <a:off x="929269" y="595640"/>
            <a:ext cx="208422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BAD8BF-0D0B-4B8B-BF73-156A58DBAD8A}"/>
              </a:ext>
            </a:extLst>
          </p:cNvPr>
          <p:cNvSpPr txBox="1"/>
          <p:nvPr/>
        </p:nvSpPr>
        <p:spPr bwMode="auto">
          <a:xfrm>
            <a:off x="1276035" y="3946362"/>
            <a:ext cx="30903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low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4D39C-B8D6-4263-BC1F-6ACF5D6B582E}"/>
              </a:ext>
            </a:extLst>
          </p:cNvPr>
          <p:cNvSpPr txBox="1"/>
          <p:nvPr/>
        </p:nvSpPr>
        <p:spPr bwMode="auto">
          <a:xfrm>
            <a:off x="2136110" y="4741943"/>
            <a:ext cx="6546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 purchase shouldn’t move price</a:t>
            </a:r>
          </a:p>
        </p:txBody>
      </p:sp>
    </p:spTree>
    <p:extLst>
      <p:ext uri="{BB962C8B-B14F-4D97-AF65-F5344CB8AC3E}">
        <p14:creationId xmlns:p14="http://schemas.microsoft.com/office/powerpoint/2010/main" val="17824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290338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Box 3">
            <a:extLst>
              <a:ext uri="{FF2B5EF4-FFF2-40B4-BE49-F238E27FC236}">
                <a16:creationId xmlns:a16="http://schemas.microsoft.com/office/drawing/2014/main" id="{513E3F2B-C6B4-4E9C-AF02-6CD319767956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275213D-160B-4729-9126-24BAAC1D952B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A99CCD53-0609-4EB6-A540-10760C08573A}"/>
              </a:ext>
            </a:extLst>
          </p:cNvPr>
          <p:cNvSpPr txBox="1"/>
          <p:nvPr/>
        </p:nvSpPr>
        <p:spPr bwMode="auto">
          <a:xfrm>
            <a:off x="1959456" y="5407136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067859" y="316715"/>
            <a:ext cx="5571223" cy="5172488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37750-8812-43BB-AE49-7B7E033AAD99}"/>
              </a:ext>
            </a:extLst>
          </p:cNvPr>
          <p:cNvSpPr txBox="1"/>
          <p:nvPr/>
        </p:nvSpPr>
        <p:spPr bwMode="auto">
          <a:xfrm>
            <a:off x="2470799" y="3509936"/>
            <a:ext cx="618310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buy gets </a:t>
            </a:r>
            <a:r>
              <a:rPr lang="en-US" sz="2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market price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CD269-895C-46FD-9D09-7980998FA9C8}"/>
              </a:ext>
            </a:extLst>
          </p:cNvPr>
          <p:cNvCxnSpPr>
            <a:cxnSpLocks/>
            <a:stCxn id="18" idx="2"/>
          </p:cNvCxnSpPr>
          <p:nvPr/>
        </p:nvCxnSpPr>
        <p:spPr bwMode="auto">
          <a:xfrm>
            <a:off x="2823568" y="4748572"/>
            <a:ext cx="2495778" cy="185445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74C574-FD13-47BD-9242-78D57D217919}"/>
              </a:ext>
            </a:extLst>
          </p:cNvPr>
          <p:cNvCxnSpPr>
            <a:cxnSpLocks/>
          </p:cNvCxnSpPr>
          <p:nvPr/>
        </p:nvCxnSpPr>
        <p:spPr bwMode="auto">
          <a:xfrm>
            <a:off x="4760178" y="4732721"/>
            <a:ext cx="0" cy="144827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60626D-A75E-466D-AD87-9DF008D38DD4}"/>
              </a:ext>
            </a:extLst>
          </p:cNvPr>
          <p:cNvSpPr txBox="1"/>
          <p:nvPr/>
        </p:nvSpPr>
        <p:spPr bwMode="auto">
          <a:xfrm>
            <a:off x="4833994" y="5462400"/>
            <a:ext cx="2733441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at market price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/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Alice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pays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AMM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...</m:t>
                      </m:r>
                    </m:oMath>
                  </m:oMathPara>
                </a14:m>
                <a:endParaRPr lang="en-US" sz="2800" i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B31D63-9662-47A6-BB09-D9F9E3BC6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6242" y="1772762"/>
                <a:ext cx="325762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EA704C-B472-4A85-9F9A-42E1A0D08CA9}"/>
              </a:ext>
            </a:extLst>
          </p:cNvPr>
          <p:cNvSpPr txBox="1"/>
          <p:nvPr/>
        </p:nvSpPr>
        <p:spPr bwMode="auto">
          <a:xfrm>
            <a:off x="955679" y="5432287"/>
            <a:ext cx="2997871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Slippage works against Alice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74F5DD0-1EFB-4527-AC68-4E9A25FF1904}"/>
              </a:ext>
            </a:extLst>
          </p:cNvPr>
          <p:cNvGrpSpPr/>
          <p:nvPr/>
        </p:nvGrpSpPr>
        <p:grpSpPr>
          <a:xfrm>
            <a:off x="2941571" y="4255404"/>
            <a:ext cx="1742375" cy="477317"/>
            <a:chOff x="2941571" y="4255404"/>
            <a:chExt cx="1742375" cy="47731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E5C1B9-BE78-4FF7-B4BD-CE0AFAE383B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E2474E4-E812-4FCB-8B87-6793511A3E28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ECB51EF-52EC-4296-A204-4DE6D21C672B}"/>
              </a:ext>
            </a:extLst>
          </p:cNvPr>
          <p:cNvGrpSpPr/>
          <p:nvPr/>
        </p:nvGrpSpPr>
        <p:grpSpPr>
          <a:xfrm>
            <a:off x="4683946" y="4710868"/>
            <a:ext cx="688900" cy="463533"/>
            <a:chOff x="4683946" y="4710868"/>
            <a:chExt cx="688900" cy="463533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49040F5-C6BD-475C-A316-C1D9C22190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83946" y="4710868"/>
              <a:ext cx="0" cy="463533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12D93F-92D8-422D-A1CC-FA93937A24D9}"/>
                </a:ext>
              </a:extLst>
            </p:cNvPr>
            <p:cNvSpPr txBox="1"/>
            <p:nvPr/>
          </p:nvSpPr>
          <p:spPr bwMode="auto">
            <a:xfrm>
              <a:off x="4760178" y="4711802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5BE28463-C6F0-4205-97D1-AA65B5CD5FE4}"/>
              </a:ext>
            </a:extLst>
          </p:cNvPr>
          <p:cNvSpPr/>
          <p:nvPr/>
        </p:nvSpPr>
        <p:spPr bwMode="auto">
          <a:xfrm>
            <a:off x="2823568" y="4673163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/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FCB4DFA-2793-452A-B328-2E857B242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760" y="869831"/>
                <a:ext cx="14883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E7967BDA-5844-4F2D-A4CF-D2DB6D6CC847}"/>
              </a:ext>
            </a:extLst>
          </p:cNvPr>
          <p:cNvSpPr txBox="1"/>
          <p:nvPr/>
        </p:nvSpPr>
        <p:spPr bwMode="auto">
          <a:xfrm>
            <a:off x="6171452" y="841196"/>
            <a:ext cx="190468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7586944-0E6A-4168-BE00-B94E3F4B8238}"/>
              </a:ext>
            </a:extLst>
          </p:cNvPr>
          <p:cNvSpPr/>
          <p:nvPr/>
        </p:nvSpPr>
        <p:spPr bwMode="auto">
          <a:xfrm>
            <a:off x="4609360" y="5173467"/>
            <a:ext cx="150818" cy="150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FAE768C0-F31F-4BD4-BFB2-40742B219857}"/>
              </a:ext>
            </a:extLst>
          </p:cNvPr>
          <p:cNvSpPr txBox="1"/>
          <p:nvPr/>
        </p:nvSpPr>
        <p:spPr bwMode="auto">
          <a:xfrm>
            <a:off x="2941571" y="2641349"/>
            <a:ext cx="567174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tangent slope =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8717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23A9FAF9-0990-4A0B-B1C1-AB7430871014}"/>
              </a:ext>
            </a:extLst>
          </p:cNvPr>
          <p:cNvSpPr txBox="1"/>
          <p:nvPr/>
        </p:nvSpPr>
        <p:spPr bwMode="auto">
          <a:xfrm>
            <a:off x="5240414" y="1890447"/>
            <a:ext cx="1879041" cy="461665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price</a:t>
            </a:r>
          </a:p>
        </p:txBody>
      </p:sp>
    </p:spTree>
    <p:extLst>
      <p:ext uri="{BB962C8B-B14F-4D97-AF65-F5344CB8AC3E}">
        <p14:creationId xmlns:p14="http://schemas.microsoft.com/office/powerpoint/2010/main" val="1099826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CC23679-AB16-4C7C-B4A0-53F5D5041A2E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90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6796892-E35F-4168-BFD3-5C4EE0DA5F0C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64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895398-0AA2-4B53-B6DF-D0F9A9EE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F433B08-0148-4E93-A0A9-F2E84F05D37E}"/>
              </a:ext>
            </a:extLst>
          </p:cNvPr>
          <p:cNvSpPr/>
          <p:nvPr/>
        </p:nvSpPr>
        <p:spPr bwMode="auto">
          <a:xfrm>
            <a:off x="863054" y="1063208"/>
            <a:ext cx="6180992" cy="5398477"/>
          </a:xfrm>
          <a:custGeom>
            <a:avLst/>
            <a:gdLst>
              <a:gd name="connsiteX0" fmla="*/ 0 w 3657600"/>
              <a:gd name="connsiteY0" fmla="*/ 0 h 4264269"/>
              <a:gd name="connsiteX1" fmla="*/ 2409092 w 3657600"/>
              <a:gd name="connsiteY1" fmla="*/ 1011115 h 4264269"/>
              <a:gd name="connsiteX2" fmla="*/ 3235569 w 3657600"/>
              <a:gd name="connsiteY2" fmla="*/ 2250831 h 4264269"/>
              <a:gd name="connsiteX3" fmla="*/ 3657600 w 3657600"/>
              <a:gd name="connsiteY3" fmla="*/ 4264269 h 4264269"/>
              <a:gd name="connsiteX4" fmla="*/ 3657600 w 3657600"/>
              <a:gd name="connsiteY4" fmla="*/ 4264269 h 4264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7600" h="4264269">
                <a:moveTo>
                  <a:pt x="0" y="0"/>
                </a:moveTo>
                <a:cubicBezTo>
                  <a:pt x="934915" y="317988"/>
                  <a:pt x="1869830" y="635976"/>
                  <a:pt x="2409092" y="1011115"/>
                </a:cubicBezTo>
                <a:cubicBezTo>
                  <a:pt x="2948354" y="1386254"/>
                  <a:pt x="3027484" y="1708639"/>
                  <a:pt x="3235569" y="2250831"/>
                </a:cubicBezTo>
                <a:cubicBezTo>
                  <a:pt x="3443654" y="2793023"/>
                  <a:pt x="3657600" y="4264269"/>
                  <a:pt x="3657600" y="4264269"/>
                </a:cubicBezTo>
                <a:lnTo>
                  <a:pt x="3657600" y="42642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8B2285-9345-4B88-9486-71AEBBA750CC}"/>
              </a:ext>
            </a:extLst>
          </p:cNvPr>
          <p:cNvSpPr txBox="1"/>
          <p:nvPr/>
        </p:nvSpPr>
        <p:spPr bwMode="auto">
          <a:xfrm>
            <a:off x="5734377" y="753273"/>
            <a:ext cx="272382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Non-Convexity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55582D-C56B-4455-B0A3-0418982FE47C}"/>
              </a:ext>
            </a:extLst>
          </p:cNvPr>
          <p:cNvSpPr/>
          <p:nvPr/>
        </p:nvSpPr>
        <p:spPr bwMode="auto">
          <a:xfrm>
            <a:off x="3878141" y="1833247"/>
            <a:ext cx="150818" cy="150818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9E3213-EC8E-45C6-B585-10F71A98B72A}"/>
              </a:ext>
            </a:extLst>
          </p:cNvPr>
          <p:cNvCxnSpPr>
            <a:cxnSpLocks/>
          </p:cNvCxnSpPr>
          <p:nvPr/>
        </p:nvCxnSpPr>
        <p:spPr bwMode="auto">
          <a:xfrm>
            <a:off x="3953550" y="1907995"/>
            <a:ext cx="3352858" cy="1400912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6E2A47-0A89-459D-8CFB-86D0D51B6EF1}"/>
              </a:ext>
            </a:extLst>
          </p:cNvPr>
          <p:cNvGrpSpPr/>
          <p:nvPr/>
        </p:nvGrpSpPr>
        <p:grpSpPr>
          <a:xfrm>
            <a:off x="4028959" y="1425421"/>
            <a:ext cx="2248749" cy="477317"/>
            <a:chOff x="2941571" y="4255404"/>
            <a:chExt cx="1742375" cy="47731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1FDB7F-B6F9-4A5C-B70E-8BA8EE9F9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941571" y="4732721"/>
              <a:ext cx="1742375" cy="0"/>
            </a:xfrm>
            <a:prstGeom prst="line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A824FC-1199-4155-BB49-3F4F4DDC7826}"/>
                </a:ext>
              </a:extLst>
            </p:cNvPr>
            <p:cNvSpPr txBox="1"/>
            <p:nvPr/>
          </p:nvSpPr>
          <p:spPr bwMode="auto">
            <a:xfrm>
              <a:off x="3506424" y="4255404"/>
              <a:ext cx="612668" cy="46166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put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934B8F9-9B24-4678-8EC6-A6E42C1CF16F}"/>
              </a:ext>
            </a:extLst>
          </p:cNvPr>
          <p:cNvCxnSpPr>
            <a:cxnSpLocks/>
          </p:cNvCxnSpPr>
          <p:nvPr/>
        </p:nvCxnSpPr>
        <p:spPr bwMode="auto">
          <a:xfrm>
            <a:off x="6277708" y="1887086"/>
            <a:ext cx="0" cy="196394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EF2ACF4-3AEC-4E99-82FC-49ED8202B439}"/>
              </a:ext>
            </a:extLst>
          </p:cNvPr>
          <p:cNvSpPr txBox="1"/>
          <p:nvPr/>
        </p:nvSpPr>
        <p:spPr bwMode="auto">
          <a:xfrm>
            <a:off x="6414737" y="2188316"/>
            <a:ext cx="612668" cy="49167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5E1CA4-FE45-4519-8545-A1760C3873D1}"/>
              </a:ext>
            </a:extLst>
          </p:cNvPr>
          <p:cNvCxnSpPr>
            <a:cxnSpLocks/>
          </p:cNvCxnSpPr>
          <p:nvPr/>
        </p:nvCxnSpPr>
        <p:spPr bwMode="auto">
          <a:xfrm>
            <a:off x="6332370" y="1913127"/>
            <a:ext cx="0" cy="955931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F775CE9-EC79-4BEF-80DF-40DFFD3D0A55}"/>
              </a:ext>
            </a:extLst>
          </p:cNvPr>
          <p:cNvSpPr txBox="1"/>
          <p:nvPr/>
        </p:nvSpPr>
        <p:spPr bwMode="auto">
          <a:xfrm>
            <a:off x="485802" y="2162698"/>
            <a:ext cx="3149735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yields better than market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0EC4C3-8F8F-4E25-8500-E50A052CBB6F}"/>
              </a:ext>
            </a:extLst>
          </p:cNvPr>
          <p:cNvSpPr txBox="1"/>
          <p:nvPr/>
        </p:nvSpPr>
        <p:spPr bwMode="auto">
          <a:xfrm>
            <a:off x="485802" y="4410232"/>
            <a:ext cx="4086198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Traders buy up undervalued assets</a:t>
            </a:r>
          </a:p>
        </p:txBody>
      </p:sp>
      <p:sp>
        <p:nvSpPr>
          <p:cNvPr id="23" name="TextBox 3">
            <a:extLst>
              <a:ext uri="{FF2B5EF4-FFF2-40B4-BE49-F238E27FC236}">
                <a16:creationId xmlns:a16="http://schemas.microsoft.com/office/drawing/2014/main" id="{69103523-58F3-43F1-BD0B-CAFDC40D27BC}"/>
              </a:ext>
            </a:extLst>
          </p:cNvPr>
          <p:cNvSpPr txBox="1"/>
          <p:nvPr/>
        </p:nvSpPr>
        <p:spPr bwMode="auto">
          <a:xfrm>
            <a:off x="485802" y="3501909"/>
            <a:ext cx="27558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Runaway effect!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676446-B3FC-44F7-9998-A6829ED46EA5}"/>
              </a:ext>
            </a:extLst>
          </p:cNvPr>
          <p:cNvSpPr/>
          <p:nvPr/>
        </p:nvSpPr>
        <p:spPr bwMode="auto">
          <a:xfrm>
            <a:off x="6202299" y="3845113"/>
            <a:ext cx="150818" cy="150818"/>
          </a:xfrm>
          <a:prstGeom prst="ellips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4A9633-B86E-40C8-96FE-CD043A1D8573}"/>
              </a:ext>
            </a:extLst>
          </p:cNvPr>
          <p:cNvSpPr txBox="1"/>
          <p:nvPr/>
        </p:nvSpPr>
        <p:spPr bwMode="auto">
          <a:xfrm>
            <a:off x="6369294" y="2542582"/>
            <a:ext cx="2264839" cy="46166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market price</a:t>
            </a:r>
          </a:p>
        </p:txBody>
      </p:sp>
    </p:spTree>
    <p:extLst>
      <p:ext uri="{BB962C8B-B14F-4D97-AF65-F5344CB8AC3E}">
        <p14:creationId xmlns:p14="http://schemas.microsoft.com/office/powerpoint/2010/main" val="220400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2290527" y="860079"/>
            <a:ext cx="4553893" cy="422796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E558D9-3D44-48B6-9F6F-8F10F8BC0288}"/>
              </a:ext>
            </a:extLst>
          </p:cNvPr>
          <p:cNvCxnSpPr>
            <a:cxnSpLocks/>
          </p:cNvCxnSpPr>
          <p:nvPr/>
        </p:nvCxnSpPr>
        <p:spPr bwMode="auto">
          <a:xfrm>
            <a:off x="1966112" y="1499864"/>
            <a:ext cx="1182487" cy="2638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57DC68-FF5D-4ADB-8188-0A4C19AC7A89}"/>
              </a:ext>
            </a:extLst>
          </p:cNvPr>
          <p:cNvCxnSpPr>
            <a:cxnSpLocks/>
          </p:cNvCxnSpPr>
          <p:nvPr/>
        </p:nvCxnSpPr>
        <p:spPr bwMode="auto">
          <a:xfrm>
            <a:off x="3534508" y="4560446"/>
            <a:ext cx="3825959" cy="853038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493822" y="5758004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115084" y="3315077"/>
            <a:ext cx="5866645" cy="0"/>
          </a:xfrm>
          <a:prstGeom prst="straightConnector1">
            <a:avLst/>
          </a:prstGeom>
          <a:solidFill>
            <a:srgbClr val="FFFFCC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5762073" y="5953780"/>
            <a:ext cx="1082348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41158" y="1289524"/>
            <a:ext cx="1382110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7396" y="930044"/>
                <a:ext cx="14883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3525F1D-17C0-46BD-A98A-7E4EE33C33D3}"/>
              </a:ext>
            </a:extLst>
          </p:cNvPr>
          <p:cNvSpPr txBox="1"/>
          <p:nvPr/>
        </p:nvSpPr>
        <p:spPr bwMode="auto">
          <a:xfrm>
            <a:off x="5550048" y="923033"/>
            <a:ext cx="266880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/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should be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expressive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FB9FAE-DA35-446E-B50A-2D79B396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7986" y="1835887"/>
                <a:ext cx="435087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/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𝝏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den>
                    </m:f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assumes every value between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∞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A37750-8812-43BB-AE49-7B7E033AA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0576" y="3661595"/>
                <a:ext cx="7188571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3">
            <a:extLst>
              <a:ext uri="{FF2B5EF4-FFF2-40B4-BE49-F238E27FC236}">
                <a16:creationId xmlns:a16="http://schemas.microsoft.com/office/drawing/2014/main" id="{F8A6EDB3-5D39-4B17-9FC1-38D68FBA779F}"/>
              </a:ext>
            </a:extLst>
          </p:cNvPr>
          <p:cNvSpPr txBox="1"/>
          <p:nvPr/>
        </p:nvSpPr>
        <p:spPr bwMode="auto">
          <a:xfrm>
            <a:off x="3298920" y="2748741"/>
            <a:ext cx="49199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Adapts to any market price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B7C12-CE11-4FB2-857A-C31B605DA351}"/>
              </a:ext>
            </a:extLst>
          </p:cNvPr>
          <p:cNvSpPr txBox="1"/>
          <p:nvPr/>
        </p:nvSpPr>
        <p:spPr bwMode="auto">
          <a:xfrm>
            <a:off x="5495611" y="4636005"/>
            <a:ext cx="27232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linear AMMs</a:t>
            </a:r>
          </a:p>
        </p:txBody>
      </p:sp>
    </p:spTree>
    <p:extLst>
      <p:ext uri="{BB962C8B-B14F-4D97-AF65-F5344CB8AC3E}">
        <p14:creationId xmlns:p14="http://schemas.microsoft.com/office/powerpoint/2010/main" val="101815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2" y="783879"/>
            <a:ext cx="223213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8C3B66-1A1E-436B-B437-967DCB136844}"/>
              </a:ext>
            </a:extLst>
          </p:cNvPr>
          <p:cNvSpPr txBox="1"/>
          <p:nvPr/>
        </p:nvSpPr>
        <p:spPr bwMode="auto">
          <a:xfrm>
            <a:off x="793480" y="465245"/>
            <a:ext cx="330490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value of florin vs guilder?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2610496"/>
                <a:ext cx="29449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/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florin worth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m:rPr>
                        <m:nor/>
                      </m:rP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guilder</m:t>
                    </m:r>
                  </m:oMath>
                </a14:m>
                <a:endPara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3">
                <a:extLst>
                  <a:ext uri="{FF2B5EF4-FFF2-40B4-BE49-F238E27FC236}">
                    <a16:creationId xmlns:a16="http://schemas.microsoft.com/office/drawing/2014/main" id="{A34E8CBC-D93A-461A-AC5C-7ECDCD205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3480" y="1753314"/>
                <a:ext cx="50000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F7966BB7-DF0B-4E51-BE3C-683D416E1255}"/>
              </a:ext>
            </a:extLst>
          </p:cNvPr>
          <p:cNvSpPr txBox="1"/>
          <p:nvPr/>
        </p:nvSpPr>
        <p:spPr bwMode="auto">
          <a:xfrm>
            <a:off x="793480" y="3467677"/>
            <a:ext cx="650210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is a point in unit interval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02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4773012" y="620878"/>
            <a:ext cx="348375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Valuation vs Price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38AC1-7CFE-4DAB-B501-A62BB16BA437}"/>
              </a:ext>
            </a:extLst>
          </p:cNvPr>
          <p:cNvGrpSpPr/>
          <p:nvPr/>
        </p:nvGrpSpPr>
        <p:grpSpPr>
          <a:xfrm>
            <a:off x="1638677" y="4146442"/>
            <a:ext cx="5866645" cy="1927679"/>
            <a:chOff x="1370730" y="2946196"/>
            <a:chExt cx="5866645" cy="192767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948B549-2916-4C9A-BFAD-22E99B52F27C}"/>
                </a:ext>
              </a:extLst>
            </p:cNvPr>
            <p:cNvCxnSpPr/>
            <p:nvPr/>
          </p:nvCxnSpPr>
          <p:spPr bwMode="auto">
            <a:xfrm>
              <a:off x="1370730" y="4055423"/>
              <a:ext cx="5866645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49B723-5B7C-41C3-9743-95546C65EFB0}"/>
                </a:ext>
              </a:extLst>
            </p:cNvPr>
            <p:cNvGrpSpPr/>
            <p:nvPr/>
          </p:nvGrpSpPr>
          <p:grpSpPr>
            <a:xfrm>
              <a:off x="1557149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4CE64911-9B8C-42DE-B0D3-F6E0C10DB52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D472860-93AD-49C5-8A1B-3E7721B6233B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6D540A-F360-471F-9B04-4C7694B7C77C}"/>
                </a:ext>
              </a:extLst>
            </p:cNvPr>
            <p:cNvGrpSpPr/>
            <p:nvPr/>
          </p:nvGrpSpPr>
          <p:grpSpPr>
            <a:xfrm>
              <a:off x="6343095" y="3854158"/>
              <a:ext cx="385042" cy="1019717"/>
              <a:chOff x="1574733" y="4237892"/>
              <a:chExt cx="385042" cy="1019717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A5A2B14-AE54-4735-B94B-71A82E24E6F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67254" y="4237892"/>
                <a:ext cx="0" cy="395654"/>
              </a:xfrm>
              <a:prstGeom prst="line">
                <a:avLst/>
              </a:prstGeom>
              <a:ln w="76200"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F41D0B-A1CA-4DDD-ACBC-4A1CA913CBD8}"/>
                  </a:ext>
                </a:extLst>
              </p:cNvPr>
              <p:cNvSpPr txBox="1"/>
              <p:nvPr/>
            </p:nvSpPr>
            <p:spPr bwMode="auto">
              <a:xfrm>
                <a:off x="1574733" y="4734389"/>
                <a:ext cx="3850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5A730C-86A5-4AC1-A93E-B7C6B6226F3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86694" y="3554065"/>
              <a:ext cx="1966506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C3E8BDE-3A8F-44F1-8D8A-E3E12455B3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9193" y="3554065"/>
              <a:ext cx="2842807" cy="0"/>
            </a:xfrm>
            <a:prstGeom prst="straightConnector1">
              <a:avLst/>
            </a:prstGeom>
            <a:solidFill>
              <a:srgbClr val="FFFFCC"/>
            </a:solidFill>
            <a:ln w="762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B3D84A8-882F-4DDC-9CB6-4C51E6A46A38}"/>
                </a:ext>
              </a:extLst>
            </p:cNvPr>
            <p:cNvSpPr txBox="1"/>
            <p:nvPr/>
          </p:nvSpPr>
          <p:spPr bwMode="auto">
            <a:xfrm>
              <a:off x="2609422" y="2946196"/>
              <a:ext cx="1082348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799BE7-5F81-4708-A7C4-DE972ED371EB}"/>
                </a:ext>
              </a:extLst>
            </p:cNvPr>
            <p:cNvSpPr txBox="1"/>
            <p:nvPr/>
          </p:nvSpPr>
          <p:spPr bwMode="auto">
            <a:xfrm>
              <a:off x="4878892" y="2946196"/>
              <a:ext cx="1382110" cy="52322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/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3EA17C2-2087-43AE-8BDC-A8856386B6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25562" y="3539887"/>
                  <a:ext cx="250068" cy="430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/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oMath>
                    </m:oMathPara>
                  </a14:m>
                  <a:endParaRPr lang="en-US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CFFCDDA-91DC-4A5E-A0B4-FEE5C7F3A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3895" y="3539887"/>
                  <a:ext cx="892104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/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𝑑𝑓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𝑑𝑥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E43775-F49C-437E-B0C3-6F56F5632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365" y="2136828"/>
                <a:ext cx="2813271" cy="913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3A7EC38E-131A-45F9-807B-345E2FA993C6}"/>
              </a:ext>
            </a:extLst>
          </p:cNvPr>
          <p:cNvSpPr/>
          <p:nvPr/>
        </p:nvSpPr>
        <p:spPr bwMode="auto">
          <a:xfrm>
            <a:off x="4782578" y="5154645"/>
            <a:ext cx="179294" cy="179294"/>
          </a:xfrm>
          <a:prstGeom prst="ellipse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4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3875405" y="502525"/>
            <a:ext cx="4582795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Point for a valuation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/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28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stable point</a:t>
                </a:r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valuation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1−</m:t>
                    </m:r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…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87F9EB-D213-4476-BF33-C6F9D169A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1845499"/>
                <a:ext cx="763664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/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Makes no profit by moving away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96EE90-CA10-4C44-9434-12BF87F20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6441" y="3514611"/>
                <a:ext cx="718010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FFC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3">
            <a:extLst>
              <a:ext uri="{FF2B5EF4-FFF2-40B4-BE49-F238E27FC236}">
                <a16:creationId xmlns:a16="http://schemas.microsoft.com/office/drawing/2014/main" id="{88D948B9-1751-47EB-B19C-9C0D8E23F321}"/>
              </a:ext>
            </a:extLst>
          </p:cNvPr>
          <p:cNvSpPr txBox="1"/>
          <p:nvPr/>
        </p:nvSpPr>
        <p:spPr bwMode="auto">
          <a:xfrm>
            <a:off x="656441" y="2680055"/>
            <a:ext cx="31838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an arbitrageur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C7FEF-C50C-4F0C-ABAE-AEC084D9E303}"/>
              </a:ext>
            </a:extLst>
          </p:cNvPr>
          <p:cNvSpPr txBox="1"/>
          <p:nvPr/>
        </p:nvSpPr>
        <p:spPr bwMode="auto">
          <a:xfrm>
            <a:off x="656441" y="4349167"/>
            <a:ext cx="592021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function satisfies our properties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906DA-142E-4427-B546-E30BABCE0DD7}"/>
              </a:ext>
            </a:extLst>
          </p:cNvPr>
          <p:cNvSpPr txBox="1"/>
          <p:nvPr/>
        </p:nvSpPr>
        <p:spPr bwMode="auto">
          <a:xfrm>
            <a:off x="656441" y="5183724"/>
            <a:ext cx="644439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valuation has </a:t>
            </a:r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stable point</a:t>
            </a:r>
          </a:p>
        </p:txBody>
      </p:sp>
    </p:spTree>
    <p:extLst>
      <p:ext uri="{BB962C8B-B14F-4D97-AF65-F5344CB8AC3E}">
        <p14:creationId xmlns:p14="http://schemas.microsoft.com/office/powerpoint/2010/main" val="18849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31E52E-67B0-4D97-B6ED-03596DFB1D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8B7C81-95B4-4F16-9E8E-CEBF56F8C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03" y="1113848"/>
            <a:ext cx="7601195" cy="46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A63CED-028E-4295-AE81-386FC18F4163}"/>
              </a:ext>
            </a:extLst>
          </p:cNvPr>
          <p:cNvSpPr txBox="1"/>
          <p:nvPr/>
        </p:nvSpPr>
        <p:spPr bwMode="auto">
          <a:xfrm>
            <a:off x="1795166" y="2145140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FE601-0B61-4F47-8448-7D18EE14CA0B}"/>
              </a:ext>
            </a:extLst>
          </p:cNvPr>
          <p:cNvSpPr txBox="1"/>
          <p:nvPr/>
        </p:nvSpPr>
        <p:spPr bwMode="auto">
          <a:xfrm>
            <a:off x="1795166" y="3827306"/>
            <a:ext cx="234551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Slippage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A3CF34A2-8B60-4DED-ADB7-F8B5432F11C4}"/>
              </a:ext>
            </a:extLst>
          </p:cNvPr>
          <p:cNvSpPr txBox="1"/>
          <p:nvPr/>
        </p:nvSpPr>
        <p:spPr bwMode="auto">
          <a:xfrm>
            <a:off x="1795166" y="2986223"/>
            <a:ext cx="248497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Liquidity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3FB6B-1C5D-4DD4-A01D-D911CA78CB62}"/>
              </a:ext>
            </a:extLst>
          </p:cNvPr>
          <p:cNvSpPr txBox="1"/>
          <p:nvPr/>
        </p:nvSpPr>
        <p:spPr bwMode="auto">
          <a:xfrm>
            <a:off x="1795166" y="4668389"/>
            <a:ext cx="384111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Secure, compliant, etc.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C0C174-15CE-4DCC-9F10-2A0C74CA9896}"/>
              </a:ext>
            </a:extLst>
          </p:cNvPr>
          <p:cNvSpPr txBox="1"/>
          <p:nvPr/>
        </p:nvSpPr>
        <p:spPr bwMode="auto">
          <a:xfrm>
            <a:off x="1795166" y="5509472"/>
            <a:ext cx="47580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CoinBase, BitFinex,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9053A6-CB96-4512-81C7-9CD9BAE4CA81}"/>
              </a:ext>
            </a:extLst>
          </p:cNvPr>
          <p:cNvSpPr txBox="1"/>
          <p:nvPr/>
        </p:nvSpPr>
        <p:spPr bwMode="auto">
          <a:xfrm>
            <a:off x="583295" y="575698"/>
            <a:ext cx="412164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01326" y="3174301"/>
            <a:ext cx="4817344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guilders → francs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554432" y="4879555"/>
            <a:ext cx="41777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francs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24235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DB80D2-F705-4082-9C8E-28F3C19B9AED}"/>
              </a:ext>
            </a:extLst>
          </p:cNvPr>
          <p:cNvGrpSpPr/>
          <p:nvPr/>
        </p:nvGrpSpPr>
        <p:grpSpPr>
          <a:xfrm>
            <a:off x="806061" y="448408"/>
            <a:ext cx="2973166" cy="2854378"/>
            <a:chOff x="487121" y="448408"/>
            <a:chExt cx="2973166" cy="285437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FEEE007A-B218-4789-9F73-60A56C9A3154}"/>
                </a:ext>
              </a:extLst>
            </p:cNvPr>
            <p:cNvCxnSpPr/>
            <p:nvPr/>
          </p:nvCxnSpPr>
          <p:spPr bwMode="auto">
            <a:xfrm>
              <a:off x="746631" y="2935229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7F3B60D-0318-4EA6-BEB2-F0596B299A5A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-460137" y="1805237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3D5F16-1D49-4D32-954B-AB5F5018F77A}"/>
                </a:ext>
              </a:extLst>
            </p:cNvPr>
            <p:cNvSpPr/>
            <p:nvPr/>
          </p:nvSpPr>
          <p:spPr bwMode="auto">
            <a:xfrm>
              <a:off x="1115152" y="669661"/>
              <a:ext cx="2106434" cy="1955676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F86534-50AE-4D27-B41D-9C9A6D3F8963}"/>
                </a:ext>
              </a:extLst>
            </p:cNvPr>
            <p:cNvSpPr txBox="1"/>
            <p:nvPr/>
          </p:nvSpPr>
          <p:spPr bwMode="auto">
            <a:xfrm>
              <a:off x="2685767" y="3025787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41A0279-7F79-4FC4-BB0D-F9CA646E0797}"/>
                </a:ext>
              </a:extLst>
            </p:cNvPr>
            <p:cNvSpPr txBox="1"/>
            <p:nvPr/>
          </p:nvSpPr>
          <p:spPr bwMode="auto">
            <a:xfrm rot="16200000">
              <a:off x="276006" y="850812"/>
              <a:ext cx="699229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/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FDF06C9-1189-4C85-AF57-CC50BE01D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77755" y="840997"/>
                  <a:ext cx="697306" cy="47833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B9C93B6-7C9F-47E5-9B67-58D0BD4D39BF}"/>
                </a:ext>
              </a:extLst>
            </p:cNvPr>
            <p:cNvSpPr/>
            <p:nvPr/>
          </p:nvSpPr>
          <p:spPr bwMode="auto">
            <a:xfrm>
              <a:off x="1372446" y="1896091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/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𝒑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𝒂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885313F-EC64-4CA2-A47F-B82BE6F23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3465" y="2164344"/>
                  <a:ext cx="628377" cy="47833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Rounded Rectangular Callout 16">
            <a:extLst>
              <a:ext uri="{FF2B5EF4-FFF2-40B4-BE49-F238E27FC236}">
                <a16:creationId xmlns:a16="http://schemas.microsoft.com/office/drawing/2014/main" id="{B5278BFD-3273-4CCD-8175-61DD0DAC7CC9}"/>
              </a:ext>
            </a:extLst>
          </p:cNvPr>
          <p:cNvSpPr/>
          <p:nvPr/>
        </p:nvSpPr>
        <p:spPr bwMode="auto">
          <a:xfrm>
            <a:off x="2487309" y="785196"/>
            <a:ext cx="1227007" cy="695967"/>
          </a:xfrm>
          <a:prstGeom prst="wedgeRoundRectCallout">
            <a:avLst>
              <a:gd name="adj1" fmla="val 151783"/>
              <a:gd name="adj2" fmla="val 213356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D5A4D9-3923-4CFA-A838-504D0EEAC0A9}"/>
              </a:ext>
            </a:extLst>
          </p:cNvPr>
          <p:cNvSpPr txBox="1"/>
          <p:nvPr/>
        </p:nvSpPr>
        <p:spPr bwMode="auto">
          <a:xfrm>
            <a:off x="5208494" y="514938"/>
            <a:ext cx="3332563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Sequential Composition Example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C3E7448-BBD9-4B6B-9A82-C6D396F73C34}"/>
              </a:ext>
            </a:extLst>
          </p:cNvPr>
          <p:cNvSpPr txBox="1"/>
          <p:nvPr/>
        </p:nvSpPr>
        <p:spPr bwMode="auto">
          <a:xfrm>
            <a:off x="4572000" y="2687233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53" name="Rounded Rectangular Callout 16">
            <a:extLst>
              <a:ext uri="{FF2B5EF4-FFF2-40B4-BE49-F238E27FC236}">
                <a16:creationId xmlns:a16="http://schemas.microsoft.com/office/drawing/2014/main" id="{A5E9BEE8-36F4-470E-9756-684A29150F96}"/>
              </a:ext>
            </a:extLst>
          </p:cNvPr>
          <p:cNvSpPr/>
          <p:nvPr/>
        </p:nvSpPr>
        <p:spPr bwMode="auto">
          <a:xfrm>
            <a:off x="915640" y="2181904"/>
            <a:ext cx="1227007" cy="695967"/>
          </a:xfrm>
          <a:prstGeom prst="wedgeRoundRectCallout">
            <a:avLst>
              <a:gd name="adj1" fmla="val 141751"/>
              <a:gd name="adj2" fmla="val 2310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A90EAA0-2E21-40AE-B2FE-568EB354CD80}"/>
              </a:ext>
            </a:extLst>
          </p:cNvPr>
          <p:cNvSpPr txBox="1"/>
          <p:nvPr/>
        </p:nvSpPr>
        <p:spPr bwMode="auto">
          <a:xfrm>
            <a:off x="2660061" y="4220019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</p:spTree>
    <p:extLst>
      <p:ext uri="{BB962C8B-B14F-4D97-AF65-F5344CB8AC3E}">
        <p14:creationId xmlns:p14="http://schemas.microsoft.com/office/powerpoint/2010/main" val="37012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2" grpId="0"/>
      <p:bldP spid="53" grpId="0" animBg="1"/>
      <p:bldP spid="5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52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5BAF91C-71EA-4140-A224-C4F4E168A604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95C7B-6F7C-4B62-BA27-8591D32BD184}"/>
              </a:ext>
            </a:extLst>
          </p:cNvPr>
          <p:cNvSpPr txBox="1"/>
          <p:nvPr/>
        </p:nvSpPr>
        <p:spPr bwMode="auto">
          <a:xfrm>
            <a:off x="5364772" y="796113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florins in AMM A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8A05A-65E8-4910-B8D4-F2B8A2012B1B}"/>
              </a:ext>
            </a:extLst>
          </p:cNvPr>
          <p:cNvSpPr txBox="1"/>
          <p:nvPr/>
        </p:nvSpPr>
        <p:spPr bwMode="auto">
          <a:xfrm>
            <a:off x="5364772" y="2348679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guilders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4D84529-40DE-4C10-9360-59DEC726DCD2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15" grpId="0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53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Rounded Rectangular Callout 16">
            <a:extLst>
              <a:ext uri="{FF2B5EF4-FFF2-40B4-BE49-F238E27FC236}">
                <a16:creationId xmlns:a16="http://schemas.microsoft.com/office/drawing/2014/main" id="{10A26B92-F082-40AC-B49A-23F0299FFCD6}"/>
              </a:ext>
            </a:extLst>
          </p:cNvPr>
          <p:cNvSpPr/>
          <p:nvPr/>
        </p:nvSpPr>
        <p:spPr bwMode="auto">
          <a:xfrm>
            <a:off x="7226914" y="732181"/>
            <a:ext cx="1227007" cy="695967"/>
          </a:xfrm>
          <a:prstGeom prst="wedgeRoundRectCallout">
            <a:avLst>
              <a:gd name="adj1" fmla="val 30683"/>
              <a:gd name="adj2" fmla="val 38137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4B8EE2-935B-4A3F-A166-827035D8A46F}"/>
              </a:ext>
            </a:extLst>
          </p:cNvPr>
          <p:cNvSpPr txBox="1"/>
          <p:nvPr/>
        </p:nvSpPr>
        <p:spPr bwMode="auto">
          <a:xfrm>
            <a:off x="5774343" y="3900206"/>
            <a:ext cx="2771914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Constant-product function</a:t>
            </a:r>
          </a:p>
        </p:txBody>
      </p:sp>
      <p:sp>
        <p:nvSpPr>
          <p:cNvPr id="33" name="Rounded Rectangular Callout 16">
            <a:extLst>
              <a:ext uri="{FF2B5EF4-FFF2-40B4-BE49-F238E27FC236}">
                <a16:creationId xmlns:a16="http://schemas.microsoft.com/office/drawing/2014/main" id="{675CF807-F97A-432D-A8B5-0AE2A10CE0C2}"/>
              </a:ext>
            </a:extLst>
          </p:cNvPr>
          <p:cNvSpPr/>
          <p:nvPr/>
        </p:nvSpPr>
        <p:spPr bwMode="auto">
          <a:xfrm>
            <a:off x="5638980" y="2239262"/>
            <a:ext cx="1227007" cy="695967"/>
          </a:xfrm>
          <a:prstGeom prst="wedgeRoundRectCallout">
            <a:avLst>
              <a:gd name="adj1" fmla="val -116212"/>
              <a:gd name="adj2" fmla="val 268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E9FF92-3F20-4AA5-8D96-5FA454ECAD60}"/>
              </a:ext>
            </a:extLst>
          </p:cNvPr>
          <p:cNvSpPr txBox="1"/>
          <p:nvPr/>
        </p:nvSpPr>
        <p:spPr bwMode="auto">
          <a:xfrm>
            <a:off x="4104491" y="4492453"/>
            <a:ext cx="1260281" cy="33855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state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5D682FB-7294-406A-ABB5-B8B20E1CC5DA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315C3A-DE48-47BE-A884-B146925E5C4D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9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 animBg="1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54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C69DB10-72CF-4499-9682-128C03CBF6AD}"/>
              </a:ext>
            </a:extLst>
          </p:cNvPr>
          <p:cNvSpPr txBox="1"/>
          <p:nvPr/>
        </p:nvSpPr>
        <p:spPr bwMode="auto">
          <a:xfrm>
            <a:off x="1647879" y="3660309"/>
            <a:ext cx="2713656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Put guilders in AMM B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FB33FA-EBEA-4D93-AD84-FCE1627A1DB3}"/>
              </a:ext>
            </a:extLst>
          </p:cNvPr>
          <p:cNvSpPr txBox="1"/>
          <p:nvPr/>
        </p:nvSpPr>
        <p:spPr bwMode="auto">
          <a:xfrm>
            <a:off x="1647879" y="5212875"/>
            <a:ext cx="2143992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back francs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D47C44-031A-4C89-8B90-EA3394358287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A8BFC9-8A0D-46CD-9401-63911446F7C5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43224F94-A6F4-402C-8F63-61573F3C0D71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5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55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68468B-DA66-49E5-BD86-7FFF9C4C7BE1}"/>
              </a:ext>
            </a:extLst>
          </p:cNvPr>
          <p:cNvGrpSpPr/>
          <p:nvPr/>
        </p:nvGrpSpPr>
        <p:grpSpPr>
          <a:xfrm>
            <a:off x="5364772" y="448408"/>
            <a:ext cx="2973167" cy="2854378"/>
            <a:chOff x="4296613" y="539262"/>
            <a:chExt cx="2973167" cy="285437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A9B0A93-F7CC-4EA0-A7D2-BB6710A25401}"/>
                </a:ext>
              </a:extLst>
            </p:cNvPr>
            <p:cNvCxnSpPr/>
            <p:nvPr/>
          </p:nvCxnSpPr>
          <p:spPr bwMode="auto">
            <a:xfrm>
              <a:off x="4556124" y="3026083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04248C2-D112-4327-9B93-C247B687036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3349356" y="1896091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EFD77C-8F14-41A1-AB31-619F78777314}"/>
                </a:ext>
              </a:extLst>
            </p:cNvPr>
            <p:cNvSpPr/>
            <p:nvPr/>
          </p:nvSpPr>
          <p:spPr bwMode="auto">
            <a:xfrm>
              <a:off x="4924645" y="760514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22F53-99D5-4425-9584-D6017F09ED5C}"/>
                </a:ext>
              </a:extLst>
            </p:cNvPr>
            <p:cNvSpPr txBox="1"/>
            <p:nvPr/>
          </p:nvSpPr>
          <p:spPr bwMode="auto">
            <a:xfrm>
              <a:off x="6431141" y="3116641"/>
              <a:ext cx="69923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guilder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FF2BA9-DB17-425A-B372-0D2B02BCF524}"/>
                </a:ext>
              </a:extLst>
            </p:cNvPr>
            <p:cNvSpPr txBox="1"/>
            <p:nvPr/>
          </p:nvSpPr>
          <p:spPr bwMode="auto">
            <a:xfrm rot="16200000">
              <a:off x="4155228" y="941666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/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A549294-A9BE-4630-AE3E-CEA947B4BF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55506" y="889140"/>
                  <a:ext cx="674865" cy="5257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ED8F00B-9F22-4D3E-BBEA-9B0E62E4E7F2}"/>
                </a:ext>
              </a:extLst>
            </p:cNvPr>
            <p:cNvSpPr/>
            <p:nvPr/>
          </p:nvSpPr>
          <p:spPr bwMode="auto">
            <a:xfrm>
              <a:off x="5558291" y="2502003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/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CB85790-DD86-4169-80E0-3AF98381A3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71474" y="2421998"/>
                  <a:ext cx="621965" cy="4783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22E8E53-2E4C-49C0-A5F5-83161C65DE05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5967241" y="2292424"/>
              <a:ext cx="0" cy="536546"/>
            </a:xfrm>
            <a:prstGeom prst="line">
              <a:avLst/>
            </a:prstGeom>
            <a:ln w="38100">
              <a:solidFill>
                <a:srgbClr val="FF66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CACBBE0-DC65-41DB-ABED-24F5AAC0F2E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5514" y="2580095"/>
              <a:ext cx="0" cy="198274"/>
            </a:xfrm>
            <a:prstGeom prst="line">
              <a:avLst/>
            </a:prstGeom>
            <a:ln w="38100">
              <a:solidFill>
                <a:srgbClr val="CCEC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6D1B862-B363-4251-B9DE-B993A7EEFF54}"/>
              </a:ext>
            </a:extLst>
          </p:cNvPr>
          <p:cNvGrpSpPr/>
          <p:nvPr/>
        </p:nvGrpSpPr>
        <p:grpSpPr>
          <a:xfrm>
            <a:off x="3040877" y="3555215"/>
            <a:ext cx="3062247" cy="2854378"/>
            <a:chOff x="2530105" y="3555215"/>
            <a:chExt cx="3062247" cy="2854378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C4A472B-F58E-4F1A-B4B5-A28F3361504A}"/>
                </a:ext>
              </a:extLst>
            </p:cNvPr>
            <p:cNvCxnSpPr/>
            <p:nvPr/>
          </p:nvCxnSpPr>
          <p:spPr bwMode="auto">
            <a:xfrm>
              <a:off x="2789616" y="6042036"/>
              <a:ext cx="2713656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DEE828-D1AF-45F7-9BD4-6DC3BCDC7C52}"/>
                </a:ext>
              </a:extLst>
            </p:cNvPr>
            <p:cNvCxnSpPr>
              <a:cxnSpLocks/>
            </p:cNvCxnSpPr>
            <p:nvPr/>
          </p:nvCxnSpPr>
          <p:spPr bwMode="auto">
            <a:xfrm rot="16200000">
              <a:off x="1582848" y="4912044"/>
              <a:ext cx="2713657" cy="0"/>
            </a:xfrm>
            <a:prstGeom prst="straightConnector1">
              <a:avLst/>
            </a:prstGeom>
            <a:solidFill>
              <a:srgbClr val="FFFFCC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B03C140-E7CB-4D71-B610-30A0A11D4DCB}"/>
                </a:ext>
              </a:extLst>
            </p:cNvPr>
            <p:cNvSpPr/>
            <p:nvPr/>
          </p:nvSpPr>
          <p:spPr bwMode="auto">
            <a:xfrm>
              <a:off x="3158137" y="3776467"/>
              <a:ext cx="2106425" cy="2139819"/>
            </a:xfrm>
            <a:custGeom>
              <a:avLst/>
              <a:gdLst>
                <a:gd name="connsiteX0" fmla="*/ 0 w 4553893"/>
                <a:gd name="connsiteY0" fmla="*/ 0 h 4227969"/>
                <a:gd name="connsiteX1" fmla="*/ 316871 w 4553893"/>
                <a:gd name="connsiteY1" fmla="*/ 2009870 h 4227969"/>
                <a:gd name="connsiteX2" fmla="*/ 1113576 w 4553893"/>
                <a:gd name="connsiteY2" fmla="*/ 3304515 h 4227969"/>
                <a:gd name="connsiteX3" fmla="*/ 2236206 w 4553893"/>
                <a:gd name="connsiteY3" fmla="*/ 3902044 h 4227969"/>
                <a:gd name="connsiteX4" fmla="*/ 4553893 w 4553893"/>
                <a:gd name="connsiteY4" fmla="*/ 4227969 h 4227969"/>
                <a:gd name="connsiteX5" fmla="*/ 4553893 w 4553893"/>
                <a:gd name="connsiteY5" fmla="*/ 4227969 h 422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53893" h="4227969">
                  <a:moveTo>
                    <a:pt x="0" y="0"/>
                  </a:moveTo>
                  <a:cubicBezTo>
                    <a:pt x="65637" y="729559"/>
                    <a:pt x="131275" y="1459118"/>
                    <a:pt x="316871" y="2009870"/>
                  </a:cubicBezTo>
                  <a:cubicBezTo>
                    <a:pt x="502467" y="2560622"/>
                    <a:pt x="793687" y="2989153"/>
                    <a:pt x="1113576" y="3304515"/>
                  </a:cubicBezTo>
                  <a:cubicBezTo>
                    <a:pt x="1433465" y="3619877"/>
                    <a:pt x="1662820" y="3748135"/>
                    <a:pt x="2236206" y="3902044"/>
                  </a:cubicBezTo>
                  <a:cubicBezTo>
                    <a:pt x="2809592" y="4055953"/>
                    <a:pt x="4553893" y="4227969"/>
                    <a:pt x="4553893" y="4227969"/>
                  </a:cubicBezTo>
                  <a:lnTo>
                    <a:pt x="4553893" y="4227969"/>
                  </a:lnTo>
                </a:path>
              </a:pathLst>
            </a:custGeom>
            <a:noFill/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Lucida Console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420EF0-0CB4-445D-B401-9491E0E3C5E5}"/>
                </a:ext>
              </a:extLst>
            </p:cNvPr>
            <p:cNvSpPr txBox="1"/>
            <p:nvPr/>
          </p:nvSpPr>
          <p:spPr bwMode="auto">
            <a:xfrm>
              <a:off x="4728754" y="6132594"/>
              <a:ext cx="57099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florin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BABF18E-B716-4057-B6DA-877113B5A25D}"/>
                </a:ext>
              </a:extLst>
            </p:cNvPr>
            <p:cNvSpPr txBox="1"/>
            <p:nvPr/>
          </p:nvSpPr>
          <p:spPr bwMode="auto">
            <a:xfrm rot="16200000">
              <a:off x="2388720" y="3957619"/>
              <a:ext cx="559770" cy="276999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franc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9C0626A-56FE-4E55-BCD6-A61704F9D948}"/>
                </a:ext>
              </a:extLst>
            </p:cNvPr>
            <p:cNvSpPr/>
            <p:nvPr/>
          </p:nvSpPr>
          <p:spPr bwMode="auto">
            <a:xfrm>
              <a:off x="3726284" y="5525709"/>
              <a:ext cx="140677" cy="140677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rgbClr val="FF0066"/>
                </a:solidFill>
                <a:effectLst/>
                <a:latin typeface="Lucida Console" pitchFamily="49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/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z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𝒒</m:t>
                            </m:r>
                          </m:num>
                          <m:den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𝒃</m:t>
                            </m:r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𝒑</m:t>
                                </m:r>
                              </m:num>
                              <m:den>
                                <m:r>
                                  <a:rPr lang="en-US" sz="1800" b="1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en-US" sz="1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C3F7872-A707-4464-B11B-B9B7D9382F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46443" y="3936467"/>
                  <a:ext cx="1445909" cy="6614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76200">
                  <a:noFill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Rounded Rectangular Callout 16">
            <a:extLst>
              <a:ext uri="{FF2B5EF4-FFF2-40B4-BE49-F238E27FC236}">
                <a16:creationId xmlns:a16="http://schemas.microsoft.com/office/drawing/2014/main" id="{65F6F9C4-AA9D-405C-B9AB-20043AA33F68}"/>
              </a:ext>
            </a:extLst>
          </p:cNvPr>
          <p:cNvSpPr/>
          <p:nvPr/>
        </p:nvSpPr>
        <p:spPr bwMode="auto">
          <a:xfrm>
            <a:off x="4550711" y="3922771"/>
            <a:ext cx="1823195" cy="801785"/>
          </a:xfrm>
          <a:prstGeom prst="wedgeRoundRectCallout">
            <a:avLst>
              <a:gd name="adj1" fmla="val -147805"/>
              <a:gd name="adj2" fmla="val 26942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EE7CBC-4992-42C8-826B-CB3075DBACDE}"/>
              </a:ext>
            </a:extLst>
          </p:cNvPr>
          <p:cNvSpPr txBox="1"/>
          <p:nvPr/>
        </p:nvSpPr>
        <p:spPr bwMode="auto">
          <a:xfrm>
            <a:off x="409094" y="4042420"/>
            <a:ext cx="2412881" cy="5847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Function, but not constant-product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56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845763A-6C22-436C-8982-6471B5FA2B6D}"/>
              </a:ext>
            </a:extLst>
          </p:cNvPr>
          <p:cNvCxnSpPr>
            <a:cxnSpLocks/>
          </p:cNvCxnSpPr>
          <p:nvPr/>
        </p:nvCxnSpPr>
        <p:spPr bwMode="auto">
          <a:xfrm>
            <a:off x="1860782" y="194884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499300" y="3025787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223387" y="850812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𝒛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3665" y="798286"/>
                <a:ext cx="674865" cy="525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22E8E53-2E4C-49C0-A5F5-83161C65DE05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7035400" y="2201570"/>
            <a:ext cx="0" cy="536546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ACBBE0-DC65-41DB-ABED-24F5AAC0F2EF}"/>
              </a:ext>
            </a:extLst>
          </p:cNvPr>
          <p:cNvCxnSpPr>
            <a:cxnSpLocks/>
          </p:cNvCxnSpPr>
          <p:nvPr/>
        </p:nvCxnSpPr>
        <p:spPr bwMode="auto">
          <a:xfrm>
            <a:off x="7303673" y="2489241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4A472B-F58E-4F1A-B4B5-A28F3361504A}"/>
              </a:ext>
            </a:extLst>
          </p:cNvPr>
          <p:cNvCxnSpPr/>
          <p:nvPr/>
        </p:nvCxnSpPr>
        <p:spPr bwMode="auto">
          <a:xfrm>
            <a:off x="3300388" y="6042036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7DEE828-D1AF-45F7-9BD4-6DC3BCDC7C5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2093620" y="4912044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B03C140-E7CB-4D71-B610-30A0A11D4DCB}"/>
              </a:ext>
            </a:extLst>
          </p:cNvPr>
          <p:cNvSpPr/>
          <p:nvPr/>
        </p:nvSpPr>
        <p:spPr bwMode="auto">
          <a:xfrm>
            <a:off x="3668909" y="3776467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420EF0-0CB4-445D-B401-9491E0E3C5E5}"/>
              </a:ext>
            </a:extLst>
          </p:cNvPr>
          <p:cNvSpPr txBox="1"/>
          <p:nvPr/>
        </p:nvSpPr>
        <p:spPr bwMode="auto">
          <a:xfrm>
            <a:off x="5239526" y="6132594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ABF18E-B716-4057-B6DA-877113B5A25D}"/>
              </a:ext>
            </a:extLst>
          </p:cNvPr>
          <p:cNvSpPr txBox="1"/>
          <p:nvPr/>
        </p:nvSpPr>
        <p:spPr bwMode="auto">
          <a:xfrm rot="16200000">
            <a:off x="2899492" y="3957619"/>
            <a:ext cx="55977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9C0626A-56FE-4E55-BCD6-A61704F9D948}"/>
              </a:ext>
            </a:extLst>
          </p:cNvPr>
          <p:cNvSpPr/>
          <p:nvPr/>
        </p:nvSpPr>
        <p:spPr bwMode="auto">
          <a:xfrm>
            <a:off x="4237056" y="552570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/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z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den>
                          </m:f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C3F7872-A707-4464-B11B-B9B7D9382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7215" y="3936467"/>
                <a:ext cx="1445909" cy="6614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6F14135-1791-4A40-B54B-9FF4D0F03EA7}"/>
              </a:ext>
            </a:extLst>
          </p:cNvPr>
          <p:cNvCxnSpPr>
            <a:cxnSpLocks/>
          </p:cNvCxnSpPr>
          <p:nvPr/>
        </p:nvCxnSpPr>
        <p:spPr bwMode="auto">
          <a:xfrm>
            <a:off x="4979778" y="5596048"/>
            <a:ext cx="0" cy="198274"/>
          </a:xfrm>
          <a:prstGeom prst="line">
            <a:avLst/>
          </a:prstGeom>
          <a:ln w="38100">
            <a:solidFill>
              <a:srgbClr val="CCEC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9863C31-DFF0-42A8-AC59-9619861FA10D}"/>
              </a:ext>
            </a:extLst>
          </p:cNvPr>
          <p:cNvCxnSpPr>
            <a:cxnSpLocks/>
          </p:cNvCxnSpPr>
          <p:nvPr/>
        </p:nvCxnSpPr>
        <p:spPr bwMode="auto">
          <a:xfrm>
            <a:off x="4318603" y="5565793"/>
            <a:ext cx="677225" cy="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120B497C-8CFA-46C3-B757-5DAB0AB7547F}"/>
              </a:ext>
            </a:extLst>
          </p:cNvPr>
          <p:cNvSpPr/>
          <p:nvPr/>
        </p:nvSpPr>
        <p:spPr bwMode="auto">
          <a:xfrm>
            <a:off x="2397330" y="2432737"/>
            <a:ext cx="140677" cy="140677"/>
          </a:xfrm>
          <a:prstGeom prst="ellipse">
            <a:avLst/>
          </a:prstGeom>
          <a:solidFill>
            <a:srgbClr val="FF66FF"/>
          </a:solidFill>
          <a:ln w="381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0DEC632-F410-4E6F-8BF7-6FED68690E66}"/>
              </a:ext>
            </a:extLst>
          </p:cNvPr>
          <p:cNvCxnSpPr>
            <a:cxnSpLocks/>
          </p:cNvCxnSpPr>
          <p:nvPr/>
        </p:nvCxnSpPr>
        <p:spPr bwMode="auto">
          <a:xfrm>
            <a:off x="2491558" y="1966431"/>
            <a:ext cx="0" cy="466069"/>
          </a:xfrm>
          <a:prstGeom prst="line">
            <a:avLst/>
          </a:prstGeom>
          <a:ln w="38100">
            <a:solidFill>
              <a:srgbClr val="FF66FF"/>
            </a:solidFill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661F1588-BB13-480C-8658-96260FDD1949}"/>
              </a:ext>
            </a:extLst>
          </p:cNvPr>
          <p:cNvSpPr/>
          <p:nvPr/>
        </p:nvSpPr>
        <p:spPr bwMode="auto">
          <a:xfrm>
            <a:off x="7239736" y="2665601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F971BB9-BF47-417E-AF94-425EA0196518}"/>
              </a:ext>
            </a:extLst>
          </p:cNvPr>
          <p:cNvSpPr/>
          <p:nvPr/>
        </p:nvSpPr>
        <p:spPr bwMode="auto">
          <a:xfrm>
            <a:off x="4888730" y="5750549"/>
            <a:ext cx="140677" cy="140677"/>
          </a:xfrm>
          <a:prstGeom prst="ellipse">
            <a:avLst/>
          </a:prstGeom>
          <a:solidFill>
            <a:srgbClr val="CCECFF"/>
          </a:solidFill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208494" y="514938"/>
            <a:ext cx="3332563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396F4-5B25-40E4-9D22-6AF1E3699F4B}"/>
              </a:ext>
            </a:extLst>
          </p:cNvPr>
          <p:cNvSpPr txBox="1"/>
          <p:nvPr/>
        </p:nvSpPr>
        <p:spPr bwMode="auto">
          <a:xfrm>
            <a:off x="2601326" y="2321673"/>
            <a:ext cx="477829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36B60-96DB-4EE8-B2E2-1E23C5310E29}"/>
              </a:ext>
            </a:extLst>
          </p:cNvPr>
          <p:cNvSpPr txBox="1"/>
          <p:nvPr/>
        </p:nvSpPr>
        <p:spPr bwMode="auto">
          <a:xfrm>
            <a:off x="1642965" y="4026929"/>
            <a:ext cx="182293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Construct: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E26C246-36A3-4B6C-8803-22950508FB91}"/>
              </a:ext>
            </a:extLst>
          </p:cNvPr>
          <p:cNvSpPr txBox="1"/>
          <p:nvPr/>
        </p:nvSpPr>
        <p:spPr bwMode="auto">
          <a:xfrm>
            <a:off x="2610944" y="3174301"/>
            <a:ext cx="479810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florins → guilders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78DE3-4AC6-4DD4-9F49-A6921E4DA311}"/>
              </a:ext>
            </a:extLst>
          </p:cNvPr>
          <p:cNvSpPr txBox="1"/>
          <p:nvPr/>
        </p:nvSpPr>
        <p:spPr bwMode="auto">
          <a:xfrm>
            <a:off x="2463061" y="4879555"/>
            <a:ext cx="436048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C: florins → guilders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785E11-8932-4C98-9DED-EA69B5636C65}"/>
              </a:ext>
            </a:extLst>
          </p:cNvPr>
          <p:cNvSpPr txBox="1"/>
          <p:nvPr/>
        </p:nvSpPr>
        <p:spPr bwMode="auto">
          <a:xfrm>
            <a:off x="1642965" y="1469045"/>
            <a:ext cx="11240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</a:p>
        </p:txBody>
      </p:sp>
    </p:spTree>
    <p:extLst>
      <p:ext uri="{BB962C8B-B14F-4D97-AF65-F5344CB8AC3E}">
        <p14:creationId xmlns:p14="http://schemas.microsoft.com/office/powerpoint/2010/main" val="1254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470494-D8D7-45D9-9853-35FA91BE4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58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EE007A-B218-4789-9F73-60A56C9A3154}"/>
              </a:ext>
            </a:extLst>
          </p:cNvPr>
          <p:cNvCxnSpPr/>
          <p:nvPr/>
        </p:nvCxnSpPr>
        <p:spPr bwMode="auto">
          <a:xfrm>
            <a:off x="1065571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F3B60D-0318-4EA6-BEB2-F0596B299A5A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-141197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3D5F16-1D49-4D32-954B-AB5F5018F77A}"/>
              </a:ext>
            </a:extLst>
          </p:cNvPr>
          <p:cNvSpPr/>
          <p:nvPr/>
        </p:nvSpPr>
        <p:spPr bwMode="auto">
          <a:xfrm>
            <a:off x="1434092" y="669661"/>
            <a:ext cx="2106434" cy="1955676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F86534-50AE-4D27-B41D-9C9A6D3F8963}"/>
              </a:ext>
            </a:extLst>
          </p:cNvPr>
          <p:cNvSpPr txBox="1"/>
          <p:nvPr/>
        </p:nvSpPr>
        <p:spPr bwMode="auto">
          <a:xfrm>
            <a:off x="3004707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1A0279-7F79-4FC4-BB0D-F9CA646E0797}"/>
              </a:ext>
            </a:extLst>
          </p:cNvPr>
          <p:cNvSpPr txBox="1"/>
          <p:nvPr/>
        </p:nvSpPr>
        <p:spPr bwMode="auto">
          <a:xfrm rot="16200000">
            <a:off x="594946" y="850812"/>
            <a:ext cx="699229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/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DF06C9-1189-4C85-AF57-CC50BE01D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695" y="840997"/>
                <a:ext cx="697306" cy="4783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AB9C93B6-7C9F-47E5-9B67-58D0BD4D39BF}"/>
              </a:ext>
            </a:extLst>
          </p:cNvPr>
          <p:cNvSpPr/>
          <p:nvPr/>
        </p:nvSpPr>
        <p:spPr bwMode="auto">
          <a:xfrm>
            <a:off x="1691386" y="1896091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/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885313F-EC64-4CA2-A47F-B82BE6F23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2405" y="2164344"/>
                <a:ext cx="628377" cy="4783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A9B0A93-F7CC-4EA0-A7D2-BB6710A25401}"/>
              </a:ext>
            </a:extLst>
          </p:cNvPr>
          <p:cNvCxnSpPr/>
          <p:nvPr/>
        </p:nvCxnSpPr>
        <p:spPr bwMode="auto">
          <a:xfrm>
            <a:off x="5624283" y="2935229"/>
            <a:ext cx="2713656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04248C2-D112-4327-9B93-C247B6870362}"/>
              </a:ext>
            </a:extLst>
          </p:cNvPr>
          <p:cNvCxnSpPr>
            <a:cxnSpLocks/>
          </p:cNvCxnSpPr>
          <p:nvPr/>
        </p:nvCxnSpPr>
        <p:spPr bwMode="auto">
          <a:xfrm rot="16200000">
            <a:off x="4417515" y="1805237"/>
            <a:ext cx="2713657" cy="0"/>
          </a:xfrm>
          <a:prstGeom prst="straightConnector1">
            <a:avLst/>
          </a:prstGeom>
          <a:solidFill>
            <a:srgbClr val="FFFF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3EFD77C-8F14-41A1-AB31-619F78777314}"/>
              </a:ext>
            </a:extLst>
          </p:cNvPr>
          <p:cNvSpPr/>
          <p:nvPr/>
        </p:nvSpPr>
        <p:spPr bwMode="auto">
          <a:xfrm>
            <a:off x="5992804" y="669660"/>
            <a:ext cx="2106425" cy="2139819"/>
          </a:xfrm>
          <a:custGeom>
            <a:avLst/>
            <a:gdLst>
              <a:gd name="connsiteX0" fmla="*/ 0 w 4553893"/>
              <a:gd name="connsiteY0" fmla="*/ 0 h 4227969"/>
              <a:gd name="connsiteX1" fmla="*/ 316871 w 4553893"/>
              <a:gd name="connsiteY1" fmla="*/ 2009870 h 4227969"/>
              <a:gd name="connsiteX2" fmla="*/ 1113576 w 4553893"/>
              <a:gd name="connsiteY2" fmla="*/ 3304515 h 4227969"/>
              <a:gd name="connsiteX3" fmla="*/ 2236206 w 4553893"/>
              <a:gd name="connsiteY3" fmla="*/ 3902044 h 4227969"/>
              <a:gd name="connsiteX4" fmla="*/ 4553893 w 4553893"/>
              <a:gd name="connsiteY4" fmla="*/ 4227969 h 4227969"/>
              <a:gd name="connsiteX5" fmla="*/ 4553893 w 4553893"/>
              <a:gd name="connsiteY5" fmla="*/ 4227969 h 422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53893" h="4227969">
                <a:moveTo>
                  <a:pt x="0" y="0"/>
                </a:moveTo>
                <a:cubicBezTo>
                  <a:pt x="65637" y="729559"/>
                  <a:pt x="131275" y="1459118"/>
                  <a:pt x="316871" y="2009870"/>
                </a:cubicBezTo>
                <a:cubicBezTo>
                  <a:pt x="502467" y="2560622"/>
                  <a:pt x="793687" y="2989153"/>
                  <a:pt x="1113576" y="3304515"/>
                </a:cubicBezTo>
                <a:cubicBezTo>
                  <a:pt x="1433465" y="3619877"/>
                  <a:pt x="1662820" y="3748135"/>
                  <a:pt x="2236206" y="3902044"/>
                </a:cubicBezTo>
                <a:cubicBezTo>
                  <a:pt x="2809592" y="4055953"/>
                  <a:pt x="4553893" y="4227969"/>
                  <a:pt x="4553893" y="4227969"/>
                </a:cubicBezTo>
                <a:lnTo>
                  <a:pt x="4553893" y="4227969"/>
                </a:ln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Lucida Console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B22F53-99D5-4425-9584-D6017F09ED5C}"/>
              </a:ext>
            </a:extLst>
          </p:cNvPr>
          <p:cNvSpPr txBox="1"/>
          <p:nvPr/>
        </p:nvSpPr>
        <p:spPr bwMode="auto">
          <a:xfrm>
            <a:off x="7563421" y="3025787"/>
            <a:ext cx="57099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FF2BA9-DB17-425A-B372-0D2B02BCF524}"/>
              </a:ext>
            </a:extLst>
          </p:cNvPr>
          <p:cNvSpPr txBox="1"/>
          <p:nvPr/>
        </p:nvSpPr>
        <p:spPr bwMode="auto">
          <a:xfrm rot="16200000">
            <a:off x="5153657" y="850812"/>
            <a:ext cx="699230" cy="276999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guilder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/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solidFill>
                <a:schemeClr val="bg1"/>
              </a:solid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A549294-A9BE-4630-AE3E-CEA947B4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4047" y="798286"/>
                <a:ext cx="694101" cy="4783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3ED8F00B-9F22-4D3E-BBEA-9B0E62E4E7F2}"/>
              </a:ext>
            </a:extLst>
          </p:cNvPr>
          <p:cNvSpPr/>
          <p:nvPr/>
        </p:nvSpPr>
        <p:spPr bwMode="auto">
          <a:xfrm>
            <a:off x="6626450" y="2411149"/>
            <a:ext cx="140677" cy="140677"/>
          </a:xfrm>
          <a:prstGeom prst="ellipse">
            <a:avLst/>
          </a:prstGeom>
          <a:solidFill>
            <a:srgbClr val="FFFF0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66"/>
              </a:solidFill>
              <a:effectLst/>
              <a:latin typeface="Lucida Console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/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noFill/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𝒒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𝒃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CB85790-DD86-4169-80E0-3AF98381A3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9633" y="2331144"/>
                <a:ext cx="621965" cy="4783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F9DED414-ABD0-4140-A06C-556010D9A963}"/>
              </a:ext>
            </a:extLst>
          </p:cNvPr>
          <p:cNvSpPr txBox="1"/>
          <p:nvPr/>
        </p:nvSpPr>
        <p:spPr bwMode="auto">
          <a:xfrm>
            <a:off x="1816844" y="3172715"/>
            <a:ext cx="344736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prices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9C7B2A-010A-47AB-A800-74B241AA0A20}"/>
              </a:ext>
            </a:extLst>
          </p:cNvPr>
          <p:cNvSpPr txBox="1"/>
          <p:nvPr/>
        </p:nvSpPr>
        <p:spPr bwMode="auto">
          <a:xfrm>
            <a:off x="1816844" y="4854881"/>
            <a:ext cx="565345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buy guilders with florins …</a:t>
            </a:r>
          </a:p>
        </p:txBody>
      </p:sp>
      <p:sp>
        <p:nvSpPr>
          <p:cNvPr id="47" name="TextBox 3">
            <a:extLst>
              <a:ext uri="{FF2B5EF4-FFF2-40B4-BE49-F238E27FC236}">
                <a16:creationId xmlns:a16="http://schemas.microsoft.com/office/drawing/2014/main" id="{FA0E353A-615B-4963-8C88-AE04986735F8}"/>
              </a:ext>
            </a:extLst>
          </p:cNvPr>
          <p:cNvSpPr txBox="1"/>
          <p:nvPr/>
        </p:nvSpPr>
        <p:spPr bwMode="auto">
          <a:xfrm>
            <a:off x="1816844" y="4013798"/>
            <a:ext cx="3199268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slippage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8E7FBC-4D8B-4EBC-B908-4C00DF724C95}"/>
              </a:ext>
            </a:extLst>
          </p:cNvPr>
          <p:cNvSpPr txBox="1"/>
          <p:nvPr/>
        </p:nvSpPr>
        <p:spPr bwMode="auto">
          <a:xfrm>
            <a:off x="1816844" y="5695964"/>
            <a:ext cx="479272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split between them?</a:t>
            </a:r>
          </a:p>
        </p:txBody>
      </p:sp>
    </p:spTree>
    <p:extLst>
      <p:ext uri="{BB962C8B-B14F-4D97-AF65-F5344CB8AC3E}">
        <p14:creationId xmlns:p14="http://schemas.microsoft.com/office/powerpoint/2010/main" val="34784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6" grpId="0" animBg="1"/>
      <p:bldP spid="47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93B78E-1AC9-44A8-81B1-AA3D4A8B88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4D04E-FB69-4C29-8916-95C887B05876}"/>
              </a:ext>
            </a:extLst>
          </p:cNvPr>
          <p:cNvSpPr txBox="1"/>
          <p:nvPr/>
        </p:nvSpPr>
        <p:spPr bwMode="auto">
          <a:xfrm>
            <a:off x="5762071" y="783879"/>
            <a:ext cx="2555451" cy="1384995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Composition Algorithm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3F6F2C-736B-4E34-BA0D-BB80B37E7B50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 from one with best price …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AA1AB5-185E-4DF4-9C39-7AA72337CD01}"/>
              </a:ext>
            </a:extLst>
          </p:cNvPr>
          <p:cNvSpPr txBox="1"/>
          <p:nvPr/>
        </p:nvSpPr>
        <p:spPr bwMode="auto">
          <a:xfrm>
            <a:off x="1052641" y="4447719"/>
            <a:ext cx="287882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switch …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4CEDBCF7-5ACD-4A2A-BDA6-77E8F81E7CB4}"/>
              </a:ext>
            </a:extLst>
          </p:cNvPr>
          <p:cNvSpPr txBox="1"/>
          <p:nvPr/>
        </p:nvSpPr>
        <p:spPr bwMode="auto">
          <a:xfrm>
            <a:off x="1052641" y="3187927"/>
            <a:ext cx="5057531" cy="954107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Until slippage causes other’s price to be better 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95A68-3BAE-4285-AB72-612A80928CF6}"/>
              </a:ext>
            </a:extLst>
          </p:cNvPr>
          <p:cNvSpPr txBox="1"/>
          <p:nvPr/>
        </p:nvSpPr>
        <p:spPr bwMode="auto">
          <a:xfrm>
            <a:off x="1052641" y="5276624"/>
            <a:ext cx="4127590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as needed</a:t>
            </a:r>
          </a:p>
        </p:txBody>
      </p:sp>
    </p:spTree>
    <p:extLst>
      <p:ext uri="{BB962C8B-B14F-4D97-AF65-F5344CB8AC3E}">
        <p14:creationId xmlns:p14="http://schemas.microsoft.com/office/powerpoint/2010/main" val="425522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224">
            <a:off x="756285" y="-344806"/>
            <a:ext cx="7188558" cy="892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257E0F-2E6C-492E-9851-EC37C2D8D58D}"/>
              </a:ext>
            </a:extLst>
          </p:cNvPr>
          <p:cNvSpPr txBox="1"/>
          <p:nvPr/>
        </p:nvSpPr>
        <p:spPr bwMode="auto">
          <a:xfrm>
            <a:off x="343249" y="368863"/>
            <a:ext cx="500008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Centralized Exchanges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422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623B88-676E-41ED-82AC-AAE5F80123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60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278EC1-55F8-4431-9E6F-A7782A4AB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228600"/>
            <a:ext cx="68103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EEC2B7-CCE3-4BAE-AB49-04047A9CE764}"/>
              </a:ext>
            </a:extLst>
          </p:cNvPr>
          <p:cNvSpPr txBox="1"/>
          <p:nvPr/>
        </p:nvSpPr>
        <p:spPr bwMode="auto">
          <a:xfrm>
            <a:off x="366386" y="404637"/>
            <a:ext cx="535864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 Can Manage &gt; 2 Assets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D5D3D-E4C8-41F0-B691-81A7CDF96FD8}"/>
              </a:ext>
            </a:extLst>
          </p:cNvPr>
          <p:cNvSpPr txBox="1"/>
          <p:nvPr/>
        </p:nvSpPr>
        <p:spPr bwMode="auto">
          <a:xfrm>
            <a:off x="1052641" y="2359022"/>
            <a:ext cx="522506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is more complex ….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D922504-0C07-4634-8027-C284037FC8D5}"/>
              </a:ext>
            </a:extLst>
          </p:cNvPr>
          <p:cNvSpPr txBox="1"/>
          <p:nvPr/>
        </p:nvSpPr>
        <p:spPr bwMode="auto">
          <a:xfrm>
            <a:off x="1052641" y="3331556"/>
            <a:ext cx="5057531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most ideas generalize</a:t>
            </a:r>
          </a:p>
        </p:txBody>
      </p:sp>
    </p:spTree>
    <p:extLst>
      <p:ext uri="{BB962C8B-B14F-4D97-AF65-F5344CB8AC3E}">
        <p14:creationId xmlns:p14="http://schemas.microsoft.com/office/powerpoint/2010/main" val="14278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CE1E3-BB0E-48D7-9271-DDB78AE0EE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C4B51-6FB3-4B58-A3EB-96BADE553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079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B4433-6A38-4B4D-98CE-E21033852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2052" name="Picture 4" descr="Matrix Morpheus Meme |  WHAT IF I TOLD YOU; YOU CAN BORROW UNLIMITED MONEY WITH NO COLLATERAL | image tagged in memes,matrix morpheus | made w/ Imgflip meme maker">
            <a:extLst>
              <a:ext uri="{FF2B5EF4-FFF2-40B4-BE49-F238E27FC236}">
                <a16:creationId xmlns:a16="http://schemas.microsoft.com/office/drawing/2014/main" id="{D105D6E1-ACE4-479A-BC84-444D6104A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5" y="964040"/>
            <a:ext cx="8136271" cy="49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513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CC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63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3103380" y="4047771"/>
            <a:ext cx="4959166" cy="801785"/>
          </a:xfrm>
          <a:prstGeom prst="wedgeRoundRectCallout">
            <a:avLst>
              <a:gd name="adj1" fmla="val 30717"/>
              <a:gd name="adj2" fmla="val -330547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5262448" y="840738"/>
            <a:ext cx="3195752" cy="83099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commit if money not repaid!</a:t>
            </a:r>
          </a:p>
        </p:txBody>
      </p:sp>
    </p:spTree>
    <p:extLst>
      <p:ext uri="{BB962C8B-B14F-4D97-AF65-F5344CB8AC3E}">
        <p14:creationId xmlns:p14="http://schemas.microsoft.com/office/powerpoint/2010/main" val="2200864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2483159" y="1661475"/>
            <a:ext cx="290278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Transaction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53598" y="3309003"/>
            <a:ext cx="138371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wild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3353598" y="2467920"/>
            <a:ext cx="2504212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money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3353598" y="4150086"/>
            <a:ext cx="4423006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money with interest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483159" y="5025807"/>
            <a:ext cx="3383683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 Transaction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ular Callout 16">
            <a:extLst>
              <a:ext uri="{FF2B5EF4-FFF2-40B4-BE49-F238E27FC236}">
                <a16:creationId xmlns:a16="http://schemas.microsoft.com/office/drawing/2014/main" id="{BC459DA7-78A7-4DEB-87F3-6BC08BBC5AC1}"/>
              </a:ext>
            </a:extLst>
          </p:cNvPr>
          <p:cNvSpPr/>
          <p:nvPr/>
        </p:nvSpPr>
        <p:spPr bwMode="auto">
          <a:xfrm>
            <a:off x="2351805" y="4886524"/>
            <a:ext cx="3591795" cy="801785"/>
          </a:xfrm>
          <a:prstGeom prst="wedgeRoundRectCallout">
            <a:avLst>
              <a:gd name="adj1" fmla="val -51358"/>
              <a:gd name="adj2" fmla="val -20005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404B7-3717-4B6C-BC69-C97BC852A075}"/>
              </a:ext>
            </a:extLst>
          </p:cNvPr>
          <p:cNvSpPr txBox="1"/>
          <p:nvPr/>
        </p:nvSpPr>
        <p:spPr bwMode="auto">
          <a:xfrm>
            <a:off x="83779" y="2336393"/>
            <a:ext cx="3195752" cy="156966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don’t commit, you revert, &amp; never borrowed in first place!</a:t>
            </a:r>
          </a:p>
        </p:txBody>
      </p:sp>
    </p:spTree>
    <p:extLst>
      <p:ext uri="{BB962C8B-B14F-4D97-AF65-F5344CB8AC3E}">
        <p14:creationId xmlns:p14="http://schemas.microsoft.com/office/powerpoint/2010/main" val="24054922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820383" y="609906"/>
            <a:ext cx="228299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Loans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82F35D0-ED2F-4F63-9753-64E29D921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846" y="1595804"/>
            <a:ext cx="26670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B834F99-0ED7-4AE4-8A8B-26F7C243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156" y="2353041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mpound - Marketing and Community Lead">
            <a:extLst>
              <a:ext uri="{FF2B5EF4-FFF2-40B4-BE49-F238E27FC236}">
                <a16:creationId xmlns:a16="http://schemas.microsoft.com/office/drawing/2014/main" id="{B6301EB7-4929-4C88-9203-FF2523250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19" y="3544382"/>
            <a:ext cx="435292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YdX">
            <a:extLst>
              <a:ext uri="{FF2B5EF4-FFF2-40B4-BE49-F238E27FC236}">
                <a16:creationId xmlns:a16="http://schemas.microsoft.com/office/drawing/2014/main" id="{47CC2969-3005-4FA9-9021-91026C487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846" y="4430589"/>
            <a:ext cx="4132385" cy="206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7F3CDFCF-30EA-4D2C-99E0-95B6FD8B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4817870"/>
            <a:ext cx="2615712" cy="14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8595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2D3617-261B-4FA0-844A-88E62E169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3074" name="Picture 2" descr="Aave Review, Flash Loans, + How to Make $350,000 in 15 Minutes – DeFi and  Crypto Project Reviews">
            <a:extLst>
              <a:ext uri="{FF2B5EF4-FFF2-40B4-BE49-F238E27FC236}">
                <a16:creationId xmlns:a16="http://schemas.microsoft.com/office/drawing/2014/main" id="{4F2C453E-9671-406F-9D5D-DB79CC8CB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62" y="556440"/>
            <a:ext cx="7227277" cy="57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8194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F03092-5442-47E8-90BE-639304497E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674B5-4DD8-475E-A1C9-D40D8672D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72355">
            <a:off x="-1" y="1341298"/>
            <a:ext cx="9144000" cy="60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100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ythia Prophecies - The Mystic Oracle of Delphi">
            <a:extLst>
              <a:ext uri="{FF2B5EF4-FFF2-40B4-BE49-F238E27FC236}">
                <a16:creationId xmlns:a16="http://schemas.microsoft.com/office/drawing/2014/main" id="{9107F95A-9C20-42DB-90CE-A4F8E575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257" y="341958"/>
            <a:ext cx="6149487" cy="617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1853498" y="1615657"/>
            <a:ext cx="4354453" cy="954107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exchanges know market rates?</a:t>
            </a:r>
            <a:endParaRPr lang="en-US" sz="2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842648" y="3637636"/>
            <a:ext cx="4710552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other on-chain DEXs!</a:t>
            </a:r>
          </a:p>
        </p:txBody>
      </p:sp>
      <p:sp>
        <p:nvSpPr>
          <p:cNvPr id="5" name="TextBox 3"/>
          <p:cNvSpPr txBox="1"/>
          <p:nvPr/>
        </p:nvSpPr>
        <p:spPr bwMode="auto">
          <a:xfrm>
            <a:off x="1844432" y="2842090"/>
            <a:ext cx="3905737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trusted 3</a:t>
            </a:r>
            <a:r>
              <a:rPr lang="en-US" sz="2800" baseline="30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1833594" y="4433181"/>
            <a:ext cx="66246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DEX prices can be manipulated …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958906" y="750986"/>
            <a:ext cx="2481770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Oracles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76975"/>
              </p:ext>
            </p:extLst>
          </p:nvPr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B7CD2F-87A8-48F5-80B6-909E4C6E0F8E}"/>
              </a:ext>
            </a:extLst>
          </p:cNvPr>
          <p:cNvSpPr txBox="1"/>
          <p:nvPr/>
        </p:nvSpPr>
        <p:spPr bwMode="auto">
          <a:xfrm>
            <a:off x="4716855" y="2057217"/>
            <a:ext cx="1776385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offers</a:t>
            </a:r>
          </a:p>
        </p:txBody>
      </p:sp>
    </p:spTree>
    <p:extLst>
      <p:ext uri="{BB962C8B-B14F-4D97-AF65-F5344CB8AC3E}">
        <p14:creationId xmlns:p14="http://schemas.microsoft.com/office/powerpoint/2010/main" val="30885213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odzi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25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Flash Loan Attack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DE2FA9-9645-4EAD-BBA8-53619EBAB690}"/>
              </a:ext>
            </a:extLst>
          </p:cNvPr>
          <p:cNvSpPr txBox="1"/>
          <p:nvPr/>
        </p:nvSpPr>
        <p:spPr bwMode="auto">
          <a:xfrm>
            <a:off x="685800" y="6138692"/>
            <a:ext cx="329763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difference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031CC-7155-4D27-8991-A6D7E2EEEDD7}"/>
              </a:ext>
            </a:extLst>
          </p:cNvPr>
          <p:cNvSpPr txBox="1"/>
          <p:nvPr/>
        </p:nvSpPr>
        <p:spPr bwMode="auto">
          <a:xfrm>
            <a:off x="685800" y="3545203"/>
            <a:ext cx="587000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Distorting Oracles’ price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85A7B4-79F4-4568-B756-897212E484BA}"/>
              </a:ext>
            </a:extLst>
          </p:cNvPr>
          <p:cNvSpPr txBox="1"/>
          <p:nvPr/>
        </p:nvSpPr>
        <p:spPr bwMode="auto">
          <a:xfrm>
            <a:off x="685800" y="4409699"/>
            <a:ext cx="637219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back at Victim at distorted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8E763-F5CD-4E9D-A396-82AC772D1CBB}"/>
              </a:ext>
            </a:extLst>
          </p:cNvPr>
          <p:cNvSpPr txBox="1"/>
          <p:nvPr/>
        </p:nvSpPr>
        <p:spPr bwMode="auto">
          <a:xfrm>
            <a:off x="685800" y="1816211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 ETH on DEX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5F43A-9232-49D4-8C0B-7B123D1C6E4A}"/>
              </a:ext>
            </a:extLst>
          </p:cNvPr>
          <p:cNvSpPr txBox="1"/>
          <p:nvPr/>
        </p:nvSpPr>
        <p:spPr bwMode="auto">
          <a:xfrm>
            <a:off x="685800" y="5274195"/>
            <a:ext cx="200567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 loan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B13441-2938-4F49-B572-8C71F9EE67FD}"/>
              </a:ext>
            </a:extLst>
          </p:cNvPr>
          <p:cNvSpPr txBox="1"/>
          <p:nvPr/>
        </p:nvSpPr>
        <p:spPr bwMode="auto">
          <a:xfrm>
            <a:off x="685800" y="2680707"/>
            <a:ext cx="68076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 to sUSD at victim’s Oracle AMMs</a:t>
            </a:r>
          </a:p>
        </p:txBody>
      </p:sp>
    </p:spTree>
    <p:extLst>
      <p:ext uri="{BB962C8B-B14F-4D97-AF65-F5344CB8AC3E}">
        <p14:creationId xmlns:p14="http://schemas.microsoft.com/office/powerpoint/2010/main" val="153770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1A45256-16A6-4A90-B123-FCEAF1FFCCD3}"/>
              </a:ext>
            </a:extLst>
          </p:cNvPr>
          <p:cNvGrpSpPr/>
          <p:nvPr/>
        </p:nvGrpSpPr>
        <p:grpSpPr>
          <a:xfrm>
            <a:off x="3179064" y="4199413"/>
            <a:ext cx="1071563" cy="1071563"/>
            <a:chOff x="1897166" y="4292126"/>
            <a:chExt cx="1071563" cy="1071563"/>
          </a:xfrm>
        </p:grpSpPr>
        <p:pic>
          <p:nvPicPr>
            <p:cNvPr id="1032" name="Picture 8" descr="White money bag icon - Free white money bag icons">
              <a:extLst>
                <a:ext uri="{FF2B5EF4-FFF2-40B4-BE49-F238E27FC236}">
                  <a16:creationId xmlns:a16="http://schemas.microsoft.com/office/drawing/2014/main" id="{D46A611F-5867-4423-ACE6-35FDAE018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F3E790-66C5-41B0-A8FE-E50182AB90D7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816A16-6A33-4D53-A4CA-2C4FFEDCA709}"/>
              </a:ext>
            </a:extLst>
          </p:cNvPr>
          <p:cNvGrpSpPr/>
          <p:nvPr/>
        </p:nvGrpSpPr>
        <p:grpSpPr>
          <a:xfrm>
            <a:off x="6883874" y="4006879"/>
            <a:ext cx="1574326" cy="1574326"/>
            <a:chOff x="2743200" y="4674074"/>
            <a:chExt cx="1574326" cy="1574326"/>
          </a:xfrm>
        </p:grpSpPr>
        <p:pic>
          <p:nvPicPr>
            <p:cNvPr id="1038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CF9998EB-191C-4840-8FB7-DF8ED4E2F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10ADDCA-A405-400F-B99C-B6B394064224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</p:spTree>
    <p:extLst>
      <p:ext uri="{BB962C8B-B14F-4D97-AF65-F5344CB8AC3E}">
        <p14:creationId xmlns:p14="http://schemas.microsoft.com/office/powerpoint/2010/main" val="42722535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2D62B818-CB8A-45CC-A3EA-1BD5BA277040}"/>
              </a:ext>
            </a:extLst>
          </p:cNvPr>
          <p:cNvSpPr/>
          <p:nvPr/>
        </p:nvSpPr>
        <p:spPr bwMode="auto">
          <a:xfrm>
            <a:off x="566876" y="1940176"/>
            <a:ext cx="2965678" cy="919401"/>
          </a:xfrm>
          <a:prstGeom prst="wedgeRoundRectCallout">
            <a:avLst>
              <a:gd name="adj1" fmla="val -22461"/>
              <a:gd name="adj2" fmla="val 12963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Flash lend me 1 gazillion ETH</a:t>
            </a:r>
          </a:p>
        </p:txBody>
      </p:sp>
    </p:spTree>
    <p:extLst>
      <p:ext uri="{BB962C8B-B14F-4D97-AF65-F5344CB8AC3E}">
        <p14:creationId xmlns:p14="http://schemas.microsoft.com/office/powerpoint/2010/main" val="26386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20576786" flipV="1">
            <a:off x="2777641" y="4231427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</p:spTree>
    <p:extLst>
      <p:ext uri="{BB962C8B-B14F-4D97-AF65-F5344CB8AC3E}">
        <p14:creationId xmlns:p14="http://schemas.microsoft.com/office/powerpoint/2010/main" val="49022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50">
            <a:extLst>
              <a:ext uri="{FF2B5EF4-FFF2-40B4-BE49-F238E27FC236}">
                <a16:creationId xmlns:a16="http://schemas.microsoft.com/office/drawing/2014/main" id="{D5B333E4-B701-4038-A8C6-A69A870F75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2506429" y="324242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0B1458-0C8C-4DB8-BF0B-C869E13433FF}"/>
              </a:ext>
            </a:extLst>
          </p:cNvPr>
          <p:cNvGrpSpPr/>
          <p:nvPr/>
        </p:nvGrpSpPr>
        <p:grpSpPr>
          <a:xfrm>
            <a:off x="1033979" y="5157503"/>
            <a:ext cx="1071563" cy="1071563"/>
            <a:chOff x="1897166" y="4292126"/>
            <a:chExt cx="1071563" cy="1071563"/>
          </a:xfrm>
        </p:grpSpPr>
        <p:pic>
          <p:nvPicPr>
            <p:cNvPr id="20" name="Picture 8" descr="White money bag icon - Free white money bag icons">
              <a:extLst>
                <a:ext uri="{FF2B5EF4-FFF2-40B4-BE49-F238E27FC236}">
                  <a16:creationId xmlns:a16="http://schemas.microsoft.com/office/drawing/2014/main" id="{4570A41E-2D39-4C64-8269-066F0E1B08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70CD29-0CB7-4E9C-A037-3D46920015E1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151300" y="2031472"/>
            <a:ext cx="3293924" cy="919401"/>
          </a:xfrm>
          <a:prstGeom prst="wedgeRoundRectCallout">
            <a:avLst>
              <a:gd name="adj1" fmla="val -17716"/>
              <a:gd name="adj2" fmla="val 151059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Hey, Oracles, convert my 1G ETH to sUSD!</a:t>
            </a:r>
          </a:p>
        </p:txBody>
      </p:sp>
      <p:sp>
        <p:nvSpPr>
          <p:cNvPr id="23" name="Freeform 50">
            <a:extLst>
              <a:ext uri="{FF2B5EF4-FFF2-40B4-BE49-F238E27FC236}">
                <a16:creationId xmlns:a16="http://schemas.microsoft.com/office/drawing/2014/main" id="{5A45E63E-18C6-482D-975C-870456FED01E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3657706" y="319160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FC2E4804-E396-46D9-B7AB-54AF732D982F}"/>
              </a:ext>
            </a:extLst>
          </p:cNvPr>
          <p:cNvSpPr>
            <a:spLocks/>
          </p:cNvSpPr>
          <p:nvPr/>
        </p:nvSpPr>
        <p:spPr bwMode="auto">
          <a:xfrm rot="17805513" flipV="1">
            <a:off x="4808983" y="3140784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3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1718796" y="4898560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67683" y="2322502"/>
            <a:ext cx="3966225" cy="919401"/>
          </a:xfrm>
          <a:prstGeom prst="wedgeRoundRectCallout">
            <a:avLst>
              <a:gd name="adj1" fmla="val -35451"/>
              <a:gd name="adj2" fmla="val 131508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purchase was so large it moved the market!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</p:spTree>
    <p:extLst>
      <p:ext uri="{BB962C8B-B14F-4D97-AF65-F5344CB8AC3E}">
        <p14:creationId xmlns:p14="http://schemas.microsoft.com/office/powerpoint/2010/main" val="33178734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76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3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C2B04D1-75F4-4FE0-B9C1-EF2159AF0295}"/>
              </a:ext>
            </a:extLst>
          </p:cNvPr>
          <p:cNvGrpSpPr/>
          <p:nvPr/>
        </p:nvGrpSpPr>
        <p:grpSpPr>
          <a:xfrm>
            <a:off x="2570292" y="4861643"/>
            <a:ext cx="1574326" cy="1574326"/>
            <a:chOff x="2743200" y="4674074"/>
            <a:chExt cx="1574326" cy="1574326"/>
          </a:xfrm>
        </p:grpSpPr>
        <p:pic>
          <p:nvPicPr>
            <p:cNvPr id="26" name="Picture 14" descr="123RF - Millions of Creative Stock Photos, Vectors, Videos and Music Files  For Your Inspiration and Projects. | Money icons, Black app, Icon">
              <a:extLst>
                <a:ext uri="{FF2B5EF4-FFF2-40B4-BE49-F238E27FC236}">
                  <a16:creationId xmlns:a16="http://schemas.microsoft.com/office/drawing/2014/main" id="{313ACACE-5C75-4F19-8D32-89654177B2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4674074"/>
              <a:ext cx="1574326" cy="157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314868-9854-4D7D-90EA-C63C47AFF49B}"/>
                </a:ext>
              </a:extLst>
            </p:cNvPr>
            <p:cNvSpPr/>
            <p:nvPr/>
          </p:nvSpPr>
          <p:spPr bwMode="auto">
            <a:xfrm>
              <a:off x="3058714" y="5402390"/>
              <a:ext cx="943299" cy="461665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Lucida Console" pitchFamily="49" charset="0"/>
                </a:rPr>
                <a:t>sUSD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77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19" name="Rounded Rectangular Callout 16">
            <a:extLst>
              <a:ext uri="{FF2B5EF4-FFF2-40B4-BE49-F238E27FC236}">
                <a16:creationId xmlns:a16="http://schemas.microsoft.com/office/drawing/2014/main" id="{A0F7CEDD-2278-4CCD-AB57-DBDC44617FBC}"/>
              </a:ext>
            </a:extLst>
          </p:cNvPr>
          <p:cNvSpPr/>
          <p:nvPr/>
        </p:nvSpPr>
        <p:spPr bwMode="auto">
          <a:xfrm>
            <a:off x="711200" y="2784849"/>
            <a:ext cx="4149969" cy="510778"/>
          </a:xfrm>
          <a:prstGeom prst="wedgeRoundRectCallout">
            <a:avLst>
              <a:gd name="adj1" fmla="val -35827"/>
              <a:gd name="adj2" fmla="val 176900"/>
              <a:gd name="adj3" fmla="val 16667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Convert my sUSD to ETH!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sp>
        <p:nvSpPr>
          <p:cNvPr id="20" name="Rounded Rectangular Callout 16">
            <a:extLst>
              <a:ext uri="{FF2B5EF4-FFF2-40B4-BE49-F238E27FC236}">
                <a16:creationId xmlns:a16="http://schemas.microsoft.com/office/drawing/2014/main" id="{2B128B85-603A-4F42-8D42-F473D22073D9}"/>
              </a:ext>
            </a:extLst>
          </p:cNvPr>
          <p:cNvSpPr/>
          <p:nvPr/>
        </p:nvSpPr>
        <p:spPr bwMode="auto">
          <a:xfrm>
            <a:off x="4348558" y="2567483"/>
            <a:ext cx="4409284" cy="510778"/>
          </a:xfrm>
          <a:prstGeom prst="wedgeRoundRectCallout">
            <a:avLst>
              <a:gd name="adj1" fmla="val -19166"/>
              <a:gd name="adj2" fmla="val 257995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Hey oracles, what’s the rate?</a:t>
            </a:r>
          </a:p>
        </p:txBody>
      </p:sp>
    </p:spTree>
    <p:extLst>
      <p:ext uri="{BB962C8B-B14F-4D97-AF65-F5344CB8AC3E}">
        <p14:creationId xmlns:p14="http://schemas.microsoft.com/office/powerpoint/2010/main" val="29593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34" name="Rounded Rectangular Callout 16">
            <a:extLst>
              <a:ext uri="{FF2B5EF4-FFF2-40B4-BE49-F238E27FC236}">
                <a16:creationId xmlns:a16="http://schemas.microsoft.com/office/drawing/2014/main" id="{08C05182-366C-4511-BAAE-F72A1F7E9BD7}"/>
              </a:ext>
            </a:extLst>
          </p:cNvPr>
          <p:cNvSpPr/>
          <p:nvPr/>
        </p:nvSpPr>
        <p:spPr bwMode="auto">
          <a:xfrm>
            <a:off x="1616443" y="3089731"/>
            <a:ext cx="4409284" cy="510778"/>
          </a:xfrm>
          <a:prstGeom prst="wedgeRoundRectCallout">
            <a:avLst>
              <a:gd name="adj1" fmla="val 36136"/>
              <a:gd name="adj2" fmla="val 17231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you go, @market rate!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7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79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1D41544-8E87-4ADF-9A35-4CC461D249AB}"/>
              </a:ext>
            </a:extLst>
          </p:cNvPr>
          <p:cNvSpPr/>
          <p:nvPr/>
        </p:nvSpPr>
        <p:spPr bwMode="auto">
          <a:xfrm>
            <a:off x="6441228" y="3169100"/>
            <a:ext cx="2449197" cy="1264980"/>
          </a:xfrm>
          <a:prstGeom prst="cloudCallout">
            <a:avLst>
              <a:gd name="adj1" fmla="val -65188"/>
              <a:gd name="adj2" fmla="val 46246"/>
            </a:avLst>
          </a:prstGeom>
          <a:solidFill>
            <a:schemeClr val="bg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Lucida Console" pitchFamily="49" charset="0"/>
              </a:rPr>
              <a:t>Owes 1G ETH</a:t>
            </a:r>
          </a:p>
        </p:txBody>
      </p:sp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1531675" y="5405437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77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175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7F223-267B-4936-92D9-06E61E284C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8" name="Picture 4" descr="Pythia Prophecies - The Mystic Oracle of Delphi">
            <a:extLst>
              <a:ext uri="{FF2B5EF4-FFF2-40B4-BE49-F238E27FC236}">
                <a16:creationId xmlns:a16="http://schemas.microsoft.com/office/drawing/2014/main" id="{CDF155CF-330B-4691-B2E5-9D6AA0E4C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3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ythia Prophecies - The Mystic Oracle of Delphi">
            <a:extLst>
              <a:ext uri="{FF2B5EF4-FFF2-40B4-BE49-F238E27FC236}">
                <a16:creationId xmlns:a16="http://schemas.microsoft.com/office/drawing/2014/main" id="{11D32F53-88AE-414A-8367-683E258EA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ythia Prophecies - The Mystic Oracle of Delphi">
            <a:extLst>
              <a:ext uri="{FF2B5EF4-FFF2-40B4-BE49-F238E27FC236}">
                <a16:creationId xmlns:a16="http://schemas.microsoft.com/office/drawing/2014/main" id="{DB744EF8-3668-4A8B-85A1-D6EE6FE4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72" y="1146564"/>
            <a:ext cx="1206867" cy="12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E45569-AE82-432C-AC9E-64C73E007BFF}"/>
              </a:ext>
            </a:extLst>
          </p:cNvPr>
          <p:cNvSpPr txBox="1"/>
          <p:nvPr/>
        </p:nvSpPr>
        <p:spPr bwMode="auto">
          <a:xfrm>
            <a:off x="4622717" y="2453311"/>
            <a:ext cx="2449197" cy="52322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AMMs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1F15466-EBA1-4D1D-8409-7BA451323406}"/>
              </a:ext>
            </a:extLst>
          </p:cNvPr>
          <p:cNvGrpSpPr/>
          <p:nvPr/>
        </p:nvGrpSpPr>
        <p:grpSpPr>
          <a:xfrm>
            <a:off x="4919397" y="3804701"/>
            <a:ext cx="1883850" cy="2240293"/>
            <a:chOff x="4919397" y="3804701"/>
            <a:chExt cx="1883850" cy="2240293"/>
          </a:xfrm>
        </p:grpSpPr>
        <p:pic>
          <p:nvPicPr>
            <p:cNvPr id="1026" name="Picture 2" descr="Bank building white color icon Royalty Free Vector Image">
              <a:extLst>
                <a:ext uri="{FF2B5EF4-FFF2-40B4-BE49-F238E27FC236}">
                  <a16:creationId xmlns:a16="http://schemas.microsoft.com/office/drawing/2014/main" id="{C77D954E-F1EA-41D7-85BC-0BDFC8D322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165" y="3804701"/>
              <a:ext cx="1834315" cy="19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5A0ADC-112C-4D14-9CE5-065491624DBE}"/>
                </a:ext>
              </a:extLst>
            </p:cNvPr>
            <p:cNvSpPr txBox="1"/>
            <p:nvPr/>
          </p:nvSpPr>
          <p:spPr bwMode="auto">
            <a:xfrm>
              <a:off x="4919397" y="5521774"/>
              <a:ext cx="1883850" cy="523220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</a:t>
              </a:r>
            </a:p>
          </p:txBody>
        </p:sp>
      </p:grpSp>
      <p:sp>
        <p:nvSpPr>
          <p:cNvPr id="30" name="Rounded Rectangular Callout 16">
            <a:extLst>
              <a:ext uri="{FF2B5EF4-FFF2-40B4-BE49-F238E27FC236}">
                <a16:creationId xmlns:a16="http://schemas.microsoft.com/office/drawing/2014/main" id="{8476724C-B4CF-42F6-8F50-B79C7C7D7D62}"/>
              </a:ext>
            </a:extLst>
          </p:cNvPr>
          <p:cNvSpPr/>
          <p:nvPr/>
        </p:nvSpPr>
        <p:spPr bwMode="auto">
          <a:xfrm>
            <a:off x="336062" y="1146564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ETH =  1 sUSD</a:t>
            </a:r>
          </a:p>
        </p:txBody>
      </p:sp>
      <p:pic>
        <p:nvPicPr>
          <p:cNvPr id="17" name="Picture 10" descr="Image result for hacker hoodie">
            <a:extLst>
              <a:ext uri="{FF2B5EF4-FFF2-40B4-BE49-F238E27FC236}">
                <a16:creationId xmlns:a16="http://schemas.microsoft.com/office/drawing/2014/main" id="{E955B31C-A2B0-4BE6-9CF7-9B2172574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5" y="3624643"/>
            <a:ext cx="1990981" cy="175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ular Callout 16">
            <a:extLst>
              <a:ext uri="{FF2B5EF4-FFF2-40B4-BE49-F238E27FC236}">
                <a16:creationId xmlns:a16="http://schemas.microsoft.com/office/drawing/2014/main" id="{9AA77749-7ACE-4D61-A6B2-F8A2ABF0D885}"/>
              </a:ext>
            </a:extLst>
          </p:cNvPr>
          <p:cNvSpPr/>
          <p:nvPr/>
        </p:nvSpPr>
        <p:spPr bwMode="auto">
          <a:xfrm>
            <a:off x="410613" y="1526676"/>
            <a:ext cx="2765469" cy="510778"/>
          </a:xfrm>
          <a:prstGeom prst="wedgeRoundRectCallout">
            <a:avLst>
              <a:gd name="adj1" fmla="val 79286"/>
              <a:gd name="adj2" fmla="val 495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ETH =  1 sUSD</a:t>
            </a:r>
          </a:p>
        </p:txBody>
      </p:sp>
      <p:sp>
        <p:nvSpPr>
          <p:cNvPr id="18" name="Freeform 50">
            <a:extLst>
              <a:ext uri="{FF2B5EF4-FFF2-40B4-BE49-F238E27FC236}">
                <a16:creationId xmlns:a16="http://schemas.microsoft.com/office/drawing/2014/main" id="{3C1532B8-4597-4915-9778-68B89CFDE098}"/>
              </a:ext>
            </a:extLst>
          </p:cNvPr>
          <p:cNvSpPr>
            <a:spLocks/>
          </p:cNvSpPr>
          <p:nvPr/>
        </p:nvSpPr>
        <p:spPr bwMode="auto">
          <a:xfrm rot="20337828" flipV="1">
            <a:off x="2562978" y="4070632"/>
            <a:ext cx="1509826" cy="1071563"/>
          </a:xfrm>
          <a:custGeom>
            <a:avLst/>
            <a:gdLst>
              <a:gd name="T0" fmla="*/ 2147483647 w 546"/>
              <a:gd name="T1" fmla="*/ 0 h 656"/>
              <a:gd name="T2" fmla="*/ 2147483647 w 546"/>
              <a:gd name="T3" fmla="*/ 2147483647 h 656"/>
              <a:gd name="T4" fmla="*/ 2147483647 w 546"/>
              <a:gd name="T5" fmla="*/ 2147483647 h 656"/>
              <a:gd name="T6" fmla="*/ 0 w 546"/>
              <a:gd name="T7" fmla="*/ 2147483647 h 656"/>
              <a:gd name="T8" fmla="*/ 2147483647 w 546"/>
              <a:gd name="T9" fmla="*/ 2147483647 h 656"/>
              <a:gd name="T10" fmla="*/ 2147483647 w 546"/>
              <a:gd name="T11" fmla="*/ 2147483647 h 656"/>
              <a:gd name="T12" fmla="*/ 2147483647 w 546"/>
              <a:gd name="T13" fmla="*/ 0 h 6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6"/>
              <a:gd name="T22" fmla="*/ 0 h 656"/>
              <a:gd name="T23" fmla="*/ 546 w 546"/>
              <a:gd name="T24" fmla="*/ 656 h 6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6" h="656">
                <a:moveTo>
                  <a:pt x="546" y="0"/>
                </a:moveTo>
                <a:lnTo>
                  <a:pt x="79" y="308"/>
                </a:lnTo>
                <a:lnTo>
                  <a:pt x="248" y="348"/>
                </a:lnTo>
                <a:lnTo>
                  <a:pt x="0" y="656"/>
                </a:lnTo>
                <a:lnTo>
                  <a:pt x="497" y="298"/>
                </a:lnTo>
                <a:lnTo>
                  <a:pt x="358" y="269"/>
                </a:lnTo>
                <a:lnTo>
                  <a:pt x="546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2B7829B-92D6-42CB-BA2A-3D3592B8F2A5}"/>
              </a:ext>
            </a:extLst>
          </p:cNvPr>
          <p:cNvGrpSpPr/>
          <p:nvPr/>
        </p:nvGrpSpPr>
        <p:grpSpPr>
          <a:xfrm>
            <a:off x="262312" y="5405437"/>
            <a:ext cx="1071563" cy="1071563"/>
            <a:chOff x="1897166" y="4292126"/>
            <a:chExt cx="1071563" cy="1071563"/>
          </a:xfrm>
        </p:grpSpPr>
        <p:pic>
          <p:nvPicPr>
            <p:cNvPr id="23" name="Picture 8" descr="White money bag icon - Free white money bag icons">
              <a:extLst>
                <a:ext uri="{FF2B5EF4-FFF2-40B4-BE49-F238E27FC236}">
                  <a16:creationId xmlns:a16="http://schemas.microsoft.com/office/drawing/2014/main" id="{04D39A83-476E-49A1-913F-3D400CCF2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6604425-0786-4801-B476-38FB24AC0870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4161EF6-FEF3-422F-9579-C55E7B8A63FC}"/>
              </a:ext>
            </a:extLst>
          </p:cNvPr>
          <p:cNvGrpSpPr/>
          <p:nvPr/>
        </p:nvGrpSpPr>
        <p:grpSpPr>
          <a:xfrm>
            <a:off x="3205496" y="4928064"/>
            <a:ext cx="1071563" cy="1071563"/>
            <a:chOff x="1897166" y="4292126"/>
            <a:chExt cx="1071563" cy="1071563"/>
          </a:xfrm>
        </p:grpSpPr>
        <p:pic>
          <p:nvPicPr>
            <p:cNvPr id="32" name="Picture 8" descr="White money bag icon - Free white money bag icons">
              <a:extLst>
                <a:ext uri="{FF2B5EF4-FFF2-40B4-BE49-F238E27FC236}">
                  <a16:creationId xmlns:a16="http://schemas.microsoft.com/office/drawing/2014/main" id="{F8B5BB71-A058-463F-90FF-8F8346F47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166" y="4292126"/>
              <a:ext cx="1071563" cy="1071563"/>
            </a:xfrm>
            <a:prstGeom prst="rect">
              <a:avLst/>
            </a:prstGeom>
            <a:solidFill>
              <a:srgbClr val="FF0000"/>
            </a:solidFill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708BF0A-1EE3-433B-A8BA-7D9EB89BD0F4}"/>
                </a:ext>
              </a:extLst>
            </p:cNvPr>
            <p:cNvSpPr/>
            <p:nvPr/>
          </p:nvSpPr>
          <p:spPr bwMode="auto">
            <a:xfrm>
              <a:off x="2055342" y="4805264"/>
              <a:ext cx="755211" cy="461665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2"/>
                  </a:solidFill>
                  <a:effectLst/>
                  <a:latin typeface="Lucida Console" pitchFamily="49" charset="0"/>
                </a:rPr>
                <a:t>ETH</a:t>
              </a:r>
            </a:p>
          </p:txBody>
        </p:sp>
      </p:grpSp>
      <p:sp>
        <p:nvSpPr>
          <p:cNvPr id="25" name="Rounded Rectangular Callout 16">
            <a:extLst>
              <a:ext uri="{FF2B5EF4-FFF2-40B4-BE49-F238E27FC236}">
                <a16:creationId xmlns:a16="http://schemas.microsoft.com/office/drawing/2014/main" id="{C85392E9-9A0D-45FA-8E61-38239E9CCD17}"/>
              </a:ext>
            </a:extLst>
          </p:cNvPr>
          <p:cNvSpPr/>
          <p:nvPr/>
        </p:nvSpPr>
        <p:spPr bwMode="auto">
          <a:xfrm>
            <a:off x="964185" y="1373991"/>
            <a:ext cx="3557099" cy="1328023"/>
          </a:xfrm>
          <a:prstGeom prst="wedgeRoundRectCallout">
            <a:avLst>
              <a:gd name="adj1" fmla="val -39028"/>
              <a:gd name="adj2" fmla="val 145763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repay your flash loan &amp; commit transaction,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0" lang="en-US" sz="2400" b="0" i="1" u="none" strike="noStrike" cap="none" normalizeH="0" baseline="0" dirty="0">
                <a:ln>
                  <a:noFill/>
                </a:ln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eeping the extra ETH</a:t>
            </a:r>
          </a:p>
        </p:txBody>
      </p:sp>
      <p:sp>
        <p:nvSpPr>
          <p:cNvPr id="26" name="Rounded Rectangular Callout 16">
            <a:extLst>
              <a:ext uri="{FF2B5EF4-FFF2-40B4-BE49-F238E27FC236}">
                <a16:creationId xmlns:a16="http://schemas.microsoft.com/office/drawing/2014/main" id="{824B8466-AC54-4BDD-A9E1-3EF451E23B8C}"/>
              </a:ext>
            </a:extLst>
          </p:cNvPr>
          <p:cNvSpPr/>
          <p:nvPr/>
        </p:nvSpPr>
        <p:spPr bwMode="auto">
          <a:xfrm>
            <a:off x="6741811" y="3324579"/>
            <a:ext cx="1527777" cy="510778"/>
          </a:xfrm>
          <a:prstGeom prst="wedgeRoundRectCallout">
            <a:avLst>
              <a:gd name="adj1" fmla="val -92318"/>
              <a:gd name="adj2" fmla="val 212092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Uh, oh …</a:t>
            </a:r>
          </a:p>
        </p:txBody>
      </p:sp>
    </p:spTree>
    <p:extLst>
      <p:ext uri="{BB962C8B-B14F-4D97-AF65-F5344CB8AC3E}">
        <p14:creationId xmlns:p14="http://schemas.microsoft.com/office/powerpoint/2010/main" val="3291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0D507B-226C-4289-9222-2F61155A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This Happened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A4CB4-EC22-42E6-BC04-A872F0C34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8C595A-3CE5-48A7-A55E-633D7D1DD01A}" type="slidenum">
              <a:rPr lang="x-none" smtClean="0"/>
              <a:pPr>
                <a:defRPr/>
              </a:pPr>
              <a:t>81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C39E4-BBEA-43BF-A0BD-EC5A10CF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8066">
            <a:off x="79131" y="2008358"/>
            <a:ext cx="9144000" cy="4529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9DB6F-A0B3-4BD8-A5E0-26B4D2D2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6239">
            <a:off x="-325915" y="3670700"/>
            <a:ext cx="9144000" cy="6069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8F249-428B-4A34-8E23-7C2A118F00D0}"/>
              </a:ext>
            </a:extLst>
          </p:cNvPr>
          <p:cNvSpPr txBox="1"/>
          <p:nvPr/>
        </p:nvSpPr>
        <p:spPr bwMode="auto">
          <a:xfrm>
            <a:off x="1382949" y="6102195"/>
            <a:ext cx="3478837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attacks too ….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74AEC-E1FC-4799-92B3-7A8E29CDAE5D}"/>
              </a:ext>
            </a:extLst>
          </p:cNvPr>
          <p:cNvSpPr txBox="1"/>
          <p:nvPr/>
        </p:nvSpPr>
        <p:spPr bwMode="auto">
          <a:xfrm>
            <a:off x="1382949" y="3478514"/>
            <a:ext cx="659988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Oracles were Uniswap &amp; Kyber Reserve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805DE-7873-4AF9-A132-C8BF676F5EBD}"/>
              </a:ext>
            </a:extLst>
          </p:cNvPr>
          <p:cNvSpPr txBox="1"/>
          <p:nvPr/>
        </p:nvSpPr>
        <p:spPr bwMode="auto">
          <a:xfrm>
            <a:off x="1382949" y="4353075"/>
            <a:ext cx="543712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cost: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118.79 USD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89A12-31E3-4EA0-B649-41A49267876F}"/>
              </a:ext>
            </a:extLst>
          </p:cNvPr>
          <p:cNvSpPr txBox="1"/>
          <p:nvPr/>
        </p:nvSpPr>
        <p:spPr bwMode="auto">
          <a:xfrm>
            <a:off x="1382949" y="1729392"/>
            <a:ext cx="3026791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February 2020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3F870-9F98-4800-BAB1-5466950E2347}"/>
              </a:ext>
            </a:extLst>
          </p:cNvPr>
          <p:cNvSpPr txBox="1"/>
          <p:nvPr/>
        </p:nvSpPr>
        <p:spPr bwMode="auto">
          <a:xfrm>
            <a:off x="1382949" y="5227636"/>
            <a:ext cx="590623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Attacker’s profit: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635 thousand USD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8ADBD6-3898-4DFD-BB0B-BBAC719F0E9C}"/>
              </a:ext>
            </a:extLst>
          </p:cNvPr>
          <p:cNvSpPr txBox="1"/>
          <p:nvPr/>
        </p:nvSpPr>
        <p:spPr bwMode="auto">
          <a:xfrm>
            <a:off x="1382949" y="2603953"/>
            <a:ext cx="425462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Victim was bZx exchange</a:t>
            </a:r>
          </a:p>
        </p:txBody>
      </p:sp>
    </p:spTree>
    <p:extLst>
      <p:ext uri="{BB962C8B-B14F-4D97-AF65-F5344CB8AC3E}">
        <p14:creationId xmlns:p14="http://schemas.microsoft.com/office/powerpoint/2010/main" val="190364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C3A86-0BBC-493F-AC74-3ECAC21637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C4E5D-DA99-460E-9E68-E8A28959880C}" type="slidenum">
              <a:rPr lang="x-none" smtClean="0"/>
              <a:pPr>
                <a:defRPr/>
              </a:pPr>
              <a:t>82</a:t>
            </a:fld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CD43C2-10CC-4E0B-ADBB-445EE091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152">
            <a:off x="395288" y="812232"/>
            <a:ext cx="8039100" cy="2171700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3850DE1D-EA17-4429-AA23-C54222E8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5161">
            <a:off x="1179342" y="2771644"/>
            <a:ext cx="7458075" cy="2819400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6D9382-106B-4CC8-98A2-720224C73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98">
            <a:off x="-320124" y="5423697"/>
            <a:ext cx="9144000" cy="25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15947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83</a:t>
            </a:fld>
            <a:endParaRPr lang="en-US" dirty="0"/>
          </a:p>
        </p:txBody>
      </p:sp>
      <p:pic>
        <p:nvPicPr>
          <p:cNvPr id="3" name="Picture 2" descr="“John Hughes posts ‘Why Functional Programming Matters’ ”&#10;Ferdinand Pauwels&#10;Oil on canvas&#10;1872&#10;(collaboration from Richard Carlss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31" y="-9078"/>
            <a:ext cx="5641974" cy="68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 bwMode="auto">
          <a:xfrm>
            <a:off x="368981" y="312546"/>
            <a:ext cx="534601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 we covered in this lecture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1063688" y="5563702"/>
            <a:ext cx="4624985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0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Front-running &amp; Flash loans</a:t>
            </a:r>
          </a:p>
        </p:txBody>
      </p:sp>
      <p:sp>
        <p:nvSpPr>
          <p:cNvPr id="7" name="TextBox 6"/>
          <p:cNvSpPr txBox="1"/>
          <p:nvPr/>
        </p:nvSpPr>
        <p:spPr bwMode="auto">
          <a:xfrm>
            <a:off x="2022049" y="2940021"/>
            <a:ext cx="1202573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AMMs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2602342" y="3814582"/>
            <a:ext cx="2924198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CCE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product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063688" y="1190899"/>
            <a:ext cx="6845144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Exchanges, centralized and decentralized</a:t>
            </a:r>
          </a:p>
        </p:txBody>
      </p:sp>
      <p:sp>
        <p:nvSpPr>
          <p:cNvPr id="10" name="TextBox 9"/>
          <p:cNvSpPr txBox="1"/>
          <p:nvPr/>
        </p:nvSpPr>
        <p:spPr bwMode="auto">
          <a:xfrm>
            <a:off x="2602342" y="4689143"/>
            <a:ext cx="2562946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AMMs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022049" y="2065460"/>
            <a:ext cx="1984839" cy="5232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</a:t>
            </a:r>
          </a:p>
        </p:txBody>
      </p:sp>
    </p:spTree>
    <p:extLst>
      <p:ext uri="{BB962C8B-B14F-4D97-AF65-F5344CB8AC3E}">
        <p14:creationId xmlns:p14="http://schemas.microsoft.com/office/powerpoint/2010/main" val="283196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5F947-77F5-4CA6-8472-B4B2967773ED}" type="slidenum">
              <a:rPr lang="x-none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263870" y="573997"/>
            <a:ext cx="6566799" cy="52322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Book: Guilder vs Florin Tokens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13">
            <a:extLst>
              <a:ext uri="{FF2B5EF4-FFF2-40B4-BE49-F238E27FC236}">
                <a16:creationId xmlns:a16="http://schemas.microsoft.com/office/drawing/2014/main" id="{A4094F45-922A-42DA-A07B-D6B2DF6499F5}"/>
              </a:ext>
            </a:extLst>
          </p:cNvPr>
          <p:cNvGraphicFramePr>
            <a:graphicFrameLocks noGrp="1"/>
          </p:cNvGraphicFramePr>
          <p:nvPr/>
        </p:nvGraphicFramePr>
        <p:xfrm>
          <a:off x="4716855" y="2745966"/>
          <a:ext cx="36726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345">
                  <a:extLst>
                    <a:ext uri="{9D8B030D-6E8A-4147-A177-3AD203B41FA5}">
                      <a16:colId xmlns:a16="http://schemas.microsoft.com/office/drawing/2014/main" val="2284549966"/>
                    </a:ext>
                  </a:extLst>
                </a:gridCol>
                <a:gridCol w="1836345">
                  <a:extLst>
                    <a:ext uri="{9D8B030D-6E8A-4147-A177-3AD203B41FA5}">
                      <a16:colId xmlns:a16="http://schemas.microsoft.com/office/drawing/2014/main" val="1963095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Guilder Token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04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878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687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@1.26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856747"/>
                  </a:ext>
                </a:extLst>
              </a:tr>
            </a:tbl>
          </a:graphicData>
        </a:graphic>
      </p:graphicFrame>
      <p:pic>
        <p:nvPicPr>
          <p:cNvPr id="14" name="Picture 10" descr="Image result for hacker hoodie">
            <a:extLst>
              <a:ext uri="{FF2B5EF4-FFF2-40B4-BE49-F238E27FC236}">
                <a16:creationId xmlns:a16="http://schemas.microsoft.com/office/drawing/2014/main" id="{F33E0266-43D8-48A1-854E-16FB685C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5" y="2413000"/>
            <a:ext cx="2308087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id="{EBC946FB-75E1-44DF-B987-5524EB93AC8B}"/>
              </a:ext>
            </a:extLst>
          </p:cNvPr>
          <p:cNvSpPr/>
          <p:nvPr/>
        </p:nvSpPr>
        <p:spPr bwMode="auto">
          <a:xfrm>
            <a:off x="2460288" y="1499719"/>
            <a:ext cx="3785094" cy="510778"/>
          </a:xfrm>
          <a:prstGeom prst="wedgeRoundRectCallout">
            <a:avLst>
              <a:gd name="adj1" fmla="val -50776"/>
              <a:gd name="adj2" fmla="val 274730"/>
              <a:gd name="adj3" fmla="val 16667"/>
            </a:avLst>
          </a:prstGeom>
          <a:solidFill>
            <a:schemeClr val="bg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3 Guilder @ ≤1.25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173F075-3D31-4AF9-86C5-9841C8D918F3}"/>
              </a:ext>
            </a:extLst>
          </p:cNvPr>
          <p:cNvGrpSpPr/>
          <p:nvPr/>
        </p:nvGrpSpPr>
        <p:grpSpPr>
          <a:xfrm>
            <a:off x="3947462" y="3026627"/>
            <a:ext cx="4152370" cy="400110"/>
            <a:chOff x="3947462" y="3026627"/>
            <a:chExt cx="4152370" cy="40011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CFCBCD6-7900-4B6E-82A2-31B6CBB79D1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670960-A960-4203-8F92-7AE827103D98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C337F0-7906-41D9-95B0-0DB5AACDD504}"/>
              </a:ext>
            </a:extLst>
          </p:cNvPr>
          <p:cNvGrpSpPr/>
          <p:nvPr/>
        </p:nvGrpSpPr>
        <p:grpSpPr>
          <a:xfrm>
            <a:off x="3947462" y="3459191"/>
            <a:ext cx="4152370" cy="400110"/>
            <a:chOff x="3947462" y="3026627"/>
            <a:chExt cx="4152370" cy="40011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E092E4E-4365-409A-82FC-783DC71854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59516" y="3226682"/>
              <a:ext cx="3440316" cy="0"/>
            </a:xfrm>
            <a:prstGeom prst="line">
              <a:avLst/>
            </a:prstGeom>
            <a:solidFill>
              <a:srgbClr val="FFFFCC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78F02B-39E7-45D2-BC69-B65FFEBCCB0A}"/>
                </a:ext>
              </a:extLst>
            </p:cNvPr>
            <p:cNvSpPr txBox="1"/>
            <p:nvPr/>
          </p:nvSpPr>
          <p:spPr bwMode="auto">
            <a:xfrm>
              <a:off x="3947462" y="3026627"/>
              <a:ext cx="712054" cy="40011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sold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DEFD0A4-3E96-4670-8AD4-61154F6A5804}"/>
              </a:ext>
            </a:extLst>
          </p:cNvPr>
          <p:cNvSpPr txBox="1"/>
          <p:nvPr/>
        </p:nvSpPr>
        <p:spPr bwMode="auto">
          <a:xfrm rot="20833275">
            <a:off x="6786610" y="3954786"/>
            <a:ext cx="2013299" cy="400110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expensive</a:t>
            </a:r>
          </a:p>
        </p:txBody>
      </p:sp>
    </p:spTree>
    <p:extLst>
      <p:ext uri="{BB962C8B-B14F-4D97-AF65-F5344CB8AC3E}">
        <p14:creationId xmlns:p14="http://schemas.microsoft.com/office/powerpoint/2010/main" val="92711374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CC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rgbClr val="FF0066"/>
            </a:solidFill>
            <a:effectLst/>
            <a:latin typeface="Lucida Console" pitchFamily="4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Lucida Console" pitchFamily="49" charset="0"/>
          </a:defRPr>
        </a:defPPr>
      </a:lstStyle>
    </a:lnDef>
    <a:txDef>
      <a:spPr bwMode="auto">
        <a:solidFill>
          <a:schemeClr val="bg1"/>
        </a:solidFill>
        <a:ln w="76200">
          <a:solidFill>
            <a:srgbClr val="CCECFF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>
        <a:spAutoFit/>
      </a:bodyPr>
      <a:lstStyle>
        <a:defPPr algn="ctr">
          <a:defRPr sz="2800" b="1" dirty="0" smtClean="0">
            <a:solidFill>
              <a:srgbClr val="CCECFF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71252</TotalTime>
  <Words>1785</Words>
  <Application>Microsoft Office PowerPoint</Application>
  <PresentationFormat>Overhead</PresentationFormat>
  <Paragraphs>614</Paragraphs>
  <Slides>83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Comic Sans MS</vt:lpstr>
      <vt:lpstr>Cambria Math</vt:lpstr>
      <vt:lpstr>Lucida Console</vt:lpstr>
      <vt:lpstr>Courier New</vt:lpstr>
      <vt:lpstr>Marlett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Flash Loan Attack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Happened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Multiprocessor Programming</dc:title>
  <dc:creator>Maurice Herlihy</dc:creator>
  <cp:lastModifiedBy>Maurice Herlih</cp:lastModifiedBy>
  <cp:revision>1254</cp:revision>
  <cp:lastPrinted>2019-02-05T22:25:16Z</cp:lastPrinted>
  <dcterms:created xsi:type="dcterms:W3CDTF">1999-05-12T13:47:53Z</dcterms:created>
  <dcterms:modified xsi:type="dcterms:W3CDTF">2024-04-15T17:25:02Z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iveCommons_Licensed">
    <vt:bool>true</vt:bool>
  </property>
  <property fmtid="{D5CDD505-2E9C-101B-9397-08002B2CF9AE}" pid="3" name="CreativeCommons_LicenseURL">
    <vt:lpwstr>http://creativecommons.org/licenses/by-sa/2.5/</vt:lpwstr>
  </property>
  <property fmtid="{D5CDD505-2E9C-101B-9397-08002B2CF9AE}" pid="4" name="CreativeCommons_Derivatives">
    <vt:lpwstr>Share Alike</vt:lpwstr>
  </property>
  <property fmtid="{D5CDD505-2E9C-101B-9397-08002B2CF9AE}" pid="5" name="CreativeCommons_CommercialUse">
    <vt:lpwstr>Yes</vt:lpwstr>
  </property>
  <property fmtid="{D5CDD505-2E9C-101B-9397-08002B2CF9AE}" pid="6" name="CreativeCommons_Jurisdiction">
    <vt:lpwstr/>
  </property>
</Properties>
</file>