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877" r:id="rId2"/>
    <p:sldId id="1528" r:id="rId3"/>
    <p:sldId id="1529" r:id="rId4"/>
    <p:sldId id="1530" r:id="rId5"/>
    <p:sldId id="1531" r:id="rId6"/>
    <p:sldId id="1384" r:id="rId7"/>
    <p:sldId id="1527" r:id="rId8"/>
    <p:sldId id="1532" r:id="rId9"/>
    <p:sldId id="1524" r:id="rId10"/>
    <p:sldId id="1563" r:id="rId11"/>
    <p:sldId id="294" r:id="rId12"/>
    <p:sldId id="291" r:id="rId13"/>
    <p:sldId id="292" r:id="rId14"/>
    <p:sldId id="293" r:id="rId15"/>
    <p:sldId id="288" r:id="rId16"/>
    <p:sldId id="1525" r:id="rId17"/>
    <p:sldId id="297" r:id="rId18"/>
    <p:sldId id="1526" r:id="rId19"/>
    <p:sldId id="1564" r:id="rId20"/>
    <p:sldId id="1533" r:id="rId21"/>
    <p:sldId id="1568" r:id="rId22"/>
    <p:sldId id="1569" r:id="rId23"/>
    <p:sldId id="1567" r:id="rId24"/>
    <p:sldId id="1561" r:id="rId25"/>
    <p:sldId id="1562" r:id="rId26"/>
    <p:sldId id="1566" r:id="rId27"/>
    <p:sldId id="1565" r:id="rId28"/>
    <p:sldId id="1468" r:id="rId29"/>
    <p:sldId id="1471" r:id="rId30"/>
    <p:sldId id="1472" r:id="rId31"/>
    <p:sldId id="1425" r:id="rId32"/>
    <p:sldId id="1473" r:id="rId33"/>
    <p:sldId id="1572" r:id="rId34"/>
    <p:sldId id="1570" r:id="rId35"/>
    <p:sldId id="1573" r:id="rId36"/>
    <p:sldId id="1574" r:id="rId37"/>
    <p:sldId id="1576" r:id="rId38"/>
    <p:sldId id="1575" r:id="rId39"/>
    <p:sldId id="1475" r:id="rId40"/>
    <p:sldId id="1577" r:id="rId41"/>
    <p:sldId id="1477" r:id="rId42"/>
    <p:sldId id="1474" r:id="rId43"/>
    <p:sldId id="1478" r:id="rId44"/>
    <p:sldId id="1479" r:id="rId45"/>
    <p:sldId id="1480" r:id="rId46"/>
    <p:sldId id="1514" r:id="rId47"/>
    <p:sldId id="1515" r:id="rId48"/>
    <p:sldId id="1483" r:id="rId49"/>
    <p:sldId id="1485" r:id="rId50"/>
    <p:sldId id="1486" r:id="rId51"/>
    <p:sldId id="1490" r:id="rId52"/>
    <p:sldId id="1491" r:id="rId53"/>
    <p:sldId id="1488" r:id="rId54"/>
    <p:sldId id="1519" r:id="rId55"/>
    <p:sldId id="1445" r:id="rId56"/>
    <p:sldId id="1447" r:id="rId57"/>
    <p:sldId id="1448" r:id="rId58"/>
    <p:sldId id="1449" r:id="rId59"/>
    <p:sldId id="1492" r:id="rId60"/>
    <p:sldId id="1493" r:id="rId61"/>
    <p:sldId id="1494" r:id="rId62"/>
    <p:sldId id="1516" r:id="rId63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Lucida Console" panose="020B0609040504020204" pitchFamily="49" charset="0"/>
      <p:regular r:id="rId70"/>
    </p:embeddedFont>
    <p:embeddedFont>
      <p:font typeface="Marlett" pitchFamily="2" charset="2"/>
      <p:regular r:id="rId7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338E16-899A-40C9-ADFA-7ABE33A2B8DD}">
          <p14:sldIdLst>
            <p14:sldId id="1877"/>
            <p14:sldId id="1528"/>
            <p14:sldId id="1529"/>
            <p14:sldId id="1530"/>
            <p14:sldId id="1531"/>
            <p14:sldId id="1384"/>
            <p14:sldId id="1527"/>
            <p14:sldId id="1532"/>
            <p14:sldId id="1524"/>
            <p14:sldId id="1563"/>
            <p14:sldId id="294"/>
            <p14:sldId id="291"/>
            <p14:sldId id="292"/>
            <p14:sldId id="293"/>
            <p14:sldId id="288"/>
            <p14:sldId id="1525"/>
            <p14:sldId id="297"/>
            <p14:sldId id="1526"/>
            <p14:sldId id="1564"/>
            <p14:sldId id="1533"/>
            <p14:sldId id="1568"/>
            <p14:sldId id="1569"/>
            <p14:sldId id="1567"/>
            <p14:sldId id="1561"/>
            <p14:sldId id="1562"/>
            <p14:sldId id="1566"/>
            <p14:sldId id="1565"/>
            <p14:sldId id="1468"/>
            <p14:sldId id="1471"/>
            <p14:sldId id="1472"/>
            <p14:sldId id="1425"/>
            <p14:sldId id="1473"/>
            <p14:sldId id="1572"/>
            <p14:sldId id="1570"/>
            <p14:sldId id="1573"/>
            <p14:sldId id="1574"/>
            <p14:sldId id="1576"/>
            <p14:sldId id="1575"/>
            <p14:sldId id="1475"/>
            <p14:sldId id="1577"/>
            <p14:sldId id="1477"/>
            <p14:sldId id="1474"/>
            <p14:sldId id="1478"/>
            <p14:sldId id="1479"/>
            <p14:sldId id="1480"/>
            <p14:sldId id="1514"/>
            <p14:sldId id="1515"/>
            <p14:sldId id="1483"/>
            <p14:sldId id="1485"/>
            <p14:sldId id="1486"/>
            <p14:sldId id="1490"/>
            <p14:sldId id="1491"/>
            <p14:sldId id="1488"/>
            <p14:sldId id="1519"/>
            <p14:sldId id="1445"/>
            <p14:sldId id="1447"/>
            <p14:sldId id="1448"/>
            <p14:sldId id="1449"/>
            <p14:sldId id="1492"/>
            <p14:sldId id="1493"/>
            <p14:sldId id="1494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66FF"/>
    <a:srgbClr val="0066FF"/>
    <a:srgbClr val="FFCCFF"/>
    <a:srgbClr val="00CC99"/>
    <a:srgbClr val="0000FF"/>
    <a:srgbClr val="FFFF00"/>
    <a:srgbClr val="FF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1867" autoAdjust="0"/>
  </p:normalViewPr>
  <p:slideViewPr>
    <p:cSldViewPr snapToGrid="0">
      <p:cViewPr varScale="1">
        <p:scale>
          <a:sx n="91" d="100"/>
          <a:sy n="91" d="100"/>
        </p:scale>
        <p:origin x="1568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1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3F566B-3041-4B67-A227-DDBB03F5C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7DBD5-4A46-4A09-A22F-59F2BC5A859D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5BE12F4F-1F26-4B08-ADC6-BEBD2058B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E17671B9-91B7-478D-9F1E-43C25F3BD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949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B2063-F602-438E-AAEB-C6B7D07C7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27AEA-8BF4-4F1C-A6B6-894FAABFEA71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A4B33FF4-6638-47A9-9610-A724258C0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8225254C-8ABF-4FFF-AD2A-5D8D7695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703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good if you are red-green color blind.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3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paper wallets have their</a:t>
            </a:r>
            <a:r>
              <a:rPr lang="en-US" baseline="0" dirty="0"/>
              <a:t> skeptics. One issue is that if you create the paper wallet with software, that software could leak your keys, or substitute its own keys. Caveat emptor!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Full node wallets build up a copy of the entire blockchain. That’s lots of space and lots of CPU cycles, running all the time to keep up. Also, you</a:t>
            </a:r>
            <a:r>
              <a:rPr lang="en-US" baseline="0" dirty="0">
                <a:solidFill>
                  <a:schemeClr val="tx1">
                    <a:lumMod val="65000"/>
                  </a:schemeClr>
                </a:solidFill>
              </a:rPr>
              <a:t> broadcast your IP address to the world.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On the other</a:t>
            </a:r>
            <a:r>
              <a:rPr lang="en-US" baseline="0" dirty="0">
                <a:solidFill>
                  <a:schemeClr val="tx1">
                    <a:lumMod val="65000"/>
                  </a:schemeClr>
                </a:solidFill>
              </a:rPr>
              <a:t> hand, your wallet is super-accurate, since you are sync'd with 8 other full nodes.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derive upstream</a:t>
            </a:r>
            <a:r>
              <a:rPr lang="en-US" baseline="0" dirty="0"/>
              <a:t>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3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Blockchain is just a list, where</a:t>
            </a:r>
            <a:r>
              <a:rPr lang="en-US" baseline="0" dirty="0"/>
              <a:t> each element contains a list of events to be recorded, and various cryptographic hashes and signatures. The technical details are not important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Blockchain is just a list, where</a:t>
            </a:r>
            <a:r>
              <a:rPr lang="en-US" baseline="0" dirty="0"/>
              <a:t> each element contains a list of events to be recorded, and various cryptographic hashes and signatures. The technical details are not important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5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FD0D31-8768-4FC8-AD62-4B4CA6BFA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C51F1-0DDA-4EDD-8497-E5AF07DCDF11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D5C8AE5-D1E6-40C7-AF60-DFC602664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1F21E47C-79E7-4391-A67C-450E34D42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972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4BA187-1B3B-4033-971D-4E561BAD0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A830-8FBD-40C7-BF31-565C41937C2D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9D845A03-5EEB-42B0-ABEB-6FB593B34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9711F47D-63BA-45B6-9EB1-53CA5605B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950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66A621-D806-4D42-84CB-58FC3B2CB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D835A-EF69-42B5-A604-3CE36D11401D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47A1D7A4-DF57-49A2-86DB-D6A07327D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9D1575D7-B7F6-423B-8ED0-4DF914D80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00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B2063-F602-438E-AAEB-C6B7D07C7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27AEA-8BF4-4F1C-A6B6-894FAABFEA71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A4B33FF4-6638-47A9-9610-A724258C0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8225254C-8ABF-4FFF-AD2A-5D8D7695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456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C04482-ED73-4EF0-B2AD-E9B8F5B22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28412-60BF-4283-9132-D6E5FEA20DF9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508B9F9A-6CC5-469E-A345-154381135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262F0F9E-35C0-4622-8ACD-2D37E8FC9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093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4BA187-1B3B-4033-971D-4E561BAD0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A830-8FBD-40C7-BF31-565C41937C2D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9D845A03-5EEB-42B0-ABEB-6FB593B34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9711F47D-63BA-45B6-9EB1-53CA5605B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28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200437" y="3167391"/>
            <a:ext cx="444493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20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Light Clients and Wallets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(push)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09D1C516-8CF5-4742-B43D-30BF3FA1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DBD516D9-731C-4B7E-AF80-B5659792A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Bloom Filter</a:t>
            </a:r>
          </a:p>
        </p:txBody>
      </p:sp>
      <p:grpSp>
        <p:nvGrpSpPr>
          <p:cNvPr id="418819" name="Group 3">
            <a:extLst>
              <a:ext uri="{FF2B5EF4-FFF2-40B4-BE49-F238E27FC236}">
                <a16:creationId xmlns:a16="http://schemas.microsoft.com/office/drawing/2014/main" id="{42EB1130-D6B8-4A28-B6C9-26E1AC633286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2466975"/>
            <a:ext cx="2014538" cy="396875"/>
            <a:chOff x="762" y="1718"/>
            <a:chExt cx="1269" cy="250"/>
          </a:xfrm>
        </p:grpSpPr>
        <p:sp>
          <p:nvSpPr>
            <p:cNvPr id="418820" name="Oval 4">
              <a:extLst>
                <a:ext uri="{FF2B5EF4-FFF2-40B4-BE49-F238E27FC236}">
                  <a16:creationId xmlns:a16="http://schemas.microsoft.com/office/drawing/2014/main" id="{FF7A0CAA-D0A4-42D6-B39B-E31DD8934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719"/>
              <a:ext cx="249" cy="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1" name="Oval 5">
              <a:extLst>
                <a:ext uri="{FF2B5EF4-FFF2-40B4-BE49-F238E27FC236}">
                  <a16:creationId xmlns:a16="http://schemas.microsoft.com/office/drawing/2014/main" id="{E0A2C2B6-2C43-41F7-9DB2-D865A696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1719"/>
              <a:ext cx="249" cy="249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2" name="Oval 6">
              <a:extLst>
                <a:ext uri="{FF2B5EF4-FFF2-40B4-BE49-F238E27FC236}">
                  <a16:creationId xmlns:a16="http://schemas.microsoft.com/office/drawing/2014/main" id="{450B16AF-740A-4EEA-9045-84670FE4B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719"/>
              <a:ext cx="249" cy="249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3" name="Oval 7">
              <a:extLst>
                <a:ext uri="{FF2B5EF4-FFF2-40B4-BE49-F238E27FC236}">
                  <a16:creationId xmlns:a16="http://schemas.microsoft.com/office/drawing/2014/main" id="{572D56A7-B671-435E-A5C7-9432301D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1718"/>
              <a:ext cx="249" cy="24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8824" name="AutoShape 8">
            <a:extLst>
              <a:ext uri="{FF2B5EF4-FFF2-40B4-BE49-F238E27FC236}">
                <a16:creationId xmlns:a16="http://schemas.microsoft.com/office/drawing/2014/main" id="{3EF5DA51-924E-4B81-A654-48EEC18BF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271713"/>
            <a:ext cx="2589212" cy="788987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42" name="Oval 26">
            <a:extLst>
              <a:ext uri="{FF2B5EF4-FFF2-40B4-BE49-F238E27FC236}">
                <a16:creationId xmlns:a16="http://schemas.microsoft.com/office/drawing/2014/main" id="{135C8176-1C70-48EC-B615-0951F4C5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8843" name="Freeform 27">
            <a:extLst>
              <a:ext uri="{FF2B5EF4-FFF2-40B4-BE49-F238E27FC236}">
                <a16:creationId xmlns:a16="http://schemas.microsoft.com/office/drawing/2014/main" id="{4CBF107C-1D96-4E6C-BAEC-F538AC62DE44}"/>
              </a:ext>
            </a:extLst>
          </p:cNvPr>
          <p:cNvSpPr>
            <a:spLocks/>
          </p:cNvSpPr>
          <p:nvPr/>
        </p:nvSpPr>
        <p:spPr bwMode="auto">
          <a:xfrm>
            <a:off x="4313238" y="3022600"/>
            <a:ext cx="153987" cy="519113"/>
          </a:xfrm>
          <a:custGeom>
            <a:avLst/>
            <a:gdLst>
              <a:gd name="T0" fmla="*/ 0 w 97"/>
              <a:gd name="T1" fmla="*/ 0 h 327"/>
              <a:gd name="T2" fmla="*/ 31 w 97"/>
              <a:gd name="T3" fmla="*/ 194 h 327"/>
              <a:gd name="T4" fmla="*/ 97 w 97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27">
                <a:moveTo>
                  <a:pt x="0" y="0"/>
                </a:moveTo>
                <a:cubicBezTo>
                  <a:pt x="7" y="69"/>
                  <a:pt x="15" y="139"/>
                  <a:pt x="31" y="194"/>
                </a:cubicBezTo>
                <a:cubicBezTo>
                  <a:pt x="47" y="249"/>
                  <a:pt x="72" y="288"/>
                  <a:pt x="97" y="327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4" name="Freeform 28">
            <a:extLst>
              <a:ext uri="{FF2B5EF4-FFF2-40B4-BE49-F238E27FC236}">
                <a16:creationId xmlns:a16="http://schemas.microsoft.com/office/drawing/2014/main" id="{21D82B6A-21C4-4806-AF28-4D430AC17327}"/>
              </a:ext>
            </a:extLst>
          </p:cNvPr>
          <p:cNvSpPr>
            <a:spLocks/>
          </p:cNvSpPr>
          <p:nvPr/>
        </p:nvSpPr>
        <p:spPr bwMode="auto">
          <a:xfrm flipH="1">
            <a:off x="4697413" y="3009900"/>
            <a:ext cx="153987" cy="519113"/>
          </a:xfrm>
          <a:custGeom>
            <a:avLst/>
            <a:gdLst>
              <a:gd name="T0" fmla="*/ 0 w 97"/>
              <a:gd name="T1" fmla="*/ 0 h 327"/>
              <a:gd name="T2" fmla="*/ 31 w 97"/>
              <a:gd name="T3" fmla="*/ 194 h 327"/>
              <a:gd name="T4" fmla="*/ 97 w 97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27">
                <a:moveTo>
                  <a:pt x="0" y="0"/>
                </a:moveTo>
                <a:cubicBezTo>
                  <a:pt x="7" y="69"/>
                  <a:pt x="15" y="139"/>
                  <a:pt x="31" y="194"/>
                </a:cubicBezTo>
                <a:cubicBezTo>
                  <a:pt x="47" y="249"/>
                  <a:pt x="72" y="288"/>
                  <a:pt x="97" y="327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5" name="Freeform 29">
            <a:extLst>
              <a:ext uri="{FF2B5EF4-FFF2-40B4-BE49-F238E27FC236}">
                <a16:creationId xmlns:a16="http://schemas.microsoft.com/office/drawing/2014/main" id="{6E330114-C651-4E65-80A6-A6A364C082E2}"/>
              </a:ext>
            </a:extLst>
          </p:cNvPr>
          <p:cNvSpPr>
            <a:spLocks/>
          </p:cNvSpPr>
          <p:nvPr/>
        </p:nvSpPr>
        <p:spPr bwMode="auto">
          <a:xfrm>
            <a:off x="3792538" y="302736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6" name="Freeform 30">
            <a:extLst>
              <a:ext uri="{FF2B5EF4-FFF2-40B4-BE49-F238E27FC236}">
                <a16:creationId xmlns:a16="http://schemas.microsoft.com/office/drawing/2014/main" id="{2B4312A7-8013-4DEF-904F-B7A0A2CC477E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7" name="Freeform 31">
            <a:extLst>
              <a:ext uri="{FF2B5EF4-FFF2-40B4-BE49-F238E27FC236}">
                <a16:creationId xmlns:a16="http://schemas.microsoft.com/office/drawing/2014/main" id="{4AB14A6C-E556-412E-9772-084BC9CCD51B}"/>
              </a:ext>
            </a:extLst>
          </p:cNvPr>
          <p:cNvSpPr>
            <a:spLocks/>
          </p:cNvSpPr>
          <p:nvPr/>
        </p:nvSpPr>
        <p:spPr bwMode="auto">
          <a:xfrm>
            <a:off x="4978400" y="4110038"/>
            <a:ext cx="1284288" cy="644525"/>
          </a:xfrm>
          <a:custGeom>
            <a:avLst/>
            <a:gdLst>
              <a:gd name="T0" fmla="*/ 0 w 809"/>
              <a:gd name="T1" fmla="*/ 6 h 406"/>
              <a:gd name="T2" fmla="*/ 679 w 809"/>
              <a:gd name="T3" fmla="*/ 67 h 406"/>
              <a:gd name="T4" fmla="*/ 783 w 809"/>
              <a:gd name="T5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9" h="406">
                <a:moveTo>
                  <a:pt x="0" y="6"/>
                </a:moveTo>
                <a:cubicBezTo>
                  <a:pt x="274" y="3"/>
                  <a:pt x="549" y="0"/>
                  <a:pt x="679" y="67"/>
                </a:cubicBezTo>
                <a:cubicBezTo>
                  <a:pt x="809" y="134"/>
                  <a:pt x="796" y="270"/>
                  <a:pt x="783" y="406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8" name="Freeform 32">
            <a:extLst>
              <a:ext uri="{FF2B5EF4-FFF2-40B4-BE49-F238E27FC236}">
                <a16:creationId xmlns:a16="http://schemas.microsoft.com/office/drawing/2014/main" id="{E5528DC6-CB4D-42EC-95A8-7AC9E5635EBF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49" name="Freeform 33">
            <a:extLst>
              <a:ext uri="{FF2B5EF4-FFF2-40B4-BE49-F238E27FC236}">
                <a16:creationId xmlns:a16="http://schemas.microsoft.com/office/drawing/2014/main" id="{3EA34214-3AC7-4B05-8BB2-44F7F9D93CEE}"/>
              </a:ext>
            </a:extLst>
          </p:cNvPr>
          <p:cNvSpPr>
            <a:spLocks/>
          </p:cNvSpPr>
          <p:nvPr/>
        </p:nvSpPr>
        <p:spPr bwMode="auto">
          <a:xfrm>
            <a:off x="3570288" y="4351338"/>
            <a:ext cx="782637" cy="393700"/>
          </a:xfrm>
          <a:custGeom>
            <a:avLst/>
            <a:gdLst>
              <a:gd name="T0" fmla="*/ 493 w 493"/>
              <a:gd name="T1" fmla="*/ 0 h 248"/>
              <a:gd name="T2" fmla="*/ 81 w 493"/>
              <a:gd name="T3" fmla="*/ 42 h 248"/>
              <a:gd name="T4" fmla="*/ 8 w 493"/>
              <a:gd name="T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3" h="248">
                <a:moveTo>
                  <a:pt x="493" y="0"/>
                </a:moveTo>
                <a:cubicBezTo>
                  <a:pt x="327" y="0"/>
                  <a:pt x="162" y="1"/>
                  <a:pt x="81" y="42"/>
                </a:cubicBezTo>
                <a:cubicBezTo>
                  <a:pt x="0" y="83"/>
                  <a:pt x="4" y="165"/>
                  <a:pt x="8" y="248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18825" name="Group 9">
            <a:extLst>
              <a:ext uri="{FF2B5EF4-FFF2-40B4-BE49-F238E27FC236}">
                <a16:creationId xmlns:a16="http://schemas.microsoft.com/office/drawing/2014/main" id="{BA8588C1-A629-46B1-8606-1E5F9160D218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4738"/>
            <a:ext cx="4578350" cy="444500"/>
            <a:chOff x="1629" y="3077"/>
            <a:chExt cx="2884" cy="280"/>
          </a:xfrm>
        </p:grpSpPr>
        <p:sp>
          <p:nvSpPr>
            <p:cNvPr id="418826" name="Rectangle 10">
              <a:extLst>
                <a:ext uri="{FF2B5EF4-FFF2-40B4-BE49-F238E27FC236}">
                  <a16:creationId xmlns:a16="http://schemas.microsoft.com/office/drawing/2014/main" id="{CE976704-D644-413E-A1F6-48549A8CD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7" name="Rectangle 11">
              <a:extLst>
                <a:ext uri="{FF2B5EF4-FFF2-40B4-BE49-F238E27FC236}">
                  <a16:creationId xmlns:a16="http://schemas.microsoft.com/office/drawing/2014/main" id="{A9750F0B-7C1A-4198-A758-15C6102C1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8" name="Rectangle 12">
              <a:extLst>
                <a:ext uri="{FF2B5EF4-FFF2-40B4-BE49-F238E27FC236}">
                  <a16:creationId xmlns:a16="http://schemas.microsoft.com/office/drawing/2014/main" id="{9D6B533C-A00E-4C6C-BE68-1A612E23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29" name="Rectangle 13">
              <a:extLst>
                <a:ext uri="{FF2B5EF4-FFF2-40B4-BE49-F238E27FC236}">
                  <a16:creationId xmlns:a16="http://schemas.microsoft.com/office/drawing/2014/main" id="{096D74C5-DE8A-46DC-BA14-6BF5B98C2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0" name="Rectangle 14">
              <a:extLst>
                <a:ext uri="{FF2B5EF4-FFF2-40B4-BE49-F238E27FC236}">
                  <a16:creationId xmlns:a16="http://schemas.microsoft.com/office/drawing/2014/main" id="{DB0B180D-E22D-48E1-93AB-28D61FAC5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1" name="Rectangle 15">
              <a:extLst>
                <a:ext uri="{FF2B5EF4-FFF2-40B4-BE49-F238E27FC236}">
                  <a16:creationId xmlns:a16="http://schemas.microsoft.com/office/drawing/2014/main" id="{460B3F21-DC64-446B-8D98-9AD81B4B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2" name="Rectangle 16">
              <a:extLst>
                <a:ext uri="{FF2B5EF4-FFF2-40B4-BE49-F238E27FC236}">
                  <a16:creationId xmlns:a16="http://schemas.microsoft.com/office/drawing/2014/main" id="{7DBBBB9C-5694-48F8-8C24-00AB632C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3" name="Rectangle 17">
              <a:extLst>
                <a:ext uri="{FF2B5EF4-FFF2-40B4-BE49-F238E27FC236}">
                  <a16:creationId xmlns:a16="http://schemas.microsoft.com/office/drawing/2014/main" id="{C75D6B52-874C-43C8-B172-A0228C60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4" name="Rectangle 18">
              <a:extLst>
                <a:ext uri="{FF2B5EF4-FFF2-40B4-BE49-F238E27FC236}">
                  <a16:creationId xmlns:a16="http://schemas.microsoft.com/office/drawing/2014/main" id="{C52FDA84-A89A-48C6-987C-53FBF6F2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5" name="Rectangle 19">
              <a:extLst>
                <a:ext uri="{FF2B5EF4-FFF2-40B4-BE49-F238E27FC236}">
                  <a16:creationId xmlns:a16="http://schemas.microsoft.com/office/drawing/2014/main" id="{026DB70F-7A68-45A5-A575-38FB8B12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6" name="Rectangle 20">
              <a:extLst>
                <a:ext uri="{FF2B5EF4-FFF2-40B4-BE49-F238E27FC236}">
                  <a16:creationId xmlns:a16="http://schemas.microsoft.com/office/drawing/2014/main" id="{57066531-6B20-462C-89CE-B1B6EB75B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7" name="Rectangle 21">
              <a:extLst>
                <a:ext uri="{FF2B5EF4-FFF2-40B4-BE49-F238E27FC236}">
                  <a16:creationId xmlns:a16="http://schemas.microsoft.com/office/drawing/2014/main" id="{AE276D38-6F1C-481A-99F0-C6EF9BD3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8" name="Rectangle 22">
              <a:extLst>
                <a:ext uri="{FF2B5EF4-FFF2-40B4-BE49-F238E27FC236}">
                  <a16:creationId xmlns:a16="http://schemas.microsoft.com/office/drawing/2014/main" id="{7E5C0929-80A1-4DAF-84A1-BD6AC4F68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39" name="Rectangle 23">
              <a:extLst>
                <a:ext uri="{FF2B5EF4-FFF2-40B4-BE49-F238E27FC236}">
                  <a16:creationId xmlns:a16="http://schemas.microsoft.com/office/drawing/2014/main" id="{1DD17003-E77A-437E-AA90-07A156BB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40" name="Rectangle 24">
              <a:extLst>
                <a:ext uri="{FF2B5EF4-FFF2-40B4-BE49-F238E27FC236}">
                  <a16:creationId xmlns:a16="http://schemas.microsoft.com/office/drawing/2014/main" id="{D67DAC60-964B-4C52-82D3-3B166A95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8841" name="Rectangle 25">
              <a:extLst>
                <a:ext uri="{FF2B5EF4-FFF2-40B4-BE49-F238E27FC236}">
                  <a16:creationId xmlns:a16="http://schemas.microsoft.com/office/drawing/2014/main" id="{44614A0C-2E73-48D8-B7BB-9E46823F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8850" name="Freeform 34">
            <a:extLst>
              <a:ext uri="{FF2B5EF4-FFF2-40B4-BE49-F238E27FC236}">
                <a16:creationId xmlns:a16="http://schemas.microsoft.com/office/drawing/2014/main" id="{19100B58-08A3-42D4-B092-59569FBCD408}"/>
              </a:ext>
            </a:extLst>
          </p:cNvPr>
          <p:cNvSpPr>
            <a:spLocks/>
          </p:cNvSpPr>
          <p:nvPr/>
        </p:nvSpPr>
        <p:spPr bwMode="auto">
          <a:xfrm>
            <a:off x="4108450" y="4475163"/>
            <a:ext cx="447675" cy="328612"/>
          </a:xfrm>
          <a:custGeom>
            <a:avLst/>
            <a:gdLst>
              <a:gd name="T0" fmla="*/ 282 w 282"/>
              <a:gd name="T1" fmla="*/ 0 h 207"/>
              <a:gd name="T2" fmla="*/ 39 w 282"/>
              <a:gd name="T3" fmla="*/ 73 h 207"/>
              <a:gd name="T4" fmla="*/ 45 w 282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" h="207">
                <a:moveTo>
                  <a:pt x="282" y="0"/>
                </a:moveTo>
                <a:cubicBezTo>
                  <a:pt x="180" y="19"/>
                  <a:pt x="78" y="39"/>
                  <a:pt x="39" y="73"/>
                </a:cubicBezTo>
                <a:cubicBezTo>
                  <a:pt x="0" y="107"/>
                  <a:pt x="22" y="157"/>
                  <a:pt x="45" y="207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8851" name="Rectangle 35">
            <a:extLst>
              <a:ext uri="{FF2B5EF4-FFF2-40B4-BE49-F238E27FC236}">
                <a16:creationId xmlns:a16="http://schemas.microsoft.com/office/drawing/2014/main" id="{BC1F5884-0912-4D1A-B6D2-490629A7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2" name="Rectangle 36">
            <a:extLst>
              <a:ext uri="{FF2B5EF4-FFF2-40B4-BE49-F238E27FC236}">
                <a16:creationId xmlns:a16="http://schemas.microsoft.com/office/drawing/2014/main" id="{D32BA628-5B00-4BFD-9570-2EE659AC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884738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3" name="Rectangle 37">
            <a:extLst>
              <a:ext uri="{FF2B5EF4-FFF2-40B4-BE49-F238E27FC236}">
                <a16:creationId xmlns:a16="http://schemas.microsoft.com/office/drawing/2014/main" id="{E536708D-5B3F-46D2-9120-38289879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8854" name="Rectangle 38">
            <a:extLst>
              <a:ext uri="{FF2B5EF4-FFF2-40B4-BE49-F238E27FC236}">
                <a16:creationId xmlns:a16="http://schemas.microsoft.com/office/drawing/2014/main" id="{92C67A32-7A18-4F32-9F3B-2254F284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4738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43" grpId="0" animBg="1"/>
      <p:bldP spid="418844" grpId="0" animBg="1"/>
      <p:bldP spid="418845" grpId="0" animBg="1"/>
      <p:bldP spid="418846" grpId="0" animBg="1"/>
      <p:bldP spid="418847" grpId="0" animBg="1"/>
      <p:bldP spid="418848" grpId="0" animBg="1"/>
      <p:bldP spid="418849" grpId="0" animBg="1"/>
      <p:bldP spid="418850" grpId="0" animBg="1"/>
      <p:bldP spid="418851" grpId="0" animBg="1"/>
      <p:bldP spid="418852" grpId="0" animBg="1"/>
      <p:bldP spid="418853" grpId="0" animBg="1"/>
      <p:bldP spid="4188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CFB4A12-89D6-4B12-B248-7D498E10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B1843A9F-A0F1-4F64-9EFE-021A1ACB5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5770" name="Oval 26">
            <a:extLst>
              <a:ext uri="{FF2B5EF4-FFF2-40B4-BE49-F238E27FC236}">
                <a16:creationId xmlns:a16="http://schemas.microsoft.com/office/drawing/2014/main" id="{7F28F192-98E1-4048-8F3B-653FB93F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5774" name="Freeform 30">
            <a:extLst>
              <a:ext uri="{FF2B5EF4-FFF2-40B4-BE49-F238E27FC236}">
                <a16:creationId xmlns:a16="http://schemas.microsoft.com/office/drawing/2014/main" id="{C319586A-D8FF-47A3-AF2B-E0A8A2BC9021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5776" name="Freeform 32">
            <a:extLst>
              <a:ext uri="{FF2B5EF4-FFF2-40B4-BE49-F238E27FC236}">
                <a16:creationId xmlns:a16="http://schemas.microsoft.com/office/drawing/2014/main" id="{AA4149A3-D611-4D6A-B606-94303D8B0499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5783" name="Oval 39">
            <a:extLst>
              <a:ext uri="{FF2B5EF4-FFF2-40B4-BE49-F238E27FC236}">
                <a16:creationId xmlns:a16="http://schemas.microsoft.com/office/drawing/2014/main" id="{A50D0278-53CB-48A0-83D9-C5899474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5784" name="AutoShape 40">
            <a:extLst>
              <a:ext uri="{FF2B5EF4-FFF2-40B4-BE49-F238E27FC236}">
                <a16:creationId xmlns:a16="http://schemas.microsoft.com/office/drawing/2014/main" id="{E61B6791-D529-4C5E-855C-DF43C14F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5785" name="Text Box 41">
            <a:extLst>
              <a:ext uri="{FF2B5EF4-FFF2-40B4-BE49-F238E27FC236}">
                <a16:creationId xmlns:a16="http://schemas.microsoft.com/office/drawing/2014/main" id="{6F5541EC-74E5-46C4-B843-D5932166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5786" name="AutoShape 42">
            <a:extLst>
              <a:ext uri="{FF2B5EF4-FFF2-40B4-BE49-F238E27FC236}">
                <a16:creationId xmlns:a16="http://schemas.microsoft.com/office/drawing/2014/main" id="{4A6C7BB4-5400-40CD-B8D5-39EA806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1397000"/>
            <a:ext cx="3467100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5793" name="Group 49">
            <a:extLst>
              <a:ext uri="{FF2B5EF4-FFF2-40B4-BE49-F238E27FC236}">
                <a16:creationId xmlns:a16="http://schemas.microsoft.com/office/drawing/2014/main" id="{FCB86FAF-C784-4C1F-8B20-0F62F1F4059F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5787" name="Group 43">
              <a:extLst>
                <a:ext uri="{FF2B5EF4-FFF2-40B4-BE49-F238E27FC236}">
                  <a16:creationId xmlns:a16="http://schemas.microsoft.com/office/drawing/2014/main" id="{50A73D90-AC3A-4365-A656-D522E0796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5788" name="Oval 44">
                <a:extLst>
                  <a:ext uri="{FF2B5EF4-FFF2-40B4-BE49-F238E27FC236}">
                    <a16:creationId xmlns:a16="http://schemas.microsoft.com/office/drawing/2014/main" id="{BF64B699-677C-48D2-8AD8-0A9EF6916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89" name="Oval 45">
                <a:extLst>
                  <a:ext uri="{FF2B5EF4-FFF2-40B4-BE49-F238E27FC236}">
                    <a16:creationId xmlns:a16="http://schemas.microsoft.com/office/drawing/2014/main" id="{6FB90A97-7CB1-46F6-ABDD-0411A68D4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0" name="Oval 46">
                <a:extLst>
                  <a:ext uri="{FF2B5EF4-FFF2-40B4-BE49-F238E27FC236}">
                    <a16:creationId xmlns:a16="http://schemas.microsoft.com/office/drawing/2014/main" id="{11475563-259D-4FE6-9B98-8E6E2B73B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1" name="Oval 47">
                <a:extLst>
                  <a:ext uri="{FF2B5EF4-FFF2-40B4-BE49-F238E27FC236}">
                    <a16:creationId xmlns:a16="http://schemas.microsoft.com/office/drawing/2014/main" id="{B8DFFBC3-8733-4B84-A883-40D1C2D8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5792" name="AutoShape 48">
              <a:extLst>
                <a:ext uri="{FF2B5EF4-FFF2-40B4-BE49-F238E27FC236}">
                  <a16:creationId xmlns:a16="http://schemas.microsoft.com/office/drawing/2014/main" id="{44DBCB7A-1D36-4925-A63F-E09E68AF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BD5659-C8BA-4001-B089-B984EEB78EBA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58" name="Group 9">
              <a:extLst>
                <a:ext uri="{FF2B5EF4-FFF2-40B4-BE49-F238E27FC236}">
                  <a16:creationId xmlns:a16="http://schemas.microsoft.com/office/drawing/2014/main" id="{140886B0-C3CE-4A24-A6CD-6E7BA828F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79ADC2B9-8559-4098-B027-CD509F926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44373F64-A4E9-44DC-A720-5AA1D4284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12">
                <a:extLst>
                  <a:ext uri="{FF2B5EF4-FFF2-40B4-BE49-F238E27FC236}">
                    <a16:creationId xmlns:a16="http://schemas.microsoft.com/office/drawing/2014/main" id="{DE5DC100-7F18-4776-B83A-54E5861A2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13">
                <a:extLst>
                  <a:ext uri="{FF2B5EF4-FFF2-40B4-BE49-F238E27FC236}">
                    <a16:creationId xmlns:a16="http://schemas.microsoft.com/office/drawing/2014/main" id="{7A087E99-D620-4575-AF05-F75F184DC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8" name="Rectangle 14">
                <a:extLst>
                  <a:ext uri="{FF2B5EF4-FFF2-40B4-BE49-F238E27FC236}">
                    <a16:creationId xmlns:a16="http://schemas.microsoft.com/office/drawing/2014/main" id="{5A06F39F-86FA-4CB4-A71F-0CC4CE5D3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FFC7C051-B20C-49A1-8A1A-864449061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" name="Rectangle 16">
                <a:extLst>
                  <a:ext uri="{FF2B5EF4-FFF2-40B4-BE49-F238E27FC236}">
                    <a16:creationId xmlns:a16="http://schemas.microsoft.com/office/drawing/2014/main" id="{D9CB00AF-98CB-4DD9-82BA-E58BA7136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1" name="Rectangle 17">
                <a:extLst>
                  <a:ext uri="{FF2B5EF4-FFF2-40B4-BE49-F238E27FC236}">
                    <a16:creationId xmlns:a16="http://schemas.microsoft.com/office/drawing/2014/main" id="{ACD7CD58-8714-408A-B63E-F69EE7AA0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18">
                <a:extLst>
                  <a:ext uri="{FF2B5EF4-FFF2-40B4-BE49-F238E27FC236}">
                    <a16:creationId xmlns:a16="http://schemas.microsoft.com/office/drawing/2014/main" id="{6BFF6370-9DB5-4E2C-81EC-156C7A73D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5EE3C430-EC00-4B9A-B841-CB127BD97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20">
                <a:extLst>
                  <a:ext uri="{FF2B5EF4-FFF2-40B4-BE49-F238E27FC236}">
                    <a16:creationId xmlns:a16="http://schemas.microsoft.com/office/drawing/2014/main" id="{636B9F38-2977-4F9D-9400-0855B8BB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21">
                <a:extLst>
                  <a:ext uri="{FF2B5EF4-FFF2-40B4-BE49-F238E27FC236}">
                    <a16:creationId xmlns:a16="http://schemas.microsoft.com/office/drawing/2014/main" id="{46EA2E54-2279-475C-9FCE-611B91924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22">
                <a:extLst>
                  <a:ext uri="{FF2B5EF4-FFF2-40B4-BE49-F238E27FC236}">
                    <a16:creationId xmlns:a16="http://schemas.microsoft.com/office/drawing/2014/main" id="{73F932B9-D868-4B1A-814A-D3AD45E09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23">
                <a:extLst>
                  <a:ext uri="{FF2B5EF4-FFF2-40B4-BE49-F238E27FC236}">
                    <a16:creationId xmlns:a16="http://schemas.microsoft.com/office/drawing/2014/main" id="{9A7BFB89-1480-4A45-9AF1-A232CDF42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8" name="Rectangle 24">
                <a:extLst>
                  <a:ext uri="{FF2B5EF4-FFF2-40B4-BE49-F238E27FC236}">
                    <a16:creationId xmlns:a16="http://schemas.microsoft.com/office/drawing/2014/main" id="{9B9D69A6-89CA-433E-A548-BFA4D9ADD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9" name="Rectangle 25">
                <a:extLst>
                  <a:ext uri="{FF2B5EF4-FFF2-40B4-BE49-F238E27FC236}">
                    <a16:creationId xmlns:a16="http://schemas.microsoft.com/office/drawing/2014/main" id="{3B2A89E5-4BDD-4003-A47F-C6A7AB89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0" name="Rectangle 35">
              <a:extLst>
                <a:ext uri="{FF2B5EF4-FFF2-40B4-BE49-F238E27FC236}">
                  <a16:creationId xmlns:a16="http://schemas.microsoft.com/office/drawing/2014/main" id="{A6BD2825-1E5B-46F2-8F32-7CE49910A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1" name="Rectangle 36">
              <a:extLst>
                <a:ext uri="{FF2B5EF4-FFF2-40B4-BE49-F238E27FC236}">
                  <a16:creationId xmlns:a16="http://schemas.microsoft.com/office/drawing/2014/main" id="{ED24DD86-18F9-46E0-ADEE-C66BADF6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Rectangle 37">
              <a:extLst>
                <a:ext uri="{FF2B5EF4-FFF2-40B4-BE49-F238E27FC236}">
                  <a16:creationId xmlns:a16="http://schemas.microsoft.com/office/drawing/2014/main" id="{9CBE5325-B3F9-4DB8-810A-6C0C9A89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74897C12-A607-451D-A936-189C8FE2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8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0ED919EB-2F87-40A6-9BB6-EE91645D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399339B6-40DA-4F2E-8619-CEBDFCF4F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6788" name="Oval 20">
            <a:extLst>
              <a:ext uri="{FF2B5EF4-FFF2-40B4-BE49-F238E27FC236}">
                <a16:creationId xmlns:a16="http://schemas.microsoft.com/office/drawing/2014/main" id="{026D6095-D884-495D-9540-8CA88F46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594100"/>
            <a:ext cx="544513" cy="8096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/>
              <a:t>h</a:t>
            </a:r>
          </a:p>
        </p:txBody>
      </p:sp>
      <p:sp>
        <p:nvSpPr>
          <p:cNvPr id="416789" name="Freeform 21">
            <a:extLst>
              <a:ext uri="{FF2B5EF4-FFF2-40B4-BE49-F238E27FC236}">
                <a16:creationId xmlns:a16="http://schemas.microsoft.com/office/drawing/2014/main" id="{07E83781-0916-4CAE-B15C-EF9B0B1350D4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6790" name="Freeform 22">
            <a:extLst>
              <a:ext uri="{FF2B5EF4-FFF2-40B4-BE49-F238E27FC236}">
                <a16:creationId xmlns:a16="http://schemas.microsoft.com/office/drawing/2014/main" id="{99A4D942-BB2D-4A58-A7E4-F3021500C46E}"/>
              </a:ext>
            </a:extLst>
          </p:cNvPr>
          <p:cNvSpPr>
            <a:spLocks/>
          </p:cNvSpPr>
          <p:nvPr/>
        </p:nvSpPr>
        <p:spPr bwMode="auto">
          <a:xfrm>
            <a:off x="3089275" y="4119563"/>
            <a:ext cx="1149350" cy="663575"/>
          </a:xfrm>
          <a:custGeom>
            <a:avLst/>
            <a:gdLst>
              <a:gd name="T0" fmla="*/ 724 w 724"/>
              <a:gd name="T1" fmla="*/ 0 h 418"/>
              <a:gd name="T2" fmla="*/ 109 w 724"/>
              <a:gd name="T3" fmla="*/ 73 h 418"/>
              <a:gd name="T4" fmla="*/ 67 w 724"/>
              <a:gd name="T5" fmla="*/ 4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4" h="418">
                <a:moveTo>
                  <a:pt x="724" y="0"/>
                </a:moveTo>
                <a:cubicBezTo>
                  <a:pt x="622" y="12"/>
                  <a:pt x="218" y="3"/>
                  <a:pt x="109" y="73"/>
                </a:cubicBezTo>
                <a:cubicBezTo>
                  <a:pt x="0" y="143"/>
                  <a:pt x="76" y="346"/>
                  <a:pt x="67" y="418"/>
                </a:cubicBezTo>
              </a:path>
            </a:pathLst>
          </a:custGeom>
          <a:noFill/>
          <a:ln w="57150" cap="flat" cmpd="sng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6795" name="Oval 27">
            <a:extLst>
              <a:ext uri="{FF2B5EF4-FFF2-40B4-BE49-F238E27FC236}">
                <a16:creationId xmlns:a16="http://schemas.microsoft.com/office/drawing/2014/main" id="{92B01138-36E2-42FD-9399-1D65D578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6796" name="AutoShape 28">
            <a:extLst>
              <a:ext uri="{FF2B5EF4-FFF2-40B4-BE49-F238E27FC236}">
                <a16:creationId xmlns:a16="http://schemas.microsoft.com/office/drawing/2014/main" id="{4D777257-B943-4D55-8B0A-74D5B7ED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6797" name="Text Box 29">
            <a:extLst>
              <a:ext uri="{FF2B5EF4-FFF2-40B4-BE49-F238E27FC236}">
                <a16:creationId xmlns:a16="http://schemas.microsoft.com/office/drawing/2014/main" id="{7C58758A-477A-4D63-820A-46B247E6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6799" name="AutoShape 31">
            <a:extLst>
              <a:ext uri="{FF2B5EF4-FFF2-40B4-BE49-F238E27FC236}">
                <a16:creationId xmlns:a16="http://schemas.microsoft.com/office/drawing/2014/main" id="{50F203E9-5E90-4D89-B623-752E18AE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1098550"/>
            <a:ext cx="1489485" cy="865188"/>
          </a:xfrm>
          <a:prstGeom prst="cloudCallout">
            <a:avLst>
              <a:gd name="adj1" fmla="val -44523"/>
              <a:gd name="adj2" fmla="val 115505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No!</a:t>
            </a:r>
          </a:p>
        </p:txBody>
      </p:sp>
      <p:grpSp>
        <p:nvGrpSpPr>
          <p:cNvPr id="416800" name="Group 32">
            <a:extLst>
              <a:ext uri="{FF2B5EF4-FFF2-40B4-BE49-F238E27FC236}">
                <a16:creationId xmlns:a16="http://schemas.microsoft.com/office/drawing/2014/main" id="{911B799A-59FA-40B1-8010-FF61AB8F73F7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6801" name="Group 33">
              <a:extLst>
                <a:ext uri="{FF2B5EF4-FFF2-40B4-BE49-F238E27FC236}">
                  <a16:creationId xmlns:a16="http://schemas.microsoft.com/office/drawing/2014/main" id="{6E579502-5FB5-4B45-A032-36F01C0F6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6802" name="Oval 34">
                <a:extLst>
                  <a:ext uri="{FF2B5EF4-FFF2-40B4-BE49-F238E27FC236}">
                    <a16:creationId xmlns:a16="http://schemas.microsoft.com/office/drawing/2014/main" id="{630B1F27-AA99-423B-9F8E-25F7AEF9E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3" name="Oval 35">
                <a:extLst>
                  <a:ext uri="{FF2B5EF4-FFF2-40B4-BE49-F238E27FC236}">
                    <a16:creationId xmlns:a16="http://schemas.microsoft.com/office/drawing/2014/main" id="{867A8A7C-B97A-41AC-BB62-676681407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4" name="Oval 36">
                <a:extLst>
                  <a:ext uri="{FF2B5EF4-FFF2-40B4-BE49-F238E27FC236}">
                    <a16:creationId xmlns:a16="http://schemas.microsoft.com/office/drawing/2014/main" id="{D9B1675B-F1FF-4CD0-A0AB-A17ECA36E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6805" name="Oval 37">
                <a:extLst>
                  <a:ext uri="{FF2B5EF4-FFF2-40B4-BE49-F238E27FC236}">
                    <a16:creationId xmlns:a16="http://schemas.microsoft.com/office/drawing/2014/main" id="{9EB9B1C0-DCEB-4E67-A8D2-F00071A7F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6806" name="AutoShape 38">
              <a:extLst>
                <a:ext uri="{FF2B5EF4-FFF2-40B4-BE49-F238E27FC236}">
                  <a16:creationId xmlns:a16="http://schemas.microsoft.com/office/drawing/2014/main" id="{6CE2EB23-4889-489A-A05C-E812A82E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51BC01-3AA4-4616-B6F5-00CB534EA8F4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5ACC8EEA-5C4F-4D34-99B6-C245E0B06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783857BA-A699-444D-A309-E4BE18A86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1">
                <a:extLst>
                  <a:ext uri="{FF2B5EF4-FFF2-40B4-BE49-F238E27FC236}">
                    <a16:creationId xmlns:a16="http://schemas.microsoft.com/office/drawing/2014/main" id="{387CCED3-6D0C-4E0F-9EFE-BABB2F06D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C0047D41-C40A-4546-8611-618B73102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2C8607EC-88B3-4D53-91FE-9F9F5A927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978C5CE2-3E8A-4715-9471-6BE86CE6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71A2AE95-DB4E-4A7E-83E0-D25279AC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6">
                <a:extLst>
                  <a:ext uri="{FF2B5EF4-FFF2-40B4-BE49-F238E27FC236}">
                    <a16:creationId xmlns:a16="http://schemas.microsoft.com/office/drawing/2014/main" id="{41F52A6A-9543-49FC-B63A-9B37F4019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7">
                <a:extLst>
                  <a:ext uri="{FF2B5EF4-FFF2-40B4-BE49-F238E27FC236}">
                    <a16:creationId xmlns:a16="http://schemas.microsoft.com/office/drawing/2014/main" id="{B03C46B0-3572-4A27-A871-EA2DC7083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8">
                <a:extLst>
                  <a:ext uri="{FF2B5EF4-FFF2-40B4-BE49-F238E27FC236}">
                    <a16:creationId xmlns:a16="http://schemas.microsoft.com/office/drawing/2014/main" id="{E6B4AE39-FAC6-4399-B7F9-034626CA1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D9476A52-D669-4495-8D29-B2424F218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933DCBCA-95D7-4FC5-9646-B1F05CD53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785A1FEA-E78B-46F1-9576-D8476A14D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853D0F57-D236-4E4C-AE2A-C3A49717E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23">
                <a:extLst>
                  <a:ext uri="{FF2B5EF4-FFF2-40B4-BE49-F238E27FC236}">
                    <a16:creationId xmlns:a16="http://schemas.microsoft.com/office/drawing/2014/main" id="{AE46EAA5-DBCF-4CD7-B522-A3EB0C179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24">
                <a:extLst>
                  <a:ext uri="{FF2B5EF4-FFF2-40B4-BE49-F238E27FC236}">
                    <a16:creationId xmlns:a16="http://schemas.microsoft.com/office/drawing/2014/main" id="{72B35E63-7D4A-4E65-81DD-41BD8296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63787367-DBA1-407D-B644-DA691B6F1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544D12F9-8217-4606-9B08-9C88C8FD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63852FE6-7FC9-42E4-805C-9AA98A6BC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22DD2D88-E707-45B3-B71D-2A10205C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6C8600E5-CB97-4D3D-9084-97AAC5541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3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E437111C-9D8F-4144-827D-823EE5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E00FF586-0532-448D-93D0-1C2B5BC3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False Positives</a:t>
            </a:r>
          </a:p>
        </p:txBody>
      </p:sp>
      <p:sp>
        <p:nvSpPr>
          <p:cNvPr id="417812" name="Oval 20">
            <a:extLst>
              <a:ext uri="{FF2B5EF4-FFF2-40B4-BE49-F238E27FC236}">
                <a16:creationId xmlns:a16="http://schemas.microsoft.com/office/drawing/2014/main" id="{2C719F21-CA68-4AD5-8D7C-D5A17C05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04" y="3674318"/>
            <a:ext cx="521154" cy="6491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17813" name="Freeform 21">
            <a:extLst>
              <a:ext uri="{FF2B5EF4-FFF2-40B4-BE49-F238E27FC236}">
                <a16:creationId xmlns:a16="http://schemas.microsoft.com/office/drawing/2014/main" id="{1E9C5AB8-73ED-4931-9B4A-A290010DE6B8}"/>
              </a:ext>
            </a:extLst>
          </p:cNvPr>
          <p:cNvSpPr>
            <a:spLocks/>
          </p:cNvSpPr>
          <p:nvPr/>
        </p:nvSpPr>
        <p:spPr bwMode="auto">
          <a:xfrm flipH="1">
            <a:off x="4938713" y="2970213"/>
            <a:ext cx="441325" cy="720725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7814" name="Freeform 22">
            <a:extLst>
              <a:ext uri="{FF2B5EF4-FFF2-40B4-BE49-F238E27FC236}">
                <a16:creationId xmlns:a16="http://schemas.microsoft.com/office/drawing/2014/main" id="{B9EBBF0B-D418-46BA-BFA6-B43DE5DBE842}"/>
              </a:ext>
            </a:extLst>
          </p:cNvPr>
          <p:cNvSpPr>
            <a:spLocks/>
          </p:cNvSpPr>
          <p:nvPr/>
        </p:nvSpPr>
        <p:spPr bwMode="auto">
          <a:xfrm>
            <a:off x="2765425" y="4038600"/>
            <a:ext cx="1473200" cy="735013"/>
          </a:xfrm>
          <a:custGeom>
            <a:avLst/>
            <a:gdLst>
              <a:gd name="T0" fmla="*/ 928 w 928"/>
              <a:gd name="T1" fmla="*/ 51 h 463"/>
              <a:gd name="T2" fmla="*/ 248 w 928"/>
              <a:gd name="T3" fmla="*/ 69 h 463"/>
              <a:gd name="T4" fmla="*/ 0 w 928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8" h="463">
                <a:moveTo>
                  <a:pt x="928" y="51"/>
                </a:moveTo>
                <a:cubicBezTo>
                  <a:pt x="665" y="25"/>
                  <a:pt x="403" y="0"/>
                  <a:pt x="248" y="69"/>
                </a:cubicBezTo>
                <a:cubicBezTo>
                  <a:pt x="93" y="138"/>
                  <a:pt x="46" y="300"/>
                  <a:pt x="0" y="463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7819" name="Oval 27">
            <a:extLst>
              <a:ext uri="{FF2B5EF4-FFF2-40B4-BE49-F238E27FC236}">
                <a16:creationId xmlns:a16="http://schemas.microsoft.com/office/drawing/2014/main" id="{6F4FD37A-A678-4F61-93D0-B08AACDC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7820" name="AutoShape 28">
            <a:extLst>
              <a:ext uri="{FF2B5EF4-FFF2-40B4-BE49-F238E27FC236}">
                <a16:creationId xmlns:a16="http://schemas.microsoft.com/office/drawing/2014/main" id="{46EBC767-F7AF-4151-8ED5-CDDF3E1A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7821" name="Text Box 29">
            <a:extLst>
              <a:ext uri="{FF2B5EF4-FFF2-40B4-BE49-F238E27FC236}">
                <a16:creationId xmlns:a16="http://schemas.microsoft.com/office/drawing/2014/main" id="{0F72DE4A-E08A-49CA-8343-C041460A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17824" name="AutoShape 32">
            <a:extLst>
              <a:ext uri="{FF2B5EF4-FFF2-40B4-BE49-F238E27FC236}">
                <a16:creationId xmlns:a16="http://schemas.microsoft.com/office/drawing/2014/main" id="{33B99A6A-E74A-4954-8281-39E61685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923" y="1397000"/>
            <a:ext cx="3249715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7825" name="Group 33">
            <a:extLst>
              <a:ext uri="{FF2B5EF4-FFF2-40B4-BE49-F238E27FC236}">
                <a16:creationId xmlns:a16="http://schemas.microsoft.com/office/drawing/2014/main" id="{AADEA175-78EA-4E6A-B95A-CC288B2C4938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7826" name="Group 34">
              <a:extLst>
                <a:ext uri="{FF2B5EF4-FFF2-40B4-BE49-F238E27FC236}">
                  <a16:creationId xmlns:a16="http://schemas.microsoft.com/office/drawing/2014/main" id="{45C79776-4A3A-4AC8-AA02-56C5266D5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7827" name="Oval 35">
                <a:extLst>
                  <a:ext uri="{FF2B5EF4-FFF2-40B4-BE49-F238E27FC236}">
                    <a16:creationId xmlns:a16="http://schemas.microsoft.com/office/drawing/2014/main" id="{4BB1381D-B6AD-444E-8A9F-410DED9C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8" name="Oval 36">
                <a:extLst>
                  <a:ext uri="{FF2B5EF4-FFF2-40B4-BE49-F238E27FC236}">
                    <a16:creationId xmlns:a16="http://schemas.microsoft.com/office/drawing/2014/main" id="{2221D2DF-5DF8-4093-B4B2-EF3456545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9" name="Oval 37">
                <a:extLst>
                  <a:ext uri="{FF2B5EF4-FFF2-40B4-BE49-F238E27FC236}">
                    <a16:creationId xmlns:a16="http://schemas.microsoft.com/office/drawing/2014/main" id="{BF4C5EFC-1FCA-44D8-A028-F95132810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30" name="Oval 38">
                <a:extLst>
                  <a:ext uri="{FF2B5EF4-FFF2-40B4-BE49-F238E27FC236}">
                    <a16:creationId xmlns:a16="http://schemas.microsoft.com/office/drawing/2014/main" id="{6679C292-BEBB-46A8-A20B-BA9892248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7831" name="AutoShape 39">
              <a:extLst>
                <a:ext uri="{FF2B5EF4-FFF2-40B4-BE49-F238E27FC236}">
                  <a16:creationId xmlns:a16="http://schemas.microsoft.com/office/drawing/2014/main" id="{387C61A8-7AB2-46EA-AAE9-4719BFC56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48C29C-557D-4557-90A2-0E010BD0584C}"/>
              </a:ext>
            </a:extLst>
          </p:cNvPr>
          <p:cNvGrpSpPr/>
          <p:nvPr/>
        </p:nvGrpSpPr>
        <p:grpSpPr>
          <a:xfrm>
            <a:off x="2282825" y="4884738"/>
            <a:ext cx="4578350" cy="444500"/>
            <a:chOff x="2282825" y="4884738"/>
            <a:chExt cx="4578350" cy="444500"/>
          </a:xfrm>
        </p:grpSpPr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861CFE16-FA0E-4F08-AFA2-C19CD40CC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825" y="4884738"/>
              <a:ext cx="4578350" cy="444500"/>
              <a:chOff x="1629" y="3077"/>
              <a:chExt cx="2884" cy="280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390CC355-1FAD-4A64-9995-ACE23D551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1">
                <a:extLst>
                  <a:ext uri="{FF2B5EF4-FFF2-40B4-BE49-F238E27FC236}">
                    <a16:creationId xmlns:a16="http://schemas.microsoft.com/office/drawing/2014/main" id="{F87C6201-6E49-41B8-8C6C-ACDFE75A0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A89ED1A1-99F1-4793-95FB-FE4E1AF8C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A1BEB868-823A-4081-92EF-AA6425D2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7060A7FE-EACC-48D4-BC26-151C0097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C063CDBF-5ADE-428F-8F42-C048110A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6">
                <a:extLst>
                  <a:ext uri="{FF2B5EF4-FFF2-40B4-BE49-F238E27FC236}">
                    <a16:creationId xmlns:a16="http://schemas.microsoft.com/office/drawing/2014/main" id="{DDA1FD2B-C3BC-4ABF-969E-DED3F5206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7">
                <a:extLst>
                  <a:ext uri="{FF2B5EF4-FFF2-40B4-BE49-F238E27FC236}">
                    <a16:creationId xmlns:a16="http://schemas.microsoft.com/office/drawing/2014/main" id="{815C1701-BE70-4C14-A312-7D3E50B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8">
                <a:extLst>
                  <a:ext uri="{FF2B5EF4-FFF2-40B4-BE49-F238E27FC236}">
                    <a16:creationId xmlns:a16="http://schemas.microsoft.com/office/drawing/2014/main" id="{AF069995-B0C7-4165-9452-15877F500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11470CE5-5877-4F41-B955-5AF60BF49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CD3E217E-C737-424C-A4AE-17482E5DF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242E4A86-CA3E-448E-AC0E-34FA8E637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077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id="{BB24B6B5-9F9D-4F8A-B4E3-A00267A04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23">
                <a:extLst>
                  <a:ext uri="{FF2B5EF4-FFF2-40B4-BE49-F238E27FC236}">
                    <a16:creationId xmlns:a16="http://schemas.microsoft.com/office/drawing/2014/main" id="{8F3A240C-C919-4E48-8950-08014D385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24">
                <a:extLst>
                  <a:ext uri="{FF2B5EF4-FFF2-40B4-BE49-F238E27FC236}">
                    <a16:creationId xmlns:a16="http://schemas.microsoft.com/office/drawing/2014/main" id="{E6CECE9C-BD54-439E-B3CF-4D68A967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F512EAF8-B317-47DA-84F9-CC59D8D7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3078"/>
                <a:ext cx="176" cy="27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17EE70C6-2C1C-4AAD-A5A2-210D778C5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8CD1BCA0-8B69-451B-8E6D-22AB4A085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2D8FE397-321A-4476-83D1-D388A9A7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913" y="4886325"/>
              <a:ext cx="279400" cy="442913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359F7911-4412-4744-8934-E6FDFC54A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884738"/>
              <a:ext cx="279400" cy="442912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49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706FEB65-09E8-4559-9EED-EDFE8127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00ED0551-4B5E-42C1-94D3-0E5F96A6C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Bloom Filter v2</a:t>
            </a:r>
          </a:p>
        </p:txBody>
      </p:sp>
      <p:grpSp>
        <p:nvGrpSpPr>
          <p:cNvPr id="412675" name="Group 3">
            <a:extLst>
              <a:ext uri="{FF2B5EF4-FFF2-40B4-BE49-F238E27FC236}">
                <a16:creationId xmlns:a16="http://schemas.microsoft.com/office/drawing/2014/main" id="{E2255CC5-FA52-43F0-AE41-C67E127C78EA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2466975"/>
            <a:ext cx="2014538" cy="396875"/>
            <a:chOff x="762" y="1718"/>
            <a:chExt cx="1269" cy="250"/>
          </a:xfrm>
        </p:grpSpPr>
        <p:sp>
          <p:nvSpPr>
            <p:cNvPr id="412676" name="Oval 4">
              <a:extLst>
                <a:ext uri="{FF2B5EF4-FFF2-40B4-BE49-F238E27FC236}">
                  <a16:creationId xmlns:a16="http://schemas.microsoft.com/office/drawing/2014/main" id="{F5C86CA9-F863-40FC-8EBD-85C7C573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719"/>
              <a:ext cx="249" cy="2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7" name="Oval 5">
              <a:extLst>
                <a:ext uri="{FF2B5EF4-FFF2-40B4-BE49-F238E27FC236}">
                  <a16:creationId xmlns:a16="http://schemas.microsoft.com/office/drawing/2014/main" id="{17C28E33-5C0D-4456-AAAC-21F04E8D0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1719"/>
              <a:ext cx="249" cy="249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8" name="Oval 6">
              <a:extLst>
                <a:ext uri="{FF2B5EF4-FFF2-40B4-BE49-F238E27FC236}">
                  <a16:creationId xmlns:a16="http://schemas.microsoft.com/office/drawing/2014/main" id="{3DD1044D-A616-4CE8-83CA-C9CF95B4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719"/>
              <a:ext cx="249" cy="249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79" name="Oval 7">
              <a:extLst>
                <a:ext uri="{FF2B5EF4-FFF2-40B4-BE49-F238E27FC236}">
                  <a16:creationId xmlns:a16="http://schemas.microsoft.com/office/drawing/2014/main" id="{219EF37D-DED6-4B80-96F8-25A7C3D85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1718"/>
              <a:ext cx="249" cy="24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2680" name="AutoShape 8">
            <a:extLst>
              <a:ext uri="{FF2B5EF4-FFF2-40B4-BE49-F238E27FC236}">
                <a16:creationId xmlns:a16="http://schemas.microsoft.com/office/drawing/2014/main" id="{09FBB331-E68C-459D-A27D-DAF31427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271713"/>
            <a:ext cx="2589212" cy="788987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412681" name="Group 9">
            <a:extLst>
              <a:ext uri="{FF2B5EF4-FFF2-40B4-BE49-F238E27FC236}">
                <a16:creationId xmlns:a16="http://schemas.microsoft.com/office/drawing/2014/main" id="{B738293A-F227-4BB9-ADD0-2A5E974DF670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412682" name="Rectangle 10">
              <a:extLst>
                <a:ext uri="{FF2B5EF4-FFF2-40B4-BE49-F238E27FC236}">
                  <a16:creationId xmlns:a16="http://schemas.microsoft.com/office/drawing/2014/main" id="{4FFC9733-D050-4DE9-B80E-FB304069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3" name="Rectangle 11">
              <a:extLst>
                <a:ext uri="{FF2B5EF4-FFF2-40B4-BE49-F238E27FC236}">
                  <a16:creationId xmlns:a16="http://schemas.microsoft.com/office/drawing/2014/main" id="{583F79DA-CDE3-41F7-B9D9-4524EE035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4" name="Rectangle 12">
              <a:extLst>
                <a:ext uri="{FF2B5EF4-FFF2-40B4-BE49-F238E27FC236}">
                  <a16:creationId xmlns:a16="http://schemas.microsoft.com/office/drawing/2014/main" id="{891D58ED-1ED7-4459-9BC4-5286BBAB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5" name="Rectangle 13">
              <a:extLst>
                <a:ext uri="{FF2B5EF4-FFF2-40B4-BE49-F238E27FC236}">
                  <a16:creationId xmlns:a16="http://schemas.microsoft.com/office/drawing/2014/main" id="{19EBA2E5-5056-42CB-B8AE-1CD767D4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6" name="Rectangle 14">
              <a:extLst>
                <a:ext uri="{FF2B5EF4-FFF2-40B4-BE49-F238E27FC236}">
                  <a16:creationId xmlns:a16="http://schemas.microsoft.com/office/drawing/2014/main" id="{2CB97D47-C409-493A-BE03-0EC1F2E0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7" name="Rectangle 15">
              <a:extLst>
                <a:ext uri="{FF2B5EF4-FFF2-40B4-BE49-F238E27FC236}">
                  <a16:creationId xmlns:a16="http://schemas.microsoft.com/office/drawing/2014/main" id="{4B743B06-8568-47FB-BA8B-ECD0FAB0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8" name="Rectangle 16">
              <a:extLst>
                <a:ext uri="{FF2B5EF4-FFF2-40B4-BE49-F238E27FC236}">
                  <a16:creationId xmlns:a16="http://schemas.microsoft.com/office/drawing/2014/main" id="{6FA1A27A-9501-4CA3-AC12-658C2DFBC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89" name="Rectangle 17">
              <a:extLst>
                <a:ext uri="{FF2B5EF4-FFF2-40B4-BE49-F238E27FC236}">
                  <a16:creationId xmlns:a16="http://schemas.microsoft.com/office/drawing/2014/main" id="{983AEA02-3B99-4F41-8546-BD12DD2D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0" name="Rectangle 18">
              <a:extLst>
                <a:ext uri="{FF2B5EF4-FFF2-40B4-BE49-F238E27FC236}">
                  <a16:creationId xmlns:a16="http://schemas.microsoft.com/office/drawing/2014/main" id="{E8BB3668-8B6A-4627-A99A-6D8BF347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1" name="Rectangle 19">
              <a:extLst>
                <a:ext uri="{FF2B5EF4-FFF2-40B4-BE49-F238E27FC236}">
                  <a16:creationId xmlns:a16="http://schemas.microsoft.com/office/drawing/2014/main" id="{C4DED302-CC7C-4822-A926-C20CB7EF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2" name="Rectangle 20">
              <a:extLst>
                <a:ext uri="{FF2B5EF4-FFF2-40B4-BE49-F238E27FC236}">
                  <a16:creationId xmlns:a16="http://schemas.microsoft.com/office/drawing/2014/main" id="{34D4FD59-E64E-452F-89B0-EBC464D5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3" name="Rectangle 21">
              <a:extLst>
                <a:ext uri="{FF2B5EF4-FFF2-40B4-BE49-F238E27FC236}">
                  <a16:creationId xmlns:a16="http://schemas.microsoft.com/office/drawing/2014/main" id="{E9D5128A-6338-4228-9F71-AD3A3564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4" name="Rectangle 22">
              <a:extLst>
                <a:ext uri="{FF2B5EF4-FFF2-40B4-BE49-F238E27FC236}">
                  <a16:creationId xmlns:a16="http://schemas.microsoft.com/office/drawing/2014/main" id="{B09D6A32-0D54-4AC0-84C8-AE2D3F94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5" name="Rectangle 23">
              <a:extLst>
                <a:ext uri="{FF2B5EF4-FFF2-40B4-BE49-F238E27FC236}">
                  <a16:creationId xmlns:a16="http://schemas.microsoft.com/office/drawing/2014/main" id="{82648C63-7594-419D-9EA5-4798BE2E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6" name="Rectangle 24">
              <a:extLst>
                <a:ext uri="{FF2B5EF4-FFF2-40B4-BE49-F238E27FC236}">
                  <a16:creationId xmlns:a16="http://schemas.microsoft.com/office/drawing/2014/main" id="{CD6E2838-225D-417C-AB94-2D9CA9C55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2697" name="Rectangle 25">
              <a:extLst>
                <a:ext uri="{FF2B5EF4-FFF2-40B4-BE49-F238E27FC236}">
                  <a16:creationId xmlns:a16="http://schemas.microsoft.com/office/drawing/2014/main" id="{AEC5C73C-C213-4BC7-88C9-5E060A41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12700" name="Freeform 28">
            <a:extLst>
              <a:ext uri="{FF2B5EF4-FFF2-40B4-BE49-F238E27FC236}">
                <a16:creationId xmlns:a16="http://schemas.microsoft.com/office/drawing/2014/main" id="{848A45D6-4233-48C7-8F3D-9B2504D8321E}"/>
              </a:ext>
            </a:extLst>
          </p:cNvPr>
          <p:cNvSpPr>
            <a:spLocks/>
          </p:cNvSpPr>
          <p:nvPr/>
        </p:nvSpPr>
        <p:spPr bwMode="auto">
          <a:xfrm>
            <a:off x="4043363" y="2974975"/>
            <a:ext cx="206375" cy="365125"/>
          </a:xfrm>
          <a:custGeom>
            <a:avLst/>
            <a:gdLst>
              <a:gd name="T0" fmla="*/ 127 w 130"/>
              <a:gd name="T1" fmla="*/ 0 h 230"/>
              <a:gd name="T2" fmla="*/ 109 w 130"/>
              <a:gd name="T3" fmla="*/ 121 h 230"/>
              <a:gd name="T4" fmla="*/ 0 w 130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230">
                <a:moveTo>
                  <a:pt x="127" y="0"/>
                </a:moveTo>
                <a:cubicBezTo>
                  <a:pt x="122" y="20"/>
                  <a:pt x="130" y="83"/>
                  <a:pt x="109" y="121"/>
                </a:cubicBezTo>
                <a:cubicBezTo>
                  <a:pt x="88" y="159"/>
                  <a:pt x="23" y="207"/>
                  <a:pt x="0" y="230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1" name="Freeform 29">
            <a:extLst>
              <a:ext uri="{FF2B5EF4-FFF2-40B4-BE49-F238E27FC236}">
                <a16:creationId xmlns:a16="http://schemas.microsoft.com/office/drawing/2014/main" id="{EA9D4E7D-BC37-4076-83F6-1AB999D43989}"/>
              </a:ext>
            </a:extLst>
          </p:cNvPr>
          <p:cNvSpPr>
            <a:spLocks/>
          </p:cNvSpPr>
          <p:nvPr/>
        </p:nvSpPr>
        <p:spPr bwMode="auto">
          <a:xfrm>
            <a:off x="4254500" y="2906713"/>
            <a:ext cx="509588" cy="477837"/>
          </a:xfrm>
          <a:custGeom>
            <a:avLst/>
            <a:gdLst>
              <a:gd name="T0" fmla="*/ 321 w 321"/>
              <a:gd name="T1" fmla="*/ 0 h 301"/>
              <a:gd name="T2" fmla="*/ 244 w 321"/>
              <a:gd name="T3" fmla="*/ 200 h 301"/>
              <a:gd name="T4" fmla="*/ 0 w 321"/>
              <a:gd name="T5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" h="301">
                <a:moveTo>
                  <a:pt x="321" y="0"/>
                </a:moveTo>
                <a:cubicBezTo>
                  <a:pt x="309" y="32"/>
                  <a:pt x="297" y="150"/>
                  <a:pt x="244" y="200"/>
                </a:cubicBezTo>
                <a:cubicBezTo>
                  <a:pt x="191" y="250"/>
                  <a:pt x="92" y="271"/>
                  <a:pt x="0" y="301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2" name="Freeform 30">
            <a:extLst>
              <a:ext uri="{FF2B5EF4-FFF2-40B4-BE49-F238E27FC236}">
                <a16:creationId xmlns:a16="http://schemas.microsoft.com/office/drawing/2014/main" id="{86A66B06-F927-45E7-9291-F844451E5084}"/>
              </a:ext>
            </a:extLst>
          </p:cNvPr>
          <p:cNvSpPr>
            <a:spLocks/>
          </p:cNvSpPr>
          <p:nvPr/>
        </p:nvSpPr>
        <p:spPr bwMode="auto">
          <a:xfrm>
            <a:off x="3819525" y="2963863"/>
            <a:ext cx="34925" cy="457200"/>
          </a:xfrm>
          <a:custGeom>
            <a:avLst/>
            <a:gdLst>
              <a:gd name="T0" fmla="*/ 7 w 22"/>
              <a:gd name="T1" fmla="*/ 0 h 288"/>
              <a:gd name="T2" fmla="*/ 2 w 22"/>
              <a:gd name="T3" fmla="*/ 184 h 288"/>
              <a:gd name="T4" fmla="*/ 22 w 2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88">
                <a:moveTo>
                  <a:pt x="7" y="0"/>
                </a:moveTo>
                <a:cubicBezTo>
                  <a:pt x="6" y="32"/>
                  <a:pt x="0" y="136"/>
                  <a:pt x="2" y="184"/>
                </a:cubicBezTo>
                <a:cubicBezTo>
                  <a:pt x="4" y="232"/>
                  <a:pt x="19" y="271"/>
                  <a:pt x="22" y="2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4" name="Freeform 32">
            <a:extLst>
              <a:ext uri="{FF2B5EF4-FFF2-40B4-BE49-F238E27FC236}">
                <a16:creationId xmlns:a16="http://schemas.microsoft.com/office/drawing/2014/main" id="{CEBFC6DC-2D44-4CFA-941E-EED84BE2D483}"/>
              </a:ext>
            </a:extLst>
          </p:cNvPr>
          <p:cNvSpPr>
            <a:spLocks/>
          </p:cNvSpPr>
          <p:nvPr/>
        </p:nvSpPr>
        <p:spPr bwMode="auto">
          <a:xfrm>
            <a:off x="5160963" y="2965450"/>
            <a:ext cx="219075" cy="407988"/>
          </a:xfrm>
          <a:custGeom>
            <a:avLst/>
            <a:gdLst>
              <a:gd name="T0" fmla="*/ 138 w 138"/>
              <a:gd name="T1" fmla="*/ 3 h 257"/>
              <a:gd name="T2" fmla="*/ 96 w 138"/>
              <a:gd name="T3" fmla="*/ 24 h 257"/>
              <a:gd name="T4" fmla="*/ 102 w 138"/>
              <a:gd name="T5" fmla="*/ 145 h 257"/>
              <a:gd name="T6" fmla="*/ 0 w 138"/>
              <a:gd name="T7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257">
                <a:moveTo>
                  <a:pt x="138" y="3"/>
                </a:moveTo>
                <a:cubicBezTo>
                  <a:pt x="131" y="6"/>
                  <a:pt x="102" y="0"/>
                  <a:pt x="96" y="24"/>
                </a:cubicBezTo>
                <a:cubicBezTo>
                  <a:pt x="90" y="48"/>
                  <a:pt x="118" y="106"/>
                  <a:pt x="102" y="145"/>
                </a:cubicBezTo>
                <a:cubicBezTo>
                  <a:pt x="86" y="184"/>
                  <a:pt x="17" y="239"/>
                  <a:pt x="0" y="257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06" name="Freeform 34">
            <a:extLst>
              <a:ext uri="{FF2B5EF4-FFF2-40B4-BE49-F238E27FC236}">
                <a16:creationId xmlns:a16="http://schemas.microsoft.com/office/drawing/2014/main" id="{BE0B65E6-308D-41DC-9EE3-A7FC98703222}"/>
              </a:ext>
            </a:extLst>
          </p:cNvPr>
          <p:cNvSpPr>
            <a:spLocks/>
          </p:cNvSpPr>
          <p:nvPr/>
        </p:nvSpPr>
        <p:spPr bwMode="auto">
          <a:xfrm>
            <a:off x="4330700" y="4176713"/>
            <a:ext cx="1930400" cy="606425"/>
          </a:xfrm>
          <a:custGeom>
            <a:avLst/>
            <a:gdLst>
              <a:gd name="T0" fmla="*/ 0 w 1216"/>
              <a:gd name="T1" fmla="*/ 0 h 382"/>
              <a:gd name="T2" fmla="*/ 401 w 1216"/>
              <a:gd name="T3" fmla="*/ 122 h 382"/>
              <a:gd name="T4" fmla="*/ 837 w 1216"/>
              <a:gd name="T5" fmla="*/ 146 h 382"/>
              <a:gd name="T6" fmla="*/ 1216 w 1216"/>
              <a:gd name="T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6" h="382">
                <a:moveTo>
                  <a:pt x="0" y="0"/>
                </a:moveTo>
                <a:cubicBezTo>
                  <a:pt x="67" y="20"/>
                  <a:pt x="262" y="98"/>
                  <a:pt x="401" y="122"/>
                </a:cubicBezTo>
                <a:cubicBezTo>
                  <a:pt x="540" y="146"/>
                  <a:pt x="701" y="103"/>
                  <a:pt x="837" y="146"/>
                </a:cubicBezTo>
                <a:cubicBezTo>
                  <a:pt x="973" y="189"/>
                  <a:pt x="1137" y="333"/>
                  <a:pt x="1216" y="382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7" name="Freeform 35">
            <a:extLst>
              <a:ext uri="{FF2B5EF4-FFF2-40B4-BE49-F238E27FC236}">
                <a16:creationId xmlns:a16="http://schemas.microsoft.com/office/drawing/2014/main" id="{5985CA5F-01A2-43D1-A1C4-1E9E03960434}"/>
              </a:ext>
            </a:extLst>
          </p:cNvPr>
          <p:cNvSpPr>
            <a:spLocks/>
          </p:cNvSpPr>
          <p:nvPr/>
        </p:nvSpPr>
        <p:spPr bwMode="auto">
          <a:xfrm>
            <a:off x="2765425" y="4029075"/>
            <a:ext cx="958850" cy="744538"/>
          </a:xfrm>
          <a:custGeom>
            <a:avLst/>
            <a:gdLst>
              <a:gd name="T0" fmla="*/ 604 w 604"/>
              <a:gd name="T1" fmla="*/ 21 h 469"/>
              <a:gd name="T2" fmla="*/ 248 w 604"/>
              <a:gd name="T3" fmla="*/ 75 h 469"/>
              <a:gd name="T4" fmla="*/ 0 w 604"/>
              <a:gd name="T5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4" h="469">
                <a:moveTo>
                  <a:pt x="604" y="21"/>
                </a:moveTo>
                <a:cubicBezTo>
                  <a:pt x="545" y="28"/>
                  <a:pt x="349" y="0"/>
                  <a:pt x="248" y="75"/>
                </a:cubicBezTo>
                <a:cubicBezTo>
                  <a:pt x="147" y="150"/>
                  <a:pt x="46" y="306"/>
                  <a:pt x="0" y="469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8" name="Freeform 36">
            <a:extLst>
              <a:ext uri="{FF2B5EF4-FFF2-40B4-BE49-F238E27FC236}">
                <a16:creationId xmlns:a16="http://schemas.microsoft.com/office/drawing/2014/main" id="{7D92B5A9-D727-44AA-A4C5-01466D9B902F}"/>
              </a:ext>
            </a:extLst>
          </p:cNvPr>
          <p:cNvSpPr>
            <a:spLocks/>
          </p:cNvSpPr>
          <p:nvPr/>
        </p:nvSpPr>
        <p:spPr bwMode="auto">
          <a:xfrm>
            <a:off x="3576638" y="4225925"/>
            <a:ext cx="322262" cy="519113"/>
          </a:xfrm>
          <a:custGeom>
            <a:avLst/>
            <a:gdLst>
              <a:gd name="T0" fmla="*/ 203 w 203"/>
              <a:gd name="T1" fmla="*/ 0 h 327"/>
              <a:gd name="T2" fmla="*/ 77 w 203"/>
              <a:gd name="T3" fmla="*/ 121 h 327"/>
              <a:gd name="T4" fmla="*/ 4 w 203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327">
                <a:moveTo>
                  <a:pt x="203" y="0"/>
                </a:moveTo>
                <a:cubicBezTo>
                  <a:pt x="180" y="19"/>
                  <a:pt x="110" y="67"/>
                  <a:pt x="77" y="121"/>
                </a:cubicBezTo>
                <a:cubicBezTo>
                  <a:pt x="44" y="175"/>
                  <a:pt x="0" y="244"/>
                  <a:pt x="4" y="327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09" name="Freeform 37">
            <a:extLst>
              <a:ext uri="{FF2B5EF4-FFF2-40B4-BE49-F238E27FC236}">
                <a16:creationId xmlns:a16="http://schemas.microsoft.com/office/drawing/2014/main" id="{791E3DD9-3009-440C-9675-063E69ACEB43}"/>
              </a:ext>
            </a:extLst>
          </p:cNvPr>
          <p:cNvSpPr>
            <a:spLocks/>
          </p:cNvSpPr>
          <p:nvPr/>
        </p:nvSpPr>
        <p:spPr bwMode="auto">
          <a:xfrm>
            <a:off x="4119563" y="4235450"/>
            <a:ext cx="60325" cy="568325"/>
          </a:xfrm>
          <a:custGeom>
            <a:avLst/>
            <a:gdLst>
              <a:gd name="T0" fmla="*/ 0 w 38"/>
              <a:gd name="T1" fmla="*/ 0 h 358"/>
              <a:gd name="T2" fmla="*/ 32 w 38"/>
              <a:gd name="T3" fmla="*/ 224 h 358"/>
              <a:gd name="T4" fmla="*/ 38 w 38"/>
              <a:gd name="T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58">
                <a:moveTo>
                  <a:pt x="0" y="0"/>
                </a:moveTo>
                <a:cubicBezTo>
                  <a:pt x="4" y="37"/>
                  <a:pt x="26" y="164"/>
                  <a:pt x="32" y="224"/>
                </a:cubicBezTo>
                <a:cubicBezTo>
                  <a:pt x="38" y="284"/>
                  <a:pt x="15" y="308"/>
                  <a:pt x="38" y="358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12" name="Rectangle 40">
            <a:extLst>
              <a:ext uri="{FF2B5EF4-FFF2-40B4-BE49-F238E27FC236}">
                <a16:creationId xmlns:a16="http://schemas.microsoft.com/office/drawing/2014/main" id="{65D0BF28-940B-4020-B84C-388F5B75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4" name="Rectangle 42">
            <a:extLst>
              <a:ext uri="{FF2B5EF4-FFF2-40B4-BE49-F238E27FC236}">
                <a16:creationId xmlns:a16="http://schemas.microsoft.com/office/drawing/2014/main" id="{233143CA-B314-486E-9D65-7EC34DAF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5" name="Rectangle 43">
            <a:extLst>
              <a:ext uri="{FF2B5EF4-FFF2-40B4-BE49-F238E27FC236}">
                <a16:creationId xmlns:a16="http://schemas.microsoft.com/office/drawing/2014/main" id="{AEC15CE2-BA4E-41E1-8350-AA424A233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16" name="Rectangle 44">
            <a:extLst>
              <a:ext uri="{FF2B5EF4-FFF2-40B4-BE49-F238E27FC236}">
                <a16:creationId xmlns:a16="http://schemas.microsoft.com/office/drawing/2014/main" id="{675AB3BB-0065-45D6-ACEB-F0E3DE39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23" name="Freeform 51">
            <a:extLst>
              <a:ext uri="{FF2B5EF4-FFF2-40B4-BE49-F238E27FC236}">
                <a16:creationId xmlns:a16="http://schemas.microsoft.com/office/drawing/2014/main" id="{E75EB805-553A-48D1-A034-3D8E5BCD0C1F}"/>
              </a:ext>
            </a:extLst>
          </p:cNvPr>
          <p:cNvSpPr>
            <a:spLocks/>
          </p:cNvSpPr>
          <p:nvPr/>
        </p:nvSpPr>
        <p:spPr bwMode="auto">
          <a:xfrm>
            <a:off x="3811588" y="2925763"/>
            <a:ext cx="923925" cy="625475"/>
          </a:xfrm>
          <a:custGeom>
            <a:avLst/>
            <a:gdLst>
              <a:gd name="T0" fmla="*/ 0 w 582"/>
              <a:gd name="T1" fmla="*/ 0 h 394"/>
              <a:gd name="T2" fmla="*/ 212 w 582"/>
              <a:gd name="T3" fmla="*/ 188 h 394"/>
              <a:gd name="T4" fmla="*/ 582 w 582"/>
              <a:gd name="T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2" h="394">
                <a:moveTo>
                  <a:pt x="0" y="0"/>
                </a:moveTo>
                <a:cubicBezTo>
                  <a:pt x="34" y="31"/>
                  <a:pt x="115" y="122"/>
                  <a:pt x="212" y="188"/>
                </a:cubicBezTo>
                <a:cubicBezTo>
                  <a:pt x="309" y="254"/>
                  <a:pt x="505" y="351"/>
                  <a:pt x="582" y="39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4" name="Freeform 52">
            <a:extLst>
              <a:ext uri="{FF2B5EF4-FFF2-40B4-BE49-F238E27FC236}">
                <a16:creationId xmlns:a16="http://schemas.microsoft.com/office/drawing/2014/main" id="{358C8429-ED4A-4279-9E8E-A33A1154BB3C}"/>
              </a:ext>
            </a:extLst>
          </p:cNvPr>
          <p:cNvSpPr>
            <a:spLocks/>
          </p:cNvSpPr>
          <p:nvPr/>
        </p:nvSpPr>
        <p:spPr bwMode="auto">
          <a:xfrm>
            <a:off x="4235450" y="2925763"/>
            <a:ext cx="577850" cy="549275"/>
          </a:xfrm>
          <a:custGeom>
            <a:avLst/>
            <a:gdLst>
              <a:gd name="T0" fmla="*/ 0 w 364"/>
              <a:gd name="T1" fmla="*/ 0 h 346"/>
              <a:gd name="T2" fmla="*/ 236 w 364"/>
              <a:gd name="T3" fmla="*/ 194 h 346"/>
              <a:gd name="T4" fmla="*/ 364 w 364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" h="346">
                <a:moveTo>
                  <a:pt x="0" y="0"/>
                </a:moveTo>
                <a:cubicBezTo>
                  <a:pt x="39" y="30"/>
                  <a:pt x="175" y="136"/>
                  <a:pt x="236" y="194"/>
                </a:cubicBezTo>
                <a:cubicBezTo>
                  <a:pt x="297" y="252"/>
                  <a:pt x="337" y="314"/>
                  <a:pt x="364" y="346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5" name="Freeform 53">
            <a:extLst>
              <a:ext uri="{FF2B5EF4-FFF2-40B4-BE49-F238E27FC236}">
                <a16:creationId xmlns:a16="http://schemas.microsoft.com/office/drawing/2014/main" id="{45CD7E36-0E53-46DA-A1C0-488C927E45BC}"/>
              </a:ext>
            </a:extLst>
          </p:cNvPr>
          <p:cNvSpPr>
            <a:spLocks/>
          </p:cNvSpPr>
          <p:nvPr/>
        </p:nvSpPr>
        <p:spPr bwMode="auto">
          <a:xfrm>
            <a:off x="4792663" y="2963863"/>
            <a:ext cx="153987" cy="390525"/>
          </a:xfrm>
          <a:custGeom>
            <a:avLst/>
            <a:gdLst>
              <a:gd name="T0" fmla="*/ 0 w 97"/>
              <a:gd name="T1" fmla="*/ 0 h 246"/>
              <a:gd name="T2" fmla="*/ 43 w 97"/>
              <a:gd name="T3" fmla="*/ 162 h 246"/>
              <a:gd name="T4" fmla="*/ 97 w 97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246">
                <a:moveTo>
                  <a:pt x="0" y="0"/>
                </a:moveTo>
                <a:cubicBezTo>
                  <a:pt x="6" y="27"/>
                  <a:pt x="27" y="121"/>
                  <a:pt x="43" y="162"/>
                </a:cubicBezTo>
                <a:cubicBezTo>
                  <a:pt x="59" y="203"/>
                  <a:pt x="77" y="221"/>
                  <a:pt x="97" y="246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6" name="Freeform 54">
            <a:extLst>
              <a:ext uri="{FF2B5EF4-FFF2-40B4-BE49-F238E27FC236}">
                <a16:creationId xmlns:a16="http://schemas.microsoft.com/office/drawing/2014/main" id="{3D0D2CFC-3BA5-40E3-8CD2-1964984CC00C}"/>
              </a:ext>
            </a:extLst>
          </p:cNvPr>
          <p:cNvSpPr>
            <a:spLocks/>
          </p:cNvSpPr>
          <p:nvPr/>
        </p:nvSpPr>
        <p:spPr bwMode="auto">
          <a:xfrm>
            <a:off x="4465638" y="2954338"/>
            <a:ext cx="895350" cy="523875"/>
          </a:xfrm>
          <a:custGeom>
            <a:avLst/>
            <a:gdLst>
              <a:gd name="T0" fmla="*/ 564 w 564"/>
              <a:gd name="T1" fmla="*/ 0 h 330"/>
              <a:gd name="T2" fmla="*/ 386 w 564"/>
              <a:gd name="T3" fmla="*/ 194 h 330"/>
              <a:gd name="T4" fmla="*/ 0 w 564"/>
              <a:gd name="T5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4" h="330">
                <a:moveTo>
                  <a:pt x="564" y="0"/>
                </a:moveTo>
                <a:cubicBezTo>
                  <a:pt x="532" y="32"/>
                  <a:pt x="480" y="139"/>
                  <a:pt x="386" y="194"/>
                </a:cubicBezTo>
                <a:cubicBezTo>
                  <a:pt x="292" y="249"/>
                  <a:pt x="66" y="308"/>
                  <a:pt x="0" y="330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2728" name="Freeform 56">
            <a:extLst>
              <a:ext uri="{FF2B5EF4-FFF2-40B4-BE49-F238E27FC236}">
                <a16:creationId xmlns:a16="http://schemas.microsoft.com/office/drawing/2014/main" id="{FD01E5BC-1479-414A-A8C4-1FB2D0C3399F}"/>
              </a:ext>
            </a:extLst>
          </p:cNvPr>
          <p:cNvSpPr>
            <a:spLocks/>
          </p:cNvSpPr>
          <p:nvPr/>
        </p:nvSpPr>
        <p:spPr bwMode="auto">
          <a:xfrm>
            <a:off x="5216525" y="4225925"/>
            <a:ext cx="1165225" cy="682625"/>
          </a:xfrm>
          <a:custGeom>
            <a:avLst/>
            <a:gdLst>
              <a:gd name="T0" fmla="*/ 0 w 734"/>
              <a:gd name="T1" fmla="*/ 0 h 430"/>
              <a:gd name="T2" fmla="*/ 613 w 734"/>
              <a:gd name="T3" fmla="*/ 91 h 430"/>
              <a:gd name="T4" fmla="*/ 728 w 734"/>
              <a:gd name="T5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430">
                <a:moveTo>
                  <a:pt x="0" y="0"/>
                </a:moveTo>
                <a:cubicBezTo>
                  <a:pt x="102" y="15"/>
                  <a:pt x="492" y="19"/>
                  <a:pt x="613" y="91"/>
                </a:cubicBezTo>
                <a:cubicBezTo>
                  <a:pt x="734" y="163"/>
                  <a:pt x="704" y="360"/>
                  <a:pt x="728" y="430"/>
                </a:cubicBezTo>
              </a:path>
            </a:pathLst>
          </a:custGeom>
          <a:noFill/>
          <a:ln w="5715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0" name="Freeform 58">
            <a:extLst>
              <a:ext uri="{FF2B5EF4-FFF2-40B4-BE49-F238E27FC236}">
                <a16:creationId xmlns:a16="http://schemas.microsoft.com/office/drawing/2014/main" id="{FA840AEF-2283-482C-BDE4-5FE028359C52}"/>
              </a:ext>
            </a:extLst>
          </p:cNvPr>
          <p:cNvSpPr>
            <a:spLocks/>
          </p:cNvSpPr>
          <p:nvPr/>
        </p:nvSpPr>
        <p:spPr bwMode="auto">
          <a:xfrm>
            <a:off x="5076825" y="4244975"/>
            <a:ext cx="217488" cy="577850"/>
          </a:xfrm>
          <a:custGeom>
            <a:avLst/>
            <a:gdLst>
              <a:gd name="T0" fmla="*/ 9 w 137"/>
              <a:gd name="T1" fmla="*/ 0 h 364"/>
              <a:gd name="T2" fmla="*/ 21 w 137"/>
              <a:gd name="T3" fmla="*/ 175 h 364"/>
              <a:gd name="T4" fmla="*/ 137 w 137"/>
              <a:gd name="T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" h="364">
                <a:moveTo>
                  <a:pt x="9" y="0"/>
                </a:moveTo>
                <a:cubicBezTo>
                  <a:pt x="11" y="30"/>
                  <a:pt x="0" y="114"/>
                  <a:pt x="21" y="175"/>
                </a:cubicBezTo>
                <a:cubicBezTo>
                  <a:pt x="42" y="236"/>
                  <a:pt x="113" y="325"/>
                  <a:pt x="137" y="364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2" name="Freeform 60">
            <a:extLst>
              <a:ext uri="{FF2B5EF4-FFF2-40B4-BE49-F238E27FC236}">
                <a16:creationId xmlns:a16="http://schemas.microsoft.com/office/drawing/2014/main" id="{3C8B80F7-CEE3-450F-A101-4EB54DB00310}"/>
              </a:ext>
            </a:extLst>
          </p:cNvPr>
          <p:cNvSpPr>
            <a:spLocks/>
          </p:cNvSpPr>
          <p:nvPr/>
        </p:nvSpPr>
        <p:spPr bwMode="auto">
          <a:xfrm>
            <a:off x="4906963" y="4168775"/>
            <a:ext cx="195262" cy="758825"/>
          </a:xfrm>
          <a:custGeom>
            <a:avLst/>
            <a:gdLst>
              <a:gd name="T0" fmla="*/ 81 w 123"/>
              <a:gd name="T1" fmla="*/ 0 h 478"/>
              <a:gd name="T2" fmla="*/ 7 w 123"/>
              <a:gd name="T3" fmla="*/ 242 h 478"/>
              <a:gd name="T4" fmla="*/ 123 w 123"/>
              <a:gd name="T5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" h="478">
                <a:moveTo>
                  <a:pt x="81" y="0"/>
                </a:moveTo>
                <a:cubicBezTo>
                  <a:pt x="69" y="40"/>
                  <a:pt x="0" y="162"/>
                  <a:pt x="7" y="242"/>
                </a:cubicBezTo>
                <a:cubicBezTo>
                  <a:pt x="14" y="322"/>
                  <a:pt x="99" y="429"/>
                  <a:pt x="123" y="478"/>
                </a:cubicBezTo>
              </a:path>
            </a:pathLst>
          </a:custGeom>
          <a:noFill/>
          <a:ln w="57150" cap="flat" cmpd="sng">
            <a:solidFill>
              <a:srgbClr val="CCFF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33" name="Freeform 61">
            <a:extLst>
              <a:ext uri="{FF2B5EF4-FFF2-40B4-BE49-F238E27FC236}">
                <a16:creationId xmlns:a16="http://schemas.microsoft.com/office/drawing/2014/main" id="{6CD99F0B-6A5C-4E72-B9F9-11C2C3278278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2742" name="Rectangle 70">
            <a:extLst>
              <a:ext uri="{FF2B5EF4-FFF2-40B4-BE49-F238E27FC236}">
                <a16:creationId xmlns:a16="http://schemas.microsoft.com/office/drawing/2014/main" id="{47011B5E-B504-4257-9FC6-8B1A8C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2760" name="Rectangle 88">
            <a:extLst>
              <a:ext uri="{FF2B5EF4-FFF2-40B4-BE49-F238E27FC236}">
                <a16:creationId xmlns:a16="http://schemas.microsoft.com/office/drawing/2014/main" id="{4B849E15-C6E3-4A16-A21F-A77CAF5C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8EA3EA-478F-489B-8B43-7CBDB1B62F0D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412717" name="Oval 45">
              <a:extLst>
                <a:ext uri="{FF2B5EF4-FFF2-40B4-BE49-F238E27FC236}">
                  <a16:creationId xmlns:a16="http://schemas.microsoft.com/office/drawing/2014/main" id="{BB14625A-970E-4DC3-A655-BFE8F8131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53" name="Oval 45">
              <a:extLst>
                <a:ext uri="{FF2B5EF4-FFF2-40B4-BE49-F238E27FC236}">
                  <a16:creationId xmlns:a16="http://schemas.microsoft.com/office/drawing/2014/main" id="{7544D399-D63C-4AC4-A73F-F1F811724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CFB4A12-89D6-4B12-B248-7D498E10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B1843A9F-A0F1-4F64-9EFE-021A1ACB5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15774" name="Freeform 30">
            <a:extLst>
              <a:ext uri="{FF2B5EF4-FFF2-40B4-BE49-F238E27FC236}">
                <a16:creationId xmlns:a16="http://schemas.microsoft.com/office/drawing/2014/main" id="{C319586A-D8FF-47A3-AF2B-E0A8A2BC9021}"/>
              </a:ext>
            </a:extLst>
          </p:cNvPr>
          <p:cNvSpPr>
            <a:spLocks/>
          </p:cNvSpPr>
          <p:nvPr/>
        </p:nvSpPr>
        <p:spPr bwMode="auto">
          <a:xfrm flipH="1">
            <a:off x="5216524" y="2970214"/>
            <a:ext cx="163513" cy="457202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5783" name="Oval 39">
            <a:extLst>
              <a:ext uri="{FF2B5EF4-FFF2-40B4-BE49-F238E27FC236}">
                <a16:creationId xmlns:a16="http://schemas.microsoft.com/office/drawing/2014/main" id="{A50D0278-53CB-48A0-83D9-C5899474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5784" name="AutoShape 40">
            <a:extLst>
              <a:ext uri="{FF2B5EF4-FFF2-40B4-BE49-F238E27FC236}">
                <a16:creationId xmlns:a16="http://schemas.microsoft.com/office/drawing/2014/main" id="{E61B6791-D529-4C5E-855C-DF43C14F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5785" name="Text Box 41">
            <a:extLst>
              <a:ext uri="{FF2B5EF4-FFF2-40B4-BE49-F238E27FC236}">
                <a16:creationId xmlns:a16="http://schemas.microsoft.com/office/drawing/2014/main" id="{6F5541EC-74E5-46C4-B843-D5932166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14" y="2389188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415786" name="AutoShape 42">
            <a:extLst>
              <a:ext uri="{FF2B5EF4-FFF2-40B4-BE49-F238E27FC236}">
                <a16:creationId xmlns:a16="http://schemas.microsoft.com/office/drawing/2014/main" id="{4A6C7BB4-5400-40CD-B8D5-39EA806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1397000"/>
            <a:ext cx="3467100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5793" name="Group 49">
            <a:extLst>
              <a:ext uri="{FF2B5EF4-FFF2-40B4-BE49-F238E27FC236}">
                <a16:creationId xmlns:a16="http://schemas.microsoft.com/office/drawing/2014/main" id="{FCB86FAF-C784-4C1F-8B20-0F62F1F4059F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5787" name="Group 43">
              <a:extLst>
                <a:ext uri="{FF2B5EF4-FFF2-40B4-BE49-F238E27FC236}">
                  <a16:creationId xmlns:a16="http://schemas.microsoft.com/office/drawing/2014/main" id="{50A73D90-AC3A-4365-A656-D522E0796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5788" name="Oval 44">
                <a:extLst>
                  <a:ext uri="{FF2B5EF4-FFF2-40B4-BE49-F238E27FC236}">
                    <a16:creationId xmlns:a16="http://schemas.microsoft.com/office/drawing/2014/main" id="{BF64B699-677C-48D2-8AD8-0A9EF6916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89" name="Oval 45">
                <a:extLst>
                  <a:ext uri="{FF2B5EF4-FFF2-40B4-BE49-F238E27FC236}">
                    <a16:creationId xmlns:a16="http://schemas.microsoft.com/office/drawing/2014/main" id="{6FB90A97-7CB1-46F6-ABDD-0411A68D4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0" name="Oval 46">
                <a:extLst>
                  <a:ext uri="{FF2B5EF4-FFF2-40B4-BE49-F238E27FC236}">
                    <a16:creationId xmlns:a16="http://schemas.microsoft.com/office/drawing/2014/main" id="{11475563-259D-4FE6-9B98-8E6E2B73B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5791" name="Oval 47">
                <a:extLst>
                  <a:ext uri="{FF2B5EF4-FFF2-40B4-BE49-F238E27FC236}">
                    <a16:creationId xmlns:a16="http://schemas.microsoft.com/office/drawing/2014/main" id="{B8DFFBC3-8733-4B84-A883-40D1C2D8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5792" name="AutoShape 48">
              <a:extLst>
                <a:ext uri="{FF2B5EF4-FFF2-40B4-BE49-F238E27FC236}">
                  <a16:creationId xmlns:a16="http://schemas.microsoft.com/office/drawing/2014/main" id="{44DBCB7A-1D36-4925-A63F-E09E68AF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7" name="Group 9">
            <a:extLst>
              <a:ext uri="{FF2B5EF4-FFF2-40B4-BE49-F238E27FC236}">
                <a16:creationId xmlns:a16="http://schemas.microsoft.com/office/drawing/2014/main" id="{42615073-9457-48D5-A9BC-ACEA252D3929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98" name="Rectangle 10">
              <a:extLst>
                <a:ext uri="{FF2B5EF4-FFF2-40B4-BE49-F238E27FC236}">
                  <a16:creationId xmlns:a16="http://schemas.microsoft.com/office/drawing/2014/main" id="{67C25888-3305-4FD1-8E48-E40482AB3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Rectangle 11">
              <a:extLst>
                <a:ext uri="{FF2B5EF4-FFF2-40B4-BE49-F238E27FC236}">
                  <a16:creationId xmlns:a16="http://schemas.microsoft.com/office/drawing/2014/main" id="{04625F71-4F76-4410-9064-EE2391659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0" name="Rectangle 12">
              <a:extLst>
                <a:ext uri="{FF2B5EF4-FFF2-40B4-BE49-F238E27FC236}">
                  <a16:creationId xmlns:a16="http://schemas.microsoft.com/office/drawing/2014/main" id="{575C8A35-4428-49B6-B88A-47F7DA96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1" name="Rectangle 13">
              <a:extLst>
                <a:ext uri="{FF2B5EF4-FFF2-40B4-BE49-F238E27FC236}">
                  <a16:creationId xmlns:a16="http://schemas.microsoft.com/office/drawing/2014/main" id="{0C515812-831A-4AB6-8E8A-663E6C431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2" name="Rectangle 14">
              <a:extLst>
                <a:ext uri="{FF2B5EF4-FFF2-40B4-BE49-F238E27FC236}">
                  <a16:creationId xmlns:a16="http://schemas.microsoft.com/office/drawing/2014/main" id="{D3FA9DB3-C3B2-4B18-A8CD-AA59518B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3" name="Rectangle 15">
              <a:extLst>
                <a:ext uri="{FF2B5EF4-FFF2-40B4-BE49-F238E27FC236}">
                  <a16:creationId xmlns:a16="http://schemas.microsoft.com/office/drawing/2014/main" id="{C3F2D96A-E95C-449B-BD9C-FA1913BE5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4" name="Rectangle 16">
              <a:extLst>
                <a:ext uri="{FF2B5EF4-FFF2-40B4-BE49-F238E27FC236}">
                  <a16:creationId xmlns:a16="http://schemas.microsoft.com/office/drawing/2014/main" id="{AC30DB31-690E-487B-AC3F-3669FC34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Rectangle 17">
              <a:extLst>
                <a:ext uri="{FF2B5EF4-FFF2-40B4-BE49-F238E27FC236}">
                  <a16:creationId xmlns:a16="http://schemas.microsoft.com/office/drawing/2014/main" id="{52918446-3506-4986-B5E1-C7FE5C03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Rectangle 18">
              <a:extLst>
                <a:ext uri="{FF2B5EF4-FFF2-40B4-BE49-F238E27FC236}">
                  <a16:creationId xmlns:a16="http://schemas.microsoft.com/office/drawing/2014/main" id="{7D439C4D-D069-4C17-B72C-DC5C32D6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Rectangle 19">
              <a:extLst>
                <a:ext uri="{FF2B5EF4-FFF2-40B4-BE49-F238E27FC236}">
                  <a16:creationId xmlns:a16="http://schemas.microsoft.com/office/drawing/2014/main" id="{9928E322-75B7-4AA0-B82B-2AB58401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Rectangle 20">
              <a:extLst>
                <a:ext uri="{FF2B5EF4-FFF2-40B4-BE49-F238E27FC236}">
                  <a16:creationId xmlns:a16="http://schemas.microsoft.com/office/drawing/2014/main" id="{F6B498F6-DA67-4452-A23B-E8A4B5DE3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Rectangle 21">
              <a:extLst>
                <a:ext uri="{FF2B5EF4-FFF2-40B4-BE49-F238E27FC236}">
                  <a16:creationId xmlns:a16="http://schemas.microsoft.com/office/drawing/2014/main" id="{A40F3111-CEF8-4A79-9911-CAB96624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Rectangle 22">
              <a:extLst>
                <a:ext uri="{FF2B5EF4-FFF2-40B4-BE49-F238E27FC236}">
                  <a16:creationId xmlns:a16="http://schemas.microsoft.com/office/drawing/2014/main" id="{E8945845-D2C0-47CB-B67A-A3C76925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Rectangle 23">
              <a:extLst>
                <a:ext uri="{FF2B5EF4-FFF2-40B4-BE49-F238E27FC236}">
                  <a16:creationId xmlns:a16="http://schemas.microsoft.com/office/drawing/2014/main" id="{06EDCC06-AE63-4387-9F9A-B85DD791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" name="Rectangle 24">
              <a:extLst>
                <a:ext uri="{FF2B5EF4-FFF2-40B4-BE49-F238E27FC236}">
                  <a16:creationId xmlns:a16="http://schemas.microsoft.com/office/drawing/2014/main" id="{88D5B90C-DB6D-473F-8977-A071EE8AA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3" name="Rectangle 25">
              <a:extLst>
                <a:ext uri="{FF2B5EF4-FFF2-40B4-BE49-F238E27FC236}">
                  <a16:creationId xmlns:a16="http://schemas.microsoft.com/office/drawing/2014/main" id="{C11B7582-58E6-4653-8AC9-9165CFD1A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5" name="Freeform 35">
            <a:extLst>
              <a:ext uri="{FF2B5EF4-FFF2-40B4-BE49-F238E27FC236}">
                <a16:creationId xmlns:a16="http://schemas.microsoft.com/office/drawing/2014/main" id="{B0DE5F1D-D896-4E61-BEC0-93F0A0DF00E9}"/>
              </a:ext>
            </a:extLst>
          </p:cNvPr>
          <p:cNvSpPr>
            <a:spLocks/>
          </p:cNvSpPr>
          <p:nvPr/>
        </p:nvSpPr>
        <p:spPr bwMode="auto">
          <a:xfrm>
            <a:off x="2765425" y="4029075"/>
            <a:ext cx="958850" cy="744538"/>
          </a:xfrm>
          <a:custGeom>
            <a:avLst/>
            <a:gdLst>
              <a:gd name="T0" fmla="*/ 604 w 604"/>
              <a:gd name="T1" fmla="*/ 21 h 469"/>
              <a:gd name="T2" fmla="*/ 248 w 604"/>
              <a:gd name="T3" fmla="*/ 75 h 469"/>
              <a:gd name="T4" fmla="*/ 0 w 604"/>
              <a:gd name="T5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4" h="469">
                <a:moveTo>
                  <a:pt x="604" y="21"/>
                </a:moveTo>
                <a:cubicBezTo>
                  <a:pt x="545" y="28"/>
                  <a:pt x="349" y="0"/>
                  <a:pt x="248" y="75"/>
                </a:cubicBezTo>
                <a:cubicBezTo>
                  <a:pt x="147" y="150"/>
                  <a:pt x="46" y="306"/>
                  <a:pt x="0" y="469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8" name="Rectangle 40">
            <a:extLst>
              <a:ext uri="{FF2B5EF4-FFF2-40B4-BE49-F238E27FC236}">
                <a16:creationId xmlns:a16="http://schemas.microsoft.com/office/drawing/2014/main" id="{5D8E15F8-3464-45BE-A7CD-E2DDC457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19" name="Rectangle 42">
            <a:extLst>
              <a:ext uri="{FF2B5EF4-FFF2-40B4-BE49-F238E27FC236}">
                <a16:creationId xmlns:a16="http://schemas.microsoft.com/office/drawing/2014/main" id="{3585DADF-6075-4C86-80A0-8BD07F32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0" name="Rectangle 43">
            <a:extLst>
              <a:ext uri="{FF2B5EF4-FFF2-40B4-BE49-F238E27FC236}">
                <a16:creationId xmlns:a16="http://schemas.microsoft.com/office/drawing/2014/main" id="{35C8FE04-D4CE-427B-82C2-C89DCC622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1" name="Rectangle 44">
            <a:extLst>
              <a:ext uri="{FF2B5EF4-FFF2-40B4-BE49-F238E27FC236}">
                <a16:creationId xmlns:a16="http://schemas.microsoft.com/office/drawing/2014/main" id="{5A7A9E83-B3B7-4C01-AA3B-A363FEF4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8" name="Freeform 61">
            <a:extLst>
              <a:ext uri="{FF2B5EF4-FFF2-40B4-BE49-F238E27FC236}">
                <a16:creationId xmlns:a16="http://schemas.microsoft.com/office/drawing/2014/main" id="{8E6266A2-EDEF-4D78-B906-4046A7B51A09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9" name="Rectangle 70">
            <a:extLst>
              <a:ext uri="{FF2B5EF4-FFF2-40B4-BE49-F238E27FC236}">
                <a16:creationId xmlns:a16="http://schemas.microsoft.com/office/drawing/2014/main" id="{0E045700-BE60-42E5-9E9D-0F27455B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30" name="Rectangle 88">
            <a:extLst>
              <a:ext uri="{FF2B5EF4-FFF2-40B4-BE49-F238E27FC236}">
                <a16:creationId xmlns:a16="http://schemas.microsoft.com/office/drawing/2014/main" id="{6BDF009D-CD2E-4A18-A2FB-C2743C8A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31" name="Freeform 30">
            <a:extLst>
              <a:ext uri="{FF2B5EF4-FFF2-40B4-BE49-F238E27FC236}">
                <a16:creationId xmlns:a16="http://schemas.microsoft.com/office/drawing/2014/main" id="{64469556-8DCD-474B-B27A-4CA1575F5C8D}"/>
              </a:ext>
            </a:extLst>
          </p:cNvPr>
          <p:cNvSpPr>
            <a:spLocks/>
          </p:cNvSpPr>
          <p:nvPr/>
        </p:nvSpPr>
        <p:spPr bwMode="auto">
          <a:xfrm flipH="1">
            <a:off x="4179889" y="2882900"/>
            <a:ext cx="1143316" cy="522292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6699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1B244FB-8079-4843-9488-2610945270E4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177" name="Oval 45">
              <a:extLst>
                <a:ext uri="{FF2B5EF4-FFF2-40B4-BE49-F238E27FC236}">
                  <a16:creationId xmlns:a16="http://schemas.microsoft.com/office/drawing/2014/main" id="{ADA53CEF-EED7-4B36-973B-3B41882E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78" name="Oval 45">
              <a:extLst>
                <a:ext uri="{FF2B5EF4-FFF2-40B4-BE49-F238E27FC236}">
                  <a16:creationId xmlns:a16="http://schemas.microsoft.com/office/drawing/2014/main" id="{80240D9D-D118-48F2-B4D9-DA7D33B0D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9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6A76C9BC-4B15-4DFC-A6DE-25EB39E6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2489933-AE8E-44BE-B22E-459E6B111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Testing Membership</a:t>
            </a:r>
          </a:p>
        </p:txBody>
      </p:sp>
      <p:sp>
        <p:nvSpPr>
          <p:cNvPr id="421898" name="Rectangle 10">
            <a:extLst>
              <a:ext uri="{FF2B5EF4-FFF2-40B4-BE49-F238E27FC236}">
                <a16:creationId xmlns:a16="http://schemas.microsoft.com/office/drawing/2014/main" id="{A083D169-3BCC-4F03-988C-321E4496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899" name="Rectangle 11">
            <a:extLst>
              <a:ext uri="{FF2B5EF4-FFF2-40B4-BE49-F238E27FC236}">
                <a16:creationId xmlns:a16="http://schemas.microsoft.com/office/drawing/2014/main" id="{3C2C3875-6E91-42EF-9B39-E4FCEAC5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0" name="Rectangle 12">
            <a:extLst>
              <a:ext uri="{FF2B5EF4-FFF2-40B4-BE49-F238E27FC236}">
                <a16:creationId xmlns:a16="http://schemas.microsoft.com/office/drawing/2014/main" id="{4AF2E23B-B22A-4CBC-9C24-CB63B908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1" name="Rectangle 13">
            <a:extLst>
              <a:ext uri="{FF2B5EF4-FFF2-40B4-BE49-F238E27FC236}">
                <a16:creationId xmlns:a16="http://schemas.microsoft.com/office/drawing/2014/main" id="{58C4BB0B-E062-4F72-9868-54A61262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2" name="Rectangle 14">
            <a:extLst>
              <a:ext uri="{FF2B5EF4-FFF2-40B4-BE49-F238E27FC236}">
                <a16:creationId xmlns:a16="http://schemas.microsoft.com/office/drawing/2014/main" id="{B1CC6693-73DC-4EDA-A849-3C86A0DC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3" name="Rectangle 15">
            <a:extLst>
              <a:ext uri="{FF2B5EF4-FFF2-40B4-BE49-F238E27FC236}">
                <a16:creationId xmlns:a16="http://schemas.microsoft.com/office/drawing/2014/main" id="{6F85CC51-4EE7-42C6-A946-BFF168CC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4" name="Rectangle 16">
            <a:extLst>
              <a:ext uri="{FF2B5EF4-FFF2-40B4-BE49-F238E27FC236}">
                <a16:creationId xmlns:a16="http://schemas.microsoft.com/office/drawing/2014/main" id="{3AF407FA-863B-4DAB-A244-D16036F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5" name="Rectangle 17">
            <a:extLst>
              <a:ext uri="{FF2B5EF4-FFF2-40B4-BE49-F238E27FC236}">
                <a16:creationId xmlns:a16="http://schemas.microsoft.com/office/drawing/2014/main" id="{A56D0D63-77D5-4F14-873A-0A1416DA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6" name="Rectangle 18">
            <a:extLst>
              <a:ext uri="{FF2B5EF4-FFF2-40B4-BE49-F238E27FC236}">
                <a16:creationId xmlns:a16="http://schemas.microsoft.com/office/drawing/2014/main" id="{F4DD616D-3FF3-4FD7-A870-478DC283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7" name="Rectangle 19">
            <a:extLst>
              <a:ext uri="{FF2B5EF4-FFF2-40B4-BE49-F238E27FC236}">
                <a16:creationId xmlns:a16="http://schemas.microsoft.com/office/drawing/2014/main" id="{2CB15055-BE9B-4DB2-BC2F-7C843DFA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8" name="Rectangle 20">
            <a:extLst>
              <a:ext uri="{FF2B5EF4-FFF2-40B4-BE49-F238E27FC236}">
                <a16:creationId xmlns:a16="http://schemas.microsoft.com/office/drawing/2014/main" id="{BC703CC9-7B88-437E-A0E0-C4CC468C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09" name="Rectangle 21">
            <a:extLst>
              <a:ext uri="{FF2B5EF4-FFF2-40B4-BE49-F238E27FC236}">
                <a16:creationId xmlns:a16="http://schemas.microsoft.com/office/drawing/2014/main" id="{A3BBA42E-D1FB-48C3-B197-2740E7F7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0" name="Rectangle 22">
            <a:extLst>
              <a:ext uri="{FF2B5EF4-FFF2-40B4-BE49-F238E27FC236}">
                <a16:creationId xmlns:a16="http://schemas.microsoft.com/office/drawing/2014/main" id="{8CEEF6D9-40E8-416E-B5E7-D951BDA7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1" name="Rectangle 23">
            <a:extLst>
              <a:ext uri="{FF2B5EF4-FFF2-40B4-BE49-F238E27FC236}">
                <a16:creationId xmlns:a16="http://schemas.microsoft.com/office/drawing/2014/main" id="{DA288289-4280-463F-8B79-53179AAD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2" name="Rectangle 24">
            <a:extLst>
              <a:ext uri="{FF2B5EF4-FFF2-40B4-BE49-F238E27FC236}">
                <a16:creationId xmlns:a16="http://schemas.microsoft.com/office/drawing/2014/main" id="{8027600A-052C-47E2-AC18-9CD287DB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3" name="Rectangle 25">
            <a:extLst>
              <a:ext uri="{FF2B5EF4-FFF2-40B4-BE49-F238E27FC236}">
                <a16:creationId xmlns:a16="http://schemas.microsoft.com/office/drawing/2014/main" id="{5774588E-C07D-4071-9976-A0264B4F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19" name="Freeform 31">
            <a:extLst>
              <a:ext uri="{FF2B5EF4-FFF2-40B4-BE49-F238E27FC236}">
                <a16:creationId xmlns:a16="http://schemas.microsoft.com/office/drawing/2014/main" id="{BB99BB01-9C0C-4A54-8D29-E9B872C8A985}"/>
              </a:ext>
            </a:extLst>
          </p:cNvPr>
          <p:cNvSpPr>
            <a:spLocks/>
          </p:cNvSpPr>
          <p:nvPr/>
        </p:nvSpPr>
        <p:spPr bwMode="auto">
          <a:xfrm>
            <a:off x="3011488" y="4029075"/>
            <a:ext cx="712787" cy="747713"/>
          </a:xfrm>
          <a:custGeom>
            <a:avLst/>
            <a:gdLst>
              <a:gd name="T0" fmla="*/ 449 w 449"/>
              <a:gd name="T1" fmla="*/ 21 h 471"/>
              <a:gd name="T2" fmla="*/ 93 w 449"/>
              <a:gd name="T3" fmla="*/ 75 h 471"/>
              <a:gd name="T4" fmla="*/ 0 w 449"/>
              <a:gd name="T5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71">
                <a:moveTo>
                  <a:pt x="449" y="21"/>
                </a:moveTo>
                <a:cubicBezTo>
                  <a:pt x="390" y="28"/>
                  <a:pt x="168" y="0"/>
                  <a:pt x="93" y="75"/>
                </a:cubicBezTo>
                <a:cubicBezTo>
                  <a:pt x="18" y="150"/>
                  <a:pt x="19" y="389"/>
                  <a:pt x="0" y="471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21940" name="Freeform 52">
            <a:extLst>
              <a:ext uri="{FF2B5EF4-FFF2-40B4-BE49-F238E27FC236}">
                <a16:creationId xmlns:a16="http://schemas.microsoft.com/office/drawing/2014/main" id="{38BE6CA3-CA45-422D-B82F-CF1C5DBC2B83}"/>
              </a:ext>
            </a:extLst>
          </p:cNvPr>
          <p:cNvSpPr>
            <a:spLocks/>
          </p:cNvSpPr>
          <p:nvPr/>
        </p:nvSpPr>
        <p:spPr bwMode="auto">
          <a:xfrm>
            <a:off x="3740150" y="4043363"/>
            <a:ext cx="957263" cy="720725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21941" name="Oval 53">
            <a:extLst>
              <a:ext uri="{FF2B5EF4-FFF2-40B4-BE49-F238E27FC236}">
                <a16:creationId xmlns:a16="http://schemas.microsoft.com/office/drawing/2014/main" id="{56B2F990-639D-491D-8D3C-F17EA4E6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21942" name="AutoShape 54">
            <a:extLst>
              <a:ext uri="{FF2B5EF4-FFF2-40B4-BE49-F238E27FC236}">
                <a16:creationId xmlns:a16="http://schemas.microsoft.com/office/drawing/2014/main" id="{8C24F736-1165-4E4A-B95C-466710C8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21943" name="Text Box 55">
            <a:extLst>
              <a:ext uri="{FF2B5EF4-FFF2-40B4-BE49-F238E27FC236}">
                <a16:creationId xmlns:a16="http://schemas.microsoft.com/office/drawing/2014/main" id="{9D38E485-8BF8-463D-891A-FC32E1F2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21944" name="Freeform 56">
            <a:extLst>
              <a:ext uri="{FF2B5EF4-FFF2-40B4-BE49-F238E27FC236}">
                <a16:creationId xmlns:a16="http://schemas.microsoft.com/office/drawing/2014/main" id="{167159F2-40C2-4A5C-AFCC-4B00C04DB9C4}"/>
              </a:ext>
            </a:extLst>
          </p:cNvPr>
          <p:cNvSpPr>
            <a:spLocks/>
          </p:cNvSpPr>
          <p:nvPr/>
        </p:nvSpPr>
        <p:spPr bwMode="auto">
          <a:xfrm>
            <a:off x="5380038" y="2970213"/>
            <a:ext cx="500062" cy="668337"/>
          </a:xfrm>
          <a:custGeom>
            <a:avLst/>
            <a:gdLst>
              <a:gd name="T0" fmla="*/ 0 w 315"/>
              <a:gd name="T1" fmla="*/ 0 h 421"/>
              <a:gd name="T2" fmla="*/ 297 w 315"/>
              <a:gd name="T3" fmla="*/ 251 h 421"/>
              <a:gd name="T4" fmla="*/ 109 w 315"/>
              <a:gd name="T5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" h="421">
                <a:moveTo>
                  <a:pt x="0" y="0"/>
                </a:moveTo>
                <a:cubicBezTo>
                  <a:pt x="49" y="42"/>
                  <a:pt x="279" y="181"/>
                  <a:pt x="297" y="251"/>
                </a:cubicBezTo>
                <a:cubicBezTo>
                  <a:pt x="315" y="321"/>
                  <a:pt x="148" y="386"/>
                  <a:pt x="109" y="421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1946" name="Freeform 58">
            <a:extLst>
              <a:ext uri="{FF2B5EF4-FFF2-40B4-BE49-F238E27FC236}">
                <a16:creationId xmlns:a16="http://schemas.microsoft.com/office/drawing/2014/main" id="{E0DBB9EC-573E-4B44-A281-6FD1CAD4494B}"/>
              </a:ext>
            </a:extLst>
          </p:cNvPr>
          <p:cNvSpPr>
            <a:spLocks/>
          </p:cNvSpPr>
          <p:nvPr/>
        </p:nvSpPr>
        <p:spPr bwMode="auto">
          <a:xfrm>
            <a:off x="4454525" y="2994025"/>
            <a:ext cx="935038" cy="560388"/>
          </a:xfrm>
          <a:custGeom>
            <a:avLst/>
            <a:gdLst>
              <a:gd name="T0" fmla="*/ 589 w 589"/>
              <a:gd name="T1" fmla="*/ 0 h 353"/>
              <a:gd name="T2" fmla="*/ 456 w 589"/>
              <a:gd name="T3" fmla="*/ 145 h 353"/>
              <a:gd name="T4" fmla="*/ 213 w 589"/>
              <a:gd name="T5" fmla="*/ 182 h 353"/>
              <a:gd name="T6" fmla="*/ 0 w 589"/>
              <a:gd name="T7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353">
                <a:moveTo>
                  <a:pt x="589" y="0"/>
                </a:moveTo>
                <a:cubicBezTo>
                  <a:pt x="567" y="22"/>
                  <a:pt x="519" y="115"/>
                  <a:pt x="456" y="145"/>
                </a:cubicBezTo>
                <a:cubicBezTo>
                  <a:pt x="393" y="175"/>
                  <a:pt x="289" y="147"/>
                  <a:pt x="213" y="182"/>
                </a:cubicBezTo>
                <a:cubicBezTo>
                  <a:pt x="137" y="217"/>
                  <a:pt x="44" y="318"/>
                  <a:pt x="0" y="353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1947" name="AutoShape 59">
            <a:extLst>
              <a:ext uri="{FF2B5EF4-FFF2-40B4-BE49-F238E27FC236}">
                <a16:creationId xmlns:a16="http://schemas.microsoft.com/office/drawing/2014/main" id="{30CF5360-0013-42CD-86A6-5E93E5B0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1174750"/>
            <a:ext cx="3551238" cy="865188"/>
          </a:xfrm>
          <a:prstGeom prst="cloudCallout">
            <a:avLst>
              <a:gd name="adj1" fmla="val -2425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421948" name="Group 60">
            <a:extLst>
              <a:ext uri="{FF2B5EF4-FFF2-40B4-BE49-F238E27FC236}">
                <a16:creationId xmlns:a16="http://schemas.microsoft.com/office/drawing/2014/main" id="{CD509668-FC4F-4352-990B-95EF5ABE100C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21949" name="Group 61">
              <a:extLst>
                <a:ext uri="{FF2B5EF4-FFF2-40B4-BE49-F238E27FC236}">
                  <a16:creationId xmlns:a16="http://schemas.microsoft.com/office/drawing/2014/main" id="{E4D91A8B-F01B-4C1B-9178-854D5D997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21950" name="Oval 62">
                <a:extLst>
                  <a:ext uri="{FF2B5EF4-FFF2-40B4-BE49-F238E27FC236}">
                    <a16:creationId xmlns:a16="http://schemas.microsoft.com/office/drawing/2014/main" id="{5C04142F-1CE6-4248-9CD4-144D280F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1" name="Oval 63">
                <a:extLst>
                  <a:ext uri="{FF2B5EF4-FFF2-40B4-BE49-F238E27FC236}">
                    <a16:creationId xmlns:a16="http://schemas.microsoft.com/office/drawing/2014/main" id="{BD422732-981A-4099-AF04-2D5321521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2" name="Oval 64">
                <a:extLst>
                  <a:ext uri="{FF2B5EF4-FFF2-40B4-BE49-F238E27FC236}">
                    <a16:creationId xmlns:a16="http://schemas.microsoft.com/office/drawing/2014/main" id="{3AF636A0-9712-4371-AD65-386A6F62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1953" name="Oval 65">
                <a:extLst>
                  <a:ext uri="{FF2B5EF4-FFF2-40B4-BE49-F238E27FC236}">
                    <a16:creationId xmlns:a16="http://schemas.microsoft.com/office/drawing/2014/main" id="{9C399D06-AD36-4CEA-965A-FB0BCB4C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21954" name="AutoShape 66">
              <a:extLst>
                <a:ext uri="{FF2B5EF4-FFF2-40B4-BE49-F238E27FC236}">
                  <a16:creationId xmlns:a16="http://schemas.microsoft.com/office/drawing/2014/main" id="{237213CA-F6F7-4AA7-BDCD-5A99B31C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D51827D2-46C4-4355-932D-FB56124F74B3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4D9A9F7-6FB6-40CA-BEE3-30121D207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Rectangle 11">
              <a:extLst>
                <a:ext uri="{FF2B5EF4-FFF2-40B4-BE49-F238E27FC236}">
                  <a16:creationId xmlns:a16="http://schemas.microsoft.com/office/drawing/2014/main" id="{7EC8C832-5A47-40F7-B9DA-D6C875378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06BC2712-8C77-4CF1-8AB5-604346DB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7D81D574-9A10-43EC-8242-78B3E78C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0BD7F12F-E2FF-4DFD-B364-D71D5E7EC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D8DD57EE-E794-49C1-B9A9-036F6380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726BD59-3EC5-4674-87C6-47B2F265D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BE14630E-1EBC-4077-9B71-BDC4E584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42BFFDE3-0C72-4144-B911-32D61FCAA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328D76C0-54AD-42E6-B027-33D6833E6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6C742C34-811B-42E4-ABF6-56DE2E2B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4387CAE0-65A0-4685-80F9-8AAB8921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A6BB4EAE-BC7F-4DB6-AC3B-2261AA429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99B57D4E-8611-47C9-8734-49D1576F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46155289-9003-4306-BFB3-FE4289FB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D9556DB6-F2BB-457C-BA9C-F6A1DCBE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6" name="Rectangle 40">
            <a:extLst>
              <a:ext uri="{FF2B5EF4-FFF2-40B4-BE49-F238E27FC236}">
                <a16:creationId xmlns:a16="http://schemas.microsoft.com/office/drawing/2014/main" id="{BA0F3825-19E0-4638-88AB-399DFF61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D665FEB2-D7BC-4C80-B19B-C804B8B2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9CCA3948-9C54-4100-94E1-9F909CB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03A31D70-8657-4146-9A05-0FB0D47F6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" name="Rectangle 70">
            <a:extLst>
              <a:ext uri="{FF2B5EF4-FFF2-40B4-BE49-F238E27FC236}">
                <a16:creationId xmlns:a16="http://schemas.microsoft.com/office/drawing/2014/main" id="{61BE5400-4FC0-4549-AA74-BC0053093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" name="Rectangle 88">
            <a:extLst>
              <a:ext uri="{FF2B5EF4-FFF2-40B4-BE49-F238E27FC236}">
                <a16:creationId xmlns:a16="http://schemas.microsoft.com/office/drawing/2014/main" id="{6AA81835-5325-411A-AF6D-947C96F9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EEFA6A-8AAB-4B94-88E0-04FB53C818F5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63" name="Oval 45">
              <a:extLst>
                <a:ext uri="{FF2B5EF4-FFF2-40B4-BE49-F238E27FC236}">
                  <a16:creationId xmlns:a16="http://schemas.microsoft.com/office/drawing/2014/main" id="{14CDF1D4-A455-4B99-A8F4-D6326CFF9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64" name="Oval 45">
              <a:extLst>
                <a:ext uri="{FF2B5EF4-FFF2-40B4-BE49-F238E27FC236}">
                  <a16:creationId xmlns:a16="http://schemas.microsoft.com/office/drawing/2014/main" id="{A10BB8FE-1AC5-4357-8E2A-F26459CC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6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E437111C-9D8F-4144-827D-823EE5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fld id="{F762716C-4C6F-437F-8A8F-5F172DCFDE8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E00FF586-0532-448D-93D0-1C2B5BC3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False Positives</a:t>
            </a:r>
          </a:p>
        </p:txBody>
      </p:sp>
      <p:sp>
        <p:nvSpPr>
          <p:cNvPr id="417813" name="Freeform 21">
            <a:extLst>
              <a:ext uri="{FF2B5EF4-FFF2-40B4-BE49-F238E27FC236}">
                <a16:creationId xmlns:a16="http://schemas.microsoft.com/office/drawing/2014/main" id="{1E9C5AB8-73ED-4931-9B4A-A290010DE6B8}"/>
              </a:ext>
            </a:extLst>
          </p:cNvPr>
          <p:cNvSpPr>
            <a:spLocks/>
          </p:cNvSpPr>
          <p:nvPr/>
        </p:nvSpPr>
        <p:spPr bwMode="auto">
          <a:xfrm flipH="1">
            <a:off x="5186362" y="2970213"/>
            <a:ext cx="193675" cy="450851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7819" name="Oval 27">
            <a:extLst>
              <a:ext uri="{FF2B5EF4-FFF2-40B4-BE49-F238E27FC236}">
                <a16:creationId xmlns:a16="http://schemas.microsoft.com/office/drawing/2014/main" id="{6F4FD37A-A678-4F61-93D0-B08AACDC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481263"/>
            <a:ext cx="395287" cy="395287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7820" name="AutoShape 28">
            <a:extLst>
              <a:ext uri="{FF2B5EF4-FFF2-40B4-BE49-F238E27FC236}">
                <a16:creationId xmlns:a16="http://schemas.microsoft.com/office/drawing/2014/main" id="{46EBC767-F7AF-4151-8ED5-CDDF3E1A3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79663"/>
            <a:ext cx="614362" cy="598487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17821" name="Text Box 29">
            <a:extLst>
              <a:ext uri="{FF2B5EF4-FFF2-40B4-BE49-F238E27FC236}">
                <a16:creationId xmlns:a16="http://schemas.microsoft.com/office/drawing/2014/main" id="{0F72DE4A-E08A-49CA-8343-C041460A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389188"/>
            <a:ext cx="1697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7C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417824" name="AutoShape 32">
            <a:extLst>
              <a:ext uri="{FF2B5EF4-FFF2-40B4-BE49-F238E27FC236}">
                <a16:creationId xmlns:a16="http://schemas.microsoft.com/office/drawing/2014/main" id="{33B99A6A-E74A-4954-8281-39E61685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923" y="1397000"/>
            <a:ext cx="3249715" cy="865188"/>
          </a:xfrm>
          <a:prstGeom prst="cloudCallout">
            <a:avLst>
              <a:gd name="adj1" fmla="val -36690"/>
              <a:gd name="adj2" fmla="val 81009"/>
            </a:avLst>
          </a:prstGeom>
          <a:solidFill>
            <a:schemeClr val="bg1">
              <a:alpha val="85001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maybe…</a:t>
            </a:r>
          </a:p>
        </p:txBody>
      </p:sp>
      <p:grpSp>
        <p:nvGrpSpPr>
          <p:cNvPr id="417825" name="Group 33">
            <a:extLst>
              <a:ext uri="{FF2B5EF4-FFF2-40B4-BE49-F238E27FC236}">
                <a16:creationId xmlns:a16="http://schemas.microsoft.com/office/drawing/2014/main" id="{AADEA175-78EA-4E6A-B95A-CC288B2C4938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933575"/>
            <a:ext cx="1857375" cy="566738"/>
            <a:chOff x="457" y="1036"/>
            <a:chExt cx="1631" cy="497"/>
          </a:xfrm>
        </p:grpSpPr>
        <p:grpSp>
          <p:nvGrpSpPr>
            <p:cNvPr id="417826" name="Group 34">
              <a:extLst>
                <a:ext uri="{FF2B5EF4-FFF2-40B4-BE49-F238E27FC236}">
                  <a16:creationId xmlns:a16="http://schemas.microsoft.com/office/drawing/2014/main" id="{45C79776-4A3A-4AC8-AA02-56C5266D5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159"/>
              <a:ext cx="1269" cy="250"/>
              <a:chOff x="762" y="1718"/>
              <a:chExt cx="1269" cy="250"/>
            </a:xfrm>
          </p:grpSpPr>
          <p:sp>
            <p:nvSpPr>
              <p:cNvPr id="417827" name="Oval 35">
                <a:extLst>
                  <a:ext uri="{FF2B5EF4-FFF2-40B4-BE49-F238E27FC236}">
                    <a16:creationId xmlns:a16="http://schemas.microsoft.com/office/drawing/2014/main" id="{4BB1381D-B6AD-444E-8A9F-410DED9C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719"/>
                <a:ext cx="249" cy="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8" name="Oval 36">
                <a:extLst>
                  <a:ext uri="{FF2B5EF4-FFF2-40B4-BE49-F238E27FC236}">
                    <a16:creationId xmlns:a16="http://schemas.microsoft.com/office/drawing/2014/main" id="{2221D2DF-5DF8-4093-B4B2-EF3456545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719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29" name="Oval 37">
                <a:extLst>
                  <a:ext uri="{FF2B5EF4-FFF2-40B4-BE49-F238E27FC236}">
                    <a16:creationId xmlns:a16="http://schemas.microsoft.com/office/drawing/2014/main" id="{BF4C5EFC-1FCA-44D8-A028-F95132810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1719"/>
                <a:ext cx="249" cy="249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7830" name="Oval 38">
                <a:extLst>
                  <a:ext uri="{FF2B5EF4-FFF2-40B4-BE49-F238E27FC236}">
                    <a16:creationId xmlns:a16="http://schemas.microsoft.com/office/drawing/2014/main" id="{6679C292-BEBB-46A8-A20B-BA9892248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" y="1718"/>
                <a:ext cx="249" cy="249"/>
              </a:xfrm>
              <a:prstGeom prst="ellipse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17831" name="AutoShape 39">
              <a:extLst>
                <a:ext uri="{FF2B5EF4-FFF2-40B4-BE49-F238E27FC236}">
                  <a16:creationId xmlns:a16="http://schemas.microsoft.com/office/drawing/2014/main" id="{387C61A8-7AB2-46EA-AAE9-4719BFC56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036"/>
              <a:ext cx="1631" cy="497"/>
            </a:xfrm>
            <a:prstGeom prst="bracePair">
              <a:avLst>
                <a:gd name="adj" fmla="val 833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2" name="Rectangle 10">
            <a:extLst>
              <a:ext uri="{FF2B5EF4-FFF2-40B4-BE49-F238E27FC236}">
                <a16:creationId xmlns:a16="http://schemas.microsoft.com/office/drawing/2014/main" id="{9DE1FB36-5284-4DE7-9F85-EED14D63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989401B2-93A8-41A3-9384-8A34E926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CBB1E1A5-148F-4B29-8790-D67768BF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CC31D3F3-A992-4A08-A214-AD5F1CA0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836CB573-2C1D-4602-AB6C-2CCF8FF8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F8DB395-54DA-4698-B382-573D6418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903C64C4-DF75-40CB-81A2-3CB679A2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0C41B97B-6B19-4998-9DAD-CE664AE4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id="{DA7AF089-45BE-42CF-8864-C9459C30A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FAE08EA6-9F4C-4AB6-B64F-C3AC2B6D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881563"/>
            <a:ext cx="279400" cy="442912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D9847ED8-7EF6-470F-B5CA-4D1CEF41C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5B78C970-E22C-4F26-94B2-C5C14B6F9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81563"/>
            <a:ext cx="279400" cy="442912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AE76B218-0BFB-4349-8F1A-CEBD3E60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2BCCE145-AAEE-4231-A034-51D700B0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id="{8112CB2E-A3AA-4AEA-A98B-DC2134E1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883150"/>
            <a:ext cx="279400" cy="4429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6A11A00E-7973-4FF8-A134-ED0E72F8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83150"/>
            <a:ext cx="279400" cy="44291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185EA499-574B-4983-A083-D45C46050AD3}"/>
              </a:ext>
            </a:extLst>
          </p:cNvPr>
          <p:cNvSpPr>
            <a:spLocks/>
          </p:cNvSpPr>
          <p:nvPr/>
        </p:nvSpPr>
        <p:spPr bwMode="auto">
          <a:xfrm>
            <a:off x="2725738" y="3732213"/>
            <a:ext cx="1010289" cy="1143000"/>
          </a:xfrm>
          <a:custGeom>
            <a:avLst/>
            <a:gdLst>
              <a:gd name="T0" fmla="*/ 449 w 449"/>
              <a:gd name="T1" fmla="*/ 21 h 471"/>
              <a:gd name="T2" fmla="*/ 93 w 449"/>
              <a:gd name="T3" fmla="*/ 75 h 471"/>
              <a:gd name="T4" fmla="*/ 0 w 449"/>
              <a:gd name="T5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71">
                <a:moveTo>
                  <a:pt x="449" y="21"/>
                </a:moveTo>
                <a:cubicBezTo>
                  <a:pt x="390" y="28"/>
                  <a:pt x="168" y="0"/>
                  <a:pt x="93" y="75"/>
                </a:cubicBezTo>
                <a:cubicBezTo>
                  <a:pt x="18" y="150"/>
                  <a:pt x="19" y="389"/>
                  <a:pt x="0" y="471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69BF8778-AD87-434D-9A7C-EA7F01347EE7}"/>
              </a:ext>
            </a:extLst>
          </p:cNvPr>
          <p:cNvSpPr>
            <a:spLocks/>
          </p:cNvSpPr>
          <p:nvPr/>
        </p:nvSpPr>
        <p:spPr bwMode="auto">
          <a:xfrm>
            <a:off x="3740150" y="4114800"/>
            <a:ext cx="1322388" cy="649288"/>
          </a:xfrm>
          <a:custGeom>
            <a:avLst/>
            <a:gdLst>
              <a:gd name="T0" fmla="*/ 603 w 603"/>
              <a:gd name="T1" fmla="*/ 0 h 454"/>
              <a:gd name="T2" fmla="*/ 94 w 603"/>
              <a:gd name="T3" fmla="*/ 278 h 454"/>
              <a:gd name="T4" fmla="*/ 39 w 603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3" h="454">
                <a:moveTo>
                  <a:pt x="603" y="0"/>
                </a:moveTo>
                <a:cubicBezTo>
                  <a:pt x="518" y="46"/>
                  <a:pt x="188" y="202"/>
                  <a:pt x="94" y="278"/>
                </a:cubicBezTo>
                <a:cubicBezTo>
                  <a:pt x="0" y="354"/>
                  <a:pt x="50" y="417"/>
                  <a:pt x="39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83" name="Group 9">
            <a:extLst>
              <a:ext uri="{FF2B5EF4-FFF2-40B4-BE49-F238E27FC236}">
                <a16:creationId xmlns:a16="http://schemas.microsoft.com/office/drawing/2014/main" id="{6E51FD57-B5A0-4147-9F4C-78BF6375DA3D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4881563"/>
            <a:ext cx="4578350" cy="444500"/>
            <a:chOff x="1629" y="3077"/>
            <a:chExt cx="2884" cy="280"/>
          </a:xfrm>
        </p:grpSpPr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A9EECFE6-9315-41B9-8901-75C3FC7C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5" name="Rectangle 11">
              <a:extLst>
                <a:ext uri="{FF2B5EF4-FFF2-40B4-BE49-F238E27FC236}">
                  <a16:creationId xmlns:a16="http://schemas.microsoft.com/office/drawing/2014/main" id="{2AE69493-29FC-48F2-9604-5FF2DA085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77"/>
              <a:ext cx="176" cy="279"/>
            </a:xfrm>
            <a:prstGeom prst="rect">
              <a:avLst/>
            </a:prstGeom>
            <a:solidFill>
              <a:srgbClr val="FF00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6" name="Rectangle 12">
              <a:extLst>
                <a:ext uri="{FF2B5EF4-FFF2-40B4-BE49-F238E27FC236}">
                  <a16:creationId xmlns:a16="http://schemas.microsoft.com/office/drawing/2014/main" id="{40DD14D6-CF85-4BA6-8290-9DC148F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D30AFD89-A841-4E8A-82C6-0D39BD454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14DA5C78-2D32-470C-BDAE-A0D339760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9" name="Rectangle 15">
              <a:extLst>
                <a:ext uri="{FF2B5EF4-FFF2-40B4-BE49-F238E27FC236}">
                  <a16:creationId xmlns:a16="http://schemas.microsoft.com/office/drawing/2014/main" id="{02AB5722-3D85-4FDB-B739-C61E7E7F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0" name="Rectangle 16">
              <a:extLst>
                <a:ext uri="{FF2B5EF4-FFF2-40B4-BE49-F238E27FC236}">
                  <a16:creationId xmlns:a16="http://schemas.microsoft.com/office/drawing/2014/main" id="{EF80168E-A446-4B64-A88E-1BB1454D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1" name="Rectangle 17">
              <a:extLst>
                <a:ext uri="{FF2B5EF4-FFF2-40B4-BE49-F238E27FC236}">
                  <a16:creationId xmlns:a16="http://schemas.microsoft.com/office/drawing/2014/main" id="{52911210-5A64-4397-8E10-50956D3B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5CF224DB-30BF-469D-9940-D340CDA1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B3266DFD-5E58-41AE-A317-8FA2C0F0E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4" name="Rectangle 20">
              <a:extLst>
                <a:ext uri="{FF2B5EF4-FFF2-40B4-BE49-F238E27FC236}">
                  <a16:creationId xmlns:a16="http://schemas.microsoft.com/office/drawing/2014/main" id="{0DC26EC0-AE8D-4650-87E9-E71FCBB82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5" name="Rectangle 21">
              <a:extLst>
                <a:ext uri="{FF2B5EF4-FFF2-40B4-BE49-F238E27FC236}">
                  <a16:creationId xmlns:a16="http://schemas.microsoft.com/office/drawing/2014/main" id="{863188BE-3527-4BFA-B167-EF13E2D17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77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6" name="Rectangle 22">
              <a:extLst>
                <a:ext uri="{FF2B5EF4-FFF2-40B4-BE49-F238E27FC236}">
                  <a16:creationId xmlns:a16="http://schemas.microsoft.com/office/drawing/2014/main" id="{CA2CFFE0-81EC-4508-BB3B-1BBF0F2A0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id="{52CFE41C-8B92-4746-8860-BA90B92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8" name="Rectangle 24">
              <a:extLst>
                <a:ext uri="{FF2B5EF4-FFF2-40B4-BE49-F238E27FC236}">
                  <a16:creationId xmlns:a16="http://schemas.microsoft.com/office/drawing/2014/main" id="{41DC1ED2-B2BC-489F-8F93-9C5B1C32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6C77AA8-C26E-4B67-B36D-6BA6E1B58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078"/>
              <a:ext cx="176" cy="279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0" name="Rectangle 40">
            <a:extLst>
              <a:ext uri="{FF2B5EF4-FFF2-40B4-BE49-F238E27FC236}">
                <a16:creationId xmlns:a16="http://schemas.microsoft.com/office/drawing/2014/main" id="{60A84D79-374A-44AC-B477-197B999E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1" name="Rectangle 42">
            <a:extLst>
              <a:ext uri="{FF2B5EF4-FFF2-40B4-BE49-F238E27FC236}">
                <a16:creationId xmlns:a16="http://schemas.microsoft.com/office/drawing/2014/main" id="{6C4D369B-70D8-4C7D-90E6-3B7FC739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2" name="Rectangle 43">
            <a:extLst>
              <a:ext uri="{FF2B5EF4-FFF2-40B4-BE49-F238E27FC236}">
                <a16:creationId xmlns:a16="http://schemas.microsoft.com/office/drawing/2014/main" id="{966B6ABE-9CDA-46BD-8885-F0B8FB197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3" name="Rectangle 44">
            <a:extLst>
              <a:ext uri="{FF2B5EF4-FFF2-40B4-BE49-F238E27FC236}">
                <a16:creationId xmlns:a16="http://schemas.microsoft.com/office/drawing/2014/main" id="{9DB63142-AD6B-4700-8DFE-F6BEC2D7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8156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4" name="Rectangle 70">
            <a:extLst>
              <a:ext uri="{FF2B5EF4-FFF2-40B4-BE49-F238E27FC236}">
                <a16:creationId xmlns:a16="http://schemas.microsoft.com/office/drawing/2014/main" id="{1F90252A-57E1-4F5A-BDB3-FEE0412D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875213"/>
            <a:ext cx="279400" cy="442912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5" name="Rectangle 88">
            <a:extLst>
              <a:ext uri="{FF2B5EF4-FFF2-40B4-BE49-F238E27FC236}">
                <a16:creationId xmlns:a16="http://schemas.microsoft.com/office/drawing/2014/main" id="{EC78F596-DBC8-4B8F-A3FB-0379FB98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886325"/>
            <a:ext cx="279400" cy="442913"/>
          </a:xfrm>
          <a:prstGeom prst="rect">
            <a:avLst/>
          </a:prstGeom>
          <a:solidFill>
            <a:srgbClr val="FF000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6" name="Freeform 21">
            <a:extLst>
              <a:ext uri="{FF2B5EF4-FFF2-40B4-BE49-F238E27FC236}">
                <a16:creationId xmlns:a16="http://schemas.microsoft.com/office/drawing/2014/main" id="{33CC6C30-9C7C-4D77-AB05-AFD095B31A7F}"/>
              </a:ext>
            </a:extLst>
          </p:cNvPr>
          <p:cNvSpPr>
            <a:spLocks/>
          </p:cNvSpPr>
          <p:nvPr/>
        </p:nvSpPr>
        <p:spPr bwMode="auto">
          <a:xfrm flipH="1">
            <a:off x="4188279" y="2960687"/>
            <a:ext cx="1191758" cy="457204"/>
          </a:xfrm>
          <a:custGeom>
            <a:avLst/>
            <a:gdLst>
              <a:gd name="T0" fmla="*/ 0 w 278"/>
              <a:gd name="T1" fmla="*/ 0 h 454"/>
              <a:gd name="T2" fmla="*/ 72 w 278"/>
              <a:gd name="T3" fmla="*/ 254 h 454"/>
              <a:gd name="T4" fmla="*/ 278 w 278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" h="454">
                <a:moveTo>
                  <a:pt x="0" y="0"/>
                </a:moveTo>
                <a:cubicBezTo>
                  <a:pt x="13" y="89"/>
                  <a:pt x="26" y="178"/>
                  <a:pt x="72" y="254"/>
                </a:cubicBezTo>
                <a:cubicBezTo>
                  <a:pt x="118" y="330"/>
                  <a:pt x="243" y="422"/>
                  <a:pt x="278" y="454"/>
                </a:cubicBez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B4BF17E-3FFD-4D44-807B-A198DA9CE964}"/>
              </a:ext>
            </a:extLst>
          </p:cNvPr>
          <p:cNvGrpSpPr/>
          <p:nvPr/>
        </p:nvGrpSpPr>
        <p:grpSpPr>
          <a:xfrm>
            <a:off x="3737614" y="3430960"/>
            <a:ext cx="1699575" cy="649288"/>
            <a:chOff x="3737614" y="3430960"/>
            <a:chExt cx="1699575" cy="649288"/>
          </a:xfrm>
        </p:grpSpPr>
        <p:sp>
          <p:nvSpPr>
            <p:cNvPr id="108" name="Oval 45">
              <a:extLst>
                <a:ext uri="{FF2B5EF4-FFF2-40B4-BE49-F238E27FC236}">
                  <a16:creationId xmlns:a16="http://schemas.microsoft.com/office/drawing/2014/main" id="{949F520E-E349-4550-8B33-DF3628942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4" y="3430960"/>
              <a:ext cx="695325" cy="649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09" name="Oval 45">
              <a:extLst>
                <a:ext uri="{FF2B5EF4-FFF2-40B4-BE49-F238E27FC236}">
                  <a16:creationId xmlns:a16="http://schemas.microsoft.com/office/drawing/2014/main" id="{D00656CE-7177-4A83-B560-1DBDD017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614" y="3431010"/>
              <a:ext cx="694722" cy="6491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FF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(pop)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ypto's Slow Motion Gold Rush - IEEE Spectrum">
            <a:extLst>
              <a:ext uri="{FF2B5EF4-FFF2-40B4-BE49-F238E27FC236}">
                <a16:creationId xmlns:a16="http://schemas.microsoft.com/office/drawing/2014/main" id="{79FF32C4-CB38-4A5D-8F96-6953C068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E23F5E-13B8-4C16-9432-C52ECCDF35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Minimum Bitcoin Full Node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3F76E-AA4E-421B-94C7-A60107FA7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C0885-F7D0-4AC7-A3D0-C3D4B10BBE34}"/>
              </a:ext>
            </a:extLst>
          </p:cNvPr>
          <p:cNvSpPr txBox="1"/>
          <p:nvPr/>
        </p:nvSpPr>
        <p:spPr bwMode="auto">
          <a:xfrm>
            <a:off x="1394415" y="2555260"/>
            <a:ext cx="51587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7G disk space, R/W 100 MB/s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230C5-CE9C-48FF-9579-BF6D8D7114DF}"/>
              </a:ext>
            </a:extLst>
          </p:cNvPr>
          <p:cNvSpPr txBox="1"/>
          <p:nvPr/>
        </p:nvSpPr>
        <p:spPr bwMode="auto">
          <a:xfrm>
            <a:off x="1394415" y="3347740"/>
            <a:ext cx="15424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 Ram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6741B-5CF0-4E48-9709-EA11C65356ED}"/>
              </a:ext>
            </a:extLst>
          </p:cNvPr>
          <p:cNvSpPr txBox="1"/>
          <p:nvPr/>
        </p:nvSpPr>
        <p:spPr bwMode="auto">
          <a:xfrm>
            <a:off x="1394415" y="4140220"/>
            <a:ext cx="45416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400K network connection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86897-C076-4404-99B8-D53384D8E0AE}"/>
              </a:ext>
            </a:extLst>
          </p:cNvPr>
          <p:cNvSpPr txBox="1"/>
          <p:nvPr/>
        </p:nvSpPr>
        <p:spPr bwMode="auto">
          <a:xfrm>
            <a:off x="1394415" y="4932700"/>
            <a:ext cx="7391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200G/month upload, 20G/month download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E8DB3-DD6D-460C-AF76-EECD42AC2302}"/>
              </a:ext>
            </a:extLst>
          </p:cNvPr>
          <p:cNvSpPr txBox="1"/>
          <p:nvPr/>
        </p:nvSpPr>
        <p:spPr bwMode="auto">
          <a:xfrm>
            <a:off x="1394415" y="5725180"/>
            <a:ext cx="3977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340/G initial download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2" y="540415"/>
            <a:ext cx="3853388" cy="1328023"/>
          </a:xfrm>
          <a:prstGeom prst="wedgeRoundRectCallout">
            <a:avLst>
              <a:gd name="adj1" fmla="val 49865"/>
              <a:gd name="adj2" fmla="val 13687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transactions matching this compact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Bloom Filter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51">
            <a:extLst>
              <a:ext uri="{FF2B5EF4-FFF2-40B4-BE49-F238E27FC236}">
                <a16:creationId xmlns:a16="http://schemas.microsoft.com/office/drawing/2014/main" id="{A8255507-6FB0-4439-BDA2-9C8578F20297}"/>
              </a:ext>
            </a:extLst>
          </p:cNvPr>
          <p:cNvSpPr/>
          <p:nvPr/>
        </p:nvSpPr>
        <p:spPr bwMode="auto">
          <a:xfrm flipH="1">
            <a:off x="828678" y="5103422"/>
            <a:ext cx="3362321" cy="1328023"/>
          </a:xfrm>
          <a:prstGeom prst="wedgeRoundRectCallout">
            <a:avLst>
              <a:gd name="adj1" fmla="val -64721"/>
              <a:gd name="adj2" fmla="val -13030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smaller,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private because of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7475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14966E-C3C0-D514-2735-819A78A0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801">
            <a:off x="-76781" y="1847846"/>
            <a:ext cx="9144000" cy="4949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270C7-5CD2-4C04-A1F3-86188413118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Bloom Filter Privacy?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64AB-0183-4A1E-B7BB-0F4989557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BFFE-B91D-43A9-8F91-0C40A63FCE18}"/>
              </a:ext>
            </a:extLst>
          </p:cNvPr>
          <p:cNvSpPr txBox="1"/>
          <p:nvPr/>
        </p:nvSpPr>
        <p:spPr bwMode="auto">
          <a:xfrm>
            <a:off x="1177155" y="2034601"/>
            <a:ext cx="46560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Unfortunately, not so private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C661-5BBA-4390-8058-94CC7B260012}"/>
              </a:ext>
            </a:extLst>
          </p:cNvPr>
          <p:cNvSpPr txBox="1"/>
          <p:nvPr/>
        </p:nvSpPr>
        <p:spPr bwMode="auto">
          <a:xfrm>
            <a:off x="1177155" y="4628517"/>
            <a:ext cx="548098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filters from same client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link filters, find addresses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FA1483-90C7-4182-8C2E-655CBD83E245}"/>
              </a:ext>
            </a:extLst>
          </p:cNvPr>
          <p:cNvSpPr txBox="1"/>
          <p:nvPr/>
        </p:nvSpPr>
        <p:spPr bwMode="auto">
          <a:xfrm>
            <a:off x="1177155" y="2900672"/>
            <a:ext cx="6122189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number of addresses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false positives, addresses leaked</a:t>
            </a:r>
          </a:p>
        </p:txBody>
      </p:sp>
    </p:spTree>
    <p:extLst>
      <p:ext uri="{BB962C8B-B14F-4D97-AF65-F5344CB8AC3E}">
        <p14:creationId xmlns:p14="http://schemas.microsoft.com/office/powerpoint/2010/main" val="2057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B766-F824-4CC4-4DD4-BF86E49A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EE5CC-492A-E4CD-007A-0B5681882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8851F-FA5A-486B-BE24-3CBAF124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0813">
            <a:off x="-170330" y="2430354"/>
            <a:ext cx="9144000" cy="426900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Ethereum’s Geth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838241" y="4053040"/>
            <a:ext cx="49359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initialization phase from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distributed hash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838241" y="5315278"/>
            <a:ext cx="65405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lighter client when PoS arrives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838241" y="1959453"/>
            <a:ext cx="68659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full-node resource consumption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838241" y="2790803"/>
            <a:ext cx="61606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Arguably, not all that light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(Raspberry Pi OK, Cellphone less so)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8A95E8-6541-4590-9102-89CF4018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625">
            <a:off x="292737" y="2088913"/>
            <a:ext cx="9144000" cy="60329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Celo Plumo Light Client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EF495-3A04-4388-9971-4D804CB1DD27}"/>
              </a:ext>
            </a:extLst>
          </p:cNvPr>
          <p:cNvSpPr txBox="1"/>
          <p:nvPr/>
        </p:nvSpPr>
        <p:spPr bwMode="auto">
          <a:xfrm>
            <a:off x="820162" y="5863793"/>
            <a:ext cx="52613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 time continues to increase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820162" y="3397078"/>
            <a:ext cx="6557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once per day, not every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820162" y="4219317"/>
            <a:ext cx="6324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BLS signatures (aggregated)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820162" y="1752600"/>
            <a:ext cx="72298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 = PoS chain with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EC2CF-B96C-4A14-B0ED-C3BEB6F82157}"/>
              </a:ext>
            </a:extLst>
          </p:cNvPr>
          <p:cNvSpPr txBox="1"/>
          <p:nvPr/>
        </p:nvSpPr>
        <p:spPr bwMode="auto">
          <a:xfrm>
            <a:off x="820162" y="5041556"/>
            <a:ext cx="4785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better than LPV, but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820162" y="2574839"/>
            <a:ext cx="6843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downloads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 set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hdrs</a:t>
            </a:r>
          </a:p>
        </p:txBody>
      </p:sp>
    </p:spTree>
    <p:extLst>
      <p:ext uri="{BB962C8B-B14F-4D97-AF65-F5344CB8AC3E}">
        <p14:creationId xmlns:p14="http://schemas.microsoft.com/office/powerpoint/2010/main" val="18634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9BB251-2EFA-43FE-BA65-61EEFFD7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625">
            <a:off x="292737" y="2088913"/>
            <a:ext cx="9144000" cy="60329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EB9BAA-0C3B-4A79-BA40-F97EE7B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Celo’s Plumo Light Client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529D-1ADB-4981-8A45-7C43D6B2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3B5C-6140-4D30-A371-FA1CBFE232F5}"/>
              </a:ext>
            </a:extLst>
          </p:cNvPr>
          <p:cNvSpPr txBox="1"/>
          <p:nvPr/>
        </p:nvSpPr>
        <p:spPr bwMode="auto">
          <a:xfrm>
            <a:off x="1230168" y="3577771"/>
            <a:ext cx="66195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transition from epoch X to X+Y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67FD-67B4-4B0E-9499-CF9EE7096D89}"/>
              </a:ext>
            </a:extLst>
          </p:cNvPr>
          <p:cNvSpPr txBox="1"/>
          <p:nvPr/>
        </p:nvSpPr>
        <p:spPr bwMode="auto">
          <a:xfrm>
            <a:off x="1230168" y="4386930"/>
            <a:ext cx="73019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latest epoch, just download block headers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E093-7052-40D2-84E7-E5DBB16C727C}"/>
              </a:ext>
            </a:extLst>
          </p:cNvPr>
          <p:cNvSpPr txBox="1"/>
          <p:nvPr/>
        </p:nvSpPr>
        <p:spPr bwMode="auto">
          <a:xfrm>
            <a:off x="1230168" y="1959453"/>
            <a:ext cx="60821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could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reliably?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EC2CF-B96C-4A14-B0ED-C3BEB6F82157}"/>
              </a:ext>
            </a:extLst>
          </p:cNvPr>
          <p:cNvSpPr txBox="1"/>
          <p:nvPr/>
        </p:nvSpPr>
        <p:spPr bwMode="auto">
          <a:xfrm>
            <a:off x="1230168" y="5196087"/>
            <a:ext cx="4504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requires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EEB32-2EA8-4201-B522-2CB1808440FF}"/>
              </a:ext>
            </a:extLst>
          </p:cNvPr>
          <p:cNvSpPr txBox="1"/>
          <p:nvPr/>
        </p:nvSpPr>
        <p:spPr bwMode="auto">
          <a:xfrm>
            <a:off x="1230168" y="2768612"/>
            <a:ext cx="22781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ZK-SNARKs!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89E0-5A69-433C-9814-1C73BBB1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 Learn 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19A0-D504-4A4D-9DFB-F0FDBB122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F8F6D-63AB-4303-8CAB-8764DFA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2483">
            <a:off x="1348011" y="1958621"/>
            <a:ext cx="7695767" cy="77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78B-994E-47F5-9B76-F4A93E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88374-002C-4E7A-9E25-1F3501D57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8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7337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custody of bank vaults, deposit boxes, etc.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4207" y="4267993"/>
            <a:ext cx="4261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To secure them from theft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147285" cy="1490916"/>
            <a:chOff x="114907" y="2040771"/>
            <a:chExt cx="6147285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551625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Stock certificates, gold, cash, etc.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0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31630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 the blockchain!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4207" y="4267993"/>
            <a:ext cx="4998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(OK, that was a trick question)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208190" cy="1490916"/>
            <a:chOff x="114907" y="2040771"/>
            <a:chExt cx="6208190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577639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Bitcoins, Ether, Algos, Litecoin, etc.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8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FBD0C-F7B3-448E-82C9-8AEC0D55A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1506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9E95CD1B-D768-4A7A-9DC9-3F0B076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413444D-A107-4B72-9EC4-189CA61F7368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600" kern="0" dirty="0">
                <a:solidFill>
                  <a:srgbClr val="FFFF00"/>
                </a:solidFill>
              </a:rPr>
              <a:t>Lightweight Payment Verification (LPV Node)</a:t>
            </a:r>
          </a:p>
        </p:txBody>
      </p:sp>
      <p:sp>
        <p:nvSpPr>
          <p:cNvPr id="5" name="Rounded Rectangular Callout 51">
            <a:extLst>
              <a:ext uri="{FF2B5EF4-FFF2-40B4-BE49-F238E27FC236}">
                <a16:creationId xmlns:a16="http://schemas.microsoft.com/office/drawing/2014/main" id="{A577E11B-9F57-4D21-9D1F-276B9C149317}"/>
              </a:ext>
            </a:extLst>
          </p:cNvPr>
          <p:cNvSpPr/>
          <p:nvPr/>
        </p:nvSpPr>
        <p:spPr bwMode="auto">
          <a:xfrm flipH="1">
            <a:off x="3312406" y="2362201"/>
            <a:ext cx="5642891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I’d like to verify incoming payments too! </a:t>
            </a:r>
          </a:p>
        </p:txBody>
      </p:sp>
    </p:spTree>
    <p:extLst>
      <p:ext uri="{BB962C8B-B14F-4D97-AF65-F5344CB8AC3E}">
        <p14:creationId xmlns:p14="http://schemas.microsoft.com/office/powerpoint/2010/main" val="31092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 descr="Image result for bank vault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" y="-44053"/>
            <a:ext cx="9261475" cy="6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64207" y="3263580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wallets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4207" y="1558171"/>
            <a:ext cx="6792837" cy="1490916"/>
            <a:chOff x="114907" y="2040771"/>
            <a:chExt cx="6792837" cy="149091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14907" y="2040771"/>
              <a:ext cx="174438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do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46707" y="2536047"/>
              <a:ext cx="636103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that control cryptocurrencies.</a:t>
              </a:r>
              <a:endParaRPr lang="en-US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216713" y="3008467"/>
              <a:ext cx="104547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Live?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864207" y="4267993"/>
            <a:ext cx="4261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To secure them from theft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64206" y="5398293"/>
            <a:ext cx="628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Interact with blockchains &amp; exchanges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9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Kinds of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20876981">
            <a:off x="720048" y="1720269"/>
            <a:ext cx="2556038" cy="2272075"/>
            <a:chOff x="1435023" y="1811543"/>
            <a:chExt cx="2556038" cy="2272075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911380" y="3560398"/>
              <a:ext cx="160332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23" y="1811543"/>
              <a:ext cx="2556038" cy="160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764932">
            <a:off x="3165424" y="3543345"/>
            <a:ext cx="1745991" cy="2358146"/>
            <a:chOff x="5038776" y="1922890"/>
            <a:chExt cx="1745991" cy="2358146"/>
          </a:xfrm>
        </p:grpSpPr>
        <p:pic>
          <p:nvPicPr>
            <p:cNvPr id="1028" name="Picture 4" descr="https://cdn.shopify.com/s/files/1/2974/4858/products/nano-s-8_3x_grande_952f20b0-29bc-42b8-bcd5-1645ea2c4f18_768x.png?v=15422168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105" y="1922890"/>
              <a:ext cx="1217332" cy="162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038776" y="3757816"/>
              <a:ext cx="174599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235982">
            <a:off x="5110933" y="1916220"/>
            <a:ext cx="3910013" cy="2535748"/>
            <a:chOff x="1538226" y="4019426"/>
            <a:chExt cx="3910013" cy="253574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26" y="4019426"/>
              <a:ext cx="3910013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2775666" y="6031954"/>
              <a:ext cx="114486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9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Paper</a:t>
              </a:r>
              <a:endParaRPr lang="en-US" sz="10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1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Desktop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6" y="1654593"/>
            <a:ext cx="7278828" cy="48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46CAE-55F9-9D4D-ACEE-97F5A97ECF1F}"/>
              </a:ext>
            </a:extLst>
          </p:cNvPr>
          <p:cNvSpPr txBox="1"/>
          <p:nvPr/>
        </p:nvSpPr>
        <p:spPr bwMode="auto">
          <a:xfrm>
            <a:off x="826290" y="3167390"/>
            <a:ext cx="64219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keys secured on your computer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9F4D9-3E46-9DC1-1B12-218AC55B4A1C}"/>
              </a:ext>
            </a:extLst>
          </p:cNvPr>
          <p:cNvSpPr txBox="1"/>
          <p:nvPr/>
        </p:nvSpPr>
        <p:spPr bwMode="auto">
          <a:xfrm>
            <a:off x="826290" y="5319715"/>
            <a:ext cx="58833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manage multiple currencies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66200C3-8B68-C015-AB19-C7B6696892C2}"/>
              </a:ext>
            </a:extLst>
          </p:cNvPr>
          <p:cNvSpPr txBox="1"/>
          <p:nvPr/>
        </p:nvSpPr>
        <p:spPr bwMode="auto">
          <a:xfrm>
            <a:off x="826290" y="4243552"/>
            <a:ext cx="37048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User-friendly interface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1514E-763D-B298-CB1C-E3B147954A33}"/>
              </a:ext>
            </a:extLst>
          </p:cNvPr>
          <p:cNvSpPr txBox="1"/>
          <p:nvPr/>
        </p:nvSpPr>
        <p:spPr bwMode="auto">
          <a:xfrm>
            <a:off x="826290" y="2091228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18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Desktop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6" y="1654593"/>
            <a:ext cx="7278828" cy="48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46CAE-55F9-9D4D-ACEE-97F5A97ECF1F}"/>
              </a:ext>
            </a:extLst>
          </p:cNvPr>
          <p:cNvSpPr txBox="1"/>
          <p:nvPr/>
        </p:nvSpPr>
        <p:spPr bwMode="auto">
          <a:xfrm>
            <a:off x="1552545" y="3548390"/>
            <a:ext cx="5461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Only as secure as your computer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66200C3-8B68-C015-AB19-C7B6696892C2}"/>
              </a:ext>
            </a:extLst>
          </p:cNvPr>
          <p:cNvSpPr txBox="1"/>
          <p:nvPr/>
        </p:nvSpPr>
        <p:spPr bwMode="auto">
          <a:xfrm>
            <a:off x="1552545" y="4624552"/>
            <a:ext cx="56813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computer crashes, you lose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1514E-763D-B298-CB1C-E3B147954A33}"/>
              </a:ext>
            </a:extLst>
          </p:cNvPr>
          <p:cNvSpPr txBox="1"/>
          <p:nvPr/>
        </p:nvSpPr>
        <p:spPr bwMode="auto">
          <a:xfrm>
            <a:off x="1552545" y="2472228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5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Mobile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099" name="Picture 3" descr="Image result for ethos wallet phone 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752600"/>
            <a:ext cx="3590924" cy="76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7CDC1-8284-339A-043C-2D54E7DCBEDE}"/>
              </a:ext>
            </a:extLst>
          </p:cNvPr>
          <p:cNvSpPr txBox="1"/>
          <p:nvPr/>
        </p:nvSpPr>
        <p:spPr bwMode="auto">
          <a:xfrm>
            <a:off x="1129137" y="3410278"/>
            <a:ext cx="64203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use for day-to-day transactions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C79E78-9654-F2AC-4658-5A1239EB69B8}"/>
              </a:ext>
            </a:extLst>
          </p:cNvPr>
          <p:cNvSpPr txBox="1"/>
          <p:nvPr/>
        </p:nvSpPr>
        <p:spPr bwMode="auto">
          <a:xfrm>
            <a:off x="1129137" y="4486440"/>
            <a:ext cx="6080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 2-factor authentication,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82E07-CC1B-3567-BC9C-9E8DDBE69B31}"/>
              </a:ext>
            </a:extLst>
          </p:cNvPr>
          <p:cNvSpPr txBox="1"/>
          <p:nvPr/>
        </p:nvSpPr>
        <p:spPr bwMode="auto">
          <a:xfrm>
            <a:off x="1129137" y="2334116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4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Mobile Wallets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099" name="Picture 3" descr="Image result for ethos wallet phone 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752600"/>
            <a:ext cx="3590924" cy="76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7CDC1-8284-339A-043C-2D54E7DCBEDE}"/>
              </a:ext>
            </a:extLst>
          </p:cNvPr>
          <p:cNvSpPr txBox="1"/>
          <p:nvPr/>
        </p:nvSpPr>
        <p:spPr bwMode="auto">
          <a:xfrm>
            <a:off x="1112190" y="3600778"/>
            <a:ext cx="66656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More vulnerable to hacking than desktop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C79E78-9654-F2AC-4658-5A1239EB69B8}"/>
              </a:ext>
            </a:extLst>
          </p:cNvPr>
          <p:cNvSpPr txBox="1"/>
          <p:nvPr/>
        </p:nvSpPr>
        <p:spPr bwMode="auto">
          <a:xfrm>
            <a:off x="1112190" y="4676940"/>
            <a:ext cx="77812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screen awkward for complex transactions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82E07-CC1B-3567-BC9C-9E8DDBE69B31}"/>
              </a:ext>
            </a:extLst>
          </p:cNvPr>
          <p:cNvSpPr txBox="1"/>
          <p:nvPr/>
        </p:nvSpPr>
        <p:spPr bwMode="auto">
          <a:xfrm>
            <a:off x="1112190" y="2524616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36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47E2-BB03-6C30-E932-1F4A6CD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Web 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8B1B-8E57-38FC-D72A-F9982C10A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F13C5-826C-A799-BB30-662B62C2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60837"/>
            <a:ext cx="4953000" cy="5846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CCCBD-A7D9-23B9-63A2-67200D929E2D}"/>
              </a:ext>
            </a:extLst>
          </p:cNvPr>
          <p:cNvSpPr txBox="1"/>
          <p:nvPr/>
        </p:nvSpPr>
        <p:spPr bwMode="auto">
          <a:xfrm>
            <a:off x="951987" y="4260135"/>
            <a:ext cx="34050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Multi-device support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BE66BB8-EC98-CA20-D098-A3BFF8830542}"/>
              </a:ext>
            </a:extLst>
          </p:cNvPr>
          <p:cNvSpPr txBox="1"/>
          <p:nvPr/>
        </p:nvSpPr>
        <p:spPr bwMode="auto">
          <a:xfrm>
            <a:off x="951987" y="3299507"/>
            <a:ext cx="56012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use, accessible anywhere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42EFE-0EA8-3A25-A0D3-D3D51E645124}"/>
              </a:ext>
            </a:extLst>
          </p:cNvPr>
          <p:cNvSpPr txBox="1"/>
          <p:nvPr/>
        </p:nvSpPr>
        <p:spPr bwMode="auto">
          <a:xfrm>
            <a:off x="951987" y="5220763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backup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B1F60-EFAA-631B-98B4-224D6D177523}"/>
              </a:ext>
            </a:extLst>
          </p:cNvPr>
          <p:cNvSpPr txBox="1"/>
          <p:nvPr/>
        </p:nvSpPr>
        <p:spPr bwMode="auto">
          <a:xfrm>
            <a:off x="951987" y="2338879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96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47E2-BB03-6C30-E932-1F4A6CD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Web Wallets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D8B1B-8E57-38FC-D72A-F9982C10A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F13C5-826C-A799-BB30-662B62C2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60837"/>
            <a:ext cx="4953000" cy="5846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2D8D0-9475-0311-7F14-6479705B83A3}"/>
              </a:ext>
            </a:extLst>
          </p:cNvPr>
          <p:cNvSpPr txBox="1"/>
          <p:nvPr/>
        </p:nvSpPr>
        <p:spPr bwMode="auto">
          <a:xfrm>
            <a:off x="1171908" y="4326810"/>
            <a:ext cx="4535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controlled by 3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EFFB8D-3FB2-13D9-B098-31589B579FD0}"/>
              </a:ext>
            </a:extLst>
          </p:cNvPr>
          <p:cNvSpPr txBox="1"/>
          <p:nvPr/>
        </p:nvSpPr>
        <p:spPr bwMode="auto">
          <a:xfrm>
            <a:off x="1171908" y="3366182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to Internet, less secure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C92EA-A319-DAD8-655F-D5C720AEB65C}"/>
              </a:ext>
            </a:extLst>
          </p:cNvPr>
          <p:cNvSpPr txBox="1"/>
          <p:nvPr/>
        </p:nvSpPr>
        <p:spPr bwMode="auto">
          <a:xfrm>
            <a:off x="1171908" y="5287438"/>
            <a:ext cx="45865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service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480C0-DFDB-08BB-136A-2AB3049DC1FE}"/>
              </a:ext>
            </a:extLst>
          </p:cNvPr>
          <p:cNvSpPr txBox="1"/>
          <p:nvPr/>
        </p:nvSpPr>
        <p:spPr bwMode="auto">
          <a:xfrm>
            <a:off x="1171908" y="2405554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95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691">
            <a:off x="1274285" y="380352"/>
            <a:ext cx="8401050" cy="40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363">
            <a:off x="-111125" y="1758683"/>
            <a:ext cx="62674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80B19-1A63-C08B-DA56-EB1C4984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097">
            <a:off x="823318" y="4099936"/>
            <a:ext cx="8258770" cy="5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Hardware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 descr="https://cdn.shopify.com/s/files/1/2974/4858/products/nano-s-8_3x_grande_952f20b0-29bc-42b8-bcd5-1645ea2c4f18_768x.png?v=1542216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420">
            <a:off x="1148560" y="1999960"/>
            <a:ext cx="1217332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41">
            <a:off x="5360875" y="1944998"/>
            <a:ext cx="3384550" cy="19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yubico.com/wp-content/uploads/2018/04/YubiKey-5-N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3" y="1869971"/>
            <a:ext cx="2003623" cy="20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14DBF-6936-3934-FA6B-A976AEC6F36E}"/>
              </a:ext>
            </a:extLst>
          </p:cNvPr>
          <p:cNvSpPr txBox="1"/>
          <p:nvPr/>
        </p:nvSpPr>
        <p:spPr bwMode="auto">
          <a:xfrm>
            <a:off x="1794889" y="4490474"/>
            <a:ext cx="15247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A9EAB20-D7A5-DDC4-E04E-2C814437FB1F}"/>
              </a:ext>
            </a:extLst>
          </p:cNvPr>
          <p:cNvSpPr txBox="1"/>
          <p:nvPr/>
        </p:nvSpPr>
        <p:spPr bwMode="auto">
          <a:xfrm>
            <a:off x="1794889" y="3529846"/>
            <a:ext cx="36241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secure, “air gap”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E7D91-5BA6-C69C-0922-D4A910E7E6FB}"/>
              </a:ext>
            </a:extLst>
          </p:cNvPr>
          <p:cNvSpPr txBox="1"/>
          <p:nvPr/>
        </p:nvSpPr>
        <p:spPr bwMode="auto">
          <a:xfrm>
            <a:off x="1794889" y="5451102"/>
            <a:ext cx="4410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complete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4A7B-97D9-1909-5ADE-01A738E8E7A0}"/>
              </a:ext>
            </a:extLst>
          </p:cNvPr>
          <p:cNvSpPr txBox="1"/>
          <p:nvPr/>
        </p:nvSpPr>
        <p:spPr bwMode="auto">
          <a:xfrm>
            <a:off x="1794889" y="2569218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56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1" y="949036"/>
            <a:ext cx="570441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me only transactions I care about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51">
            <a:extLst>
              <a:ext uri="{FF2B5EF4-FFF2-40B4-BE49-F238E27FC236}">
                <a16:creationId xmlns:a16="http://schemas.microsoft.com/office/drawing/2014/main" id="{C8B5A9DC-03EC-4393-86A4-7FE6D26807DF}"/>
              </a:ext>
            </a:extLst>
          </p:cNvPr>
          <p:cNvSpPr/>
          <p:nvPr/>
        </p:nvSpPr>
        <p:spPr bwMode="auto">
          <a:xfrm flipH="1">
            <a:off x="1172094" y="5113712"/>
            <a:ext cx="2901142" cy="510778"/>
          </a:xfrm>
          <a:prstGeom prst="wedgeRoundRectCallout">
            <a:avLst>
              <a:gd name="adj1" fmla="val -45000"/>
              <a:gd name="adj2" fmla="val -1389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 …</a:t>
            </a:r>
          </a:p>
        </p:txBody>
      </p:sp>
      <p:sp>
        <p:nvSpPr>
          <p:cNvPr id="9" name="Rounded Rectangular Callout 51">
            <a:extLst>
              <a:ext uri="{FF2B5EF4-FFF2-40B4-BE49-F238E27FC236}">
                <a16:creationId xmlns:a16="http://schemas.microsoft.com/office/drawing/2014/main" id="{A59EF752-1D81-4BA6-8669-249B5E7D27D5}"/>
              </a:ext>
            </a:extLst>
          </p:cNvPr>
          <p:cNvSpPr/>
          <p:nvPr/>
        </p:nvSpPr>
        <p:spPr bwMode="auto">
          <a:xfrm flipH="1">
            <a:off x="1172093" y="5966222"/>
            <a:ext cx="1762299" cy="510778"/>
          </a:xfrm>
          <a:prstGeom prst="wedgeRoundRectCallout">
            <a:avLst>
              <a:gd name="adj1" fmla="val -103498"/>
              <a:gd name="adj2" fmla="val -23648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(heh-heh)</a:t>
            </a:r>
          </a:p>
        </p:txBody>
      </p:sp>
    </p:spTree>
    <p:extLst>
      <p:ext uri="{BB962C8B-B14F-4D97-AF65-F5344CB8AC3E}">
        <p14:creationId xmlns:p14="http://schemas.microsoft.com/office/powerpoint/2010/main" val="17959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Hardware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 descr="https://cdn.shopify.com/s/files/1/2974/4858/products/nano-s-8_3x_grande_952f20b0-29bc-42b8-bcd5-1645ea2c4f18_768x.png?v=1542216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420">
            <a:off x="1148560" y="1999960"/>
            <a:ext cx="1217332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41">
            <a:off x="5360875" y="1944998"/>
            <a:ext cx="3384550" cy="19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yubico.com/wp-content/uploads/2018/04/YubiKey-5-N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3" y="1869971"/>
            <a:ext cx="2003623" cy="20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14DBF-6936-3934-FA6B-A976AEC6F36E}"/>
              </a:ext>
            </a:extLst>
          </p:cNvPr>
          <p:cNvSpPr txBox="1"/>
          <p:nvPr/>
        </p:nvSpPr>
        <p:spPr bwMode="auto">
          <a:xfrm>
            <a:off x="1514364" y="4192597"/>
            <a:ext cx="38253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Terrible user interfaces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A9EAB20-D7A5-DDC4-E04E-2C814437FB1F}"/>
              </a:ext>
            </a:extLst>
          </p:cNvPr>
          <p:cNvSpPr txBox="1"/>
          <p:nvPr/>
        </p:nvSpPr>
        <p:spPr bwMode="auto">
          <a:xfrm>
            <a:off x="1514364" y="3231969"/>
            <a:ext cx="1843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E7D91-5BA6-C69C-0922-D4A910E7E6FB}"/>
              </a:ext>
            </a:extLst>
          </p:cNvPr>
          <p:cNvSpPr txBox="1"/>
          <p:nvPr/>
        </p:nvSpPr>
        <p:spPr bwMode="auto">
          <a:xfrm>
            <a:off x="1514364" y="5153225"/>
            <a:ext cx="4504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or damage to device?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4A7B-97D9-1909-5ADE-01A738E8E7A0}"/>
              </a:ext>
            </a:extLst>
          </p:cNvPr>
          <p:cNvSpPr txBox="1"/>
          <p:nvPr/>
        </p:nvSpPr>
        <p:spPr bwMode="auto">
          <a:xfrm>
            <a:off x="1514364" y="2271341"/>
            <a:ext cx="26645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69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226">
            <a:off x="-122237" y="288924"/>
            <a:ext cx="76104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272">
            <a:off x="1581151" y="2495550"/>
            <a:ext cx="7886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235">
            <a:off x="178354" y="4198105"/>
            <a:ext cx="8372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7B5D40-B572-4475-BD09-446D37E257F2}"/>
              </a:ext>
            </a:extLst>
          </p:cNvPr>
          <p:cNvSpPr txBox="1">
            <a:spLocks/>
          </p:cNvSpPr>
          <p:nvPr/>
        </p:nvSpPr>
        <p:spPr>
          <a:xfrm>
            <a:off x="580517" y="392817"/>
            <a:ext cx="3191899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</a:rPr>
              <a:t>Mixed History …</a:t>
            </a:r>
          </a:p>
        </p:txBody>
      </p:sp>
    </p:spTree>
    <p:extLst>
      <p:ext uri="{BB962C8B-B14F-4D97-AF65-F5344CB8AC3E}">
        <p14:creationId xmlns:p14="http://schemas.microsoft.com/office/powerpoint/2010/main" val="4104886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Paper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62100"/>
            <a:ext cx="7820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27600" y="3541808"/>
            <a:ext cx="214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Most secure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27600" y="2502105"/>
            <a:ext cx="70888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Not recommended for red-green color-blind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190E8-9A2B-6117-2A7C-AA4275AABF36}"/>
              </a:ext>
            </a:extLst>
          </p:cNvPr>
          <p:cNvSpPr txBox="1"/>
          <p:nvPr/>
        </p:nvSpPr>
        <p:spPr bwMode="auto">
          <a:xfrm>
            <a:off x="1027600" y="4581511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create, print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74818-FBC7-D4E9-9554-DD7355BBD463}"/>
              </a:ext>
            </a:extLst>
          </p:cNvPr>
          <p:cNvSpPr txBox="1"/>
          <p:nvPr/>
        </p:nvSpPr>
        <p:spPr bwMode="auto">
          <a:xfrm>
            <a:off x="1027600" y="5621215"/>
            <a:ext cx="52213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Easy to secure (in a safe place)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2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672">
            <a:off x="-482599" y="-293849"/>
            <a:ext cx="9439275" cy="35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838">
            <a:off x="-454195" y="4059060"/>
            <a:ext cx="1367489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BA8BF3-2EA9-412B-95A6-43B23168FDDE}"/>
              </a:ext>
            </a:extLst>
          </p:cNvPr>
          <p:cNvSpPr txBox="1">
            <a:spLocks/>
          </p:cNvSpPr>
          <p:nvPr/>
        </p:nvSpPr>
        <p:spPr>
          <a:xfrm>
            <a:off x="157544" y="754481"/>
            <a:ext cx="3171061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</a:rPr>
              <a:t>Well, Actually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52F3A-A81A-720D-289E-E9A64FD7C2D3}"/>
              </a:ext>
            </a:extLst>
          </p:cNvPr>
          <p:cNvSpPr txBox="1"/>
          <p:nvPr/>
        </p:nvSpPr>
        <p:spPr bwMode="auto">
          <a:xfrm>
            <a:off x="1508341" y="1981727"/>
            <a:ext cx="33041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Inconvenient to use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1D5C7-3B40-8DC6-EFFB-EDB870323B16}"/>
              </a:ext>
            </a:extLst>
          </p:cNvPr>
          <p:cNvSpPr txBox="1"/>
          <p:nvPr/>
        </p:nvSpPr>
        <p:spPr bwMode="auto">
          <a:xfrm>
            <a:off x="1508341" y="3213891"/>
            <a:ext cx="37625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Physical damage, loss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78B2B-A68B-F391-5F0B-0416C89A40B2}"/>
              </a:ext>
            </a:extLst>
          </p:cNvPr>
          <p:cNvSpPr txBox="1"/>
          <p:nvPr/>
        </p:nvSpPr>
        <p:spPr bwMode="auto">
          <a:xfrm>
            <a:off x="1508341" y="4446055"/>
            <a:ext cx="60853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Still vulnerable when created or used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8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litecoin w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43">
            <a:off x="408651" y="4278191"/>
            <a:ext cx="3746500" cy="19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Specialized vs Universal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194" name="Picture 2" descr="Image result for bitcoin hardware wal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9">
            <a:off x="696692" y="2429953"/>
            <a:ext cx="1776658" cy="17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thereum wa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835">
            <a:off x="2223652" y="2422280"/>
            <a:ext cx="2142949" cy="21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109">
            <a:off x="5294434" y="1926315"/>
            <a:ext cx="69723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Image result for universal cryptocurrency wall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624">
            <a:off x="5469948" y="3508186"/>
            <a:ext cx="4667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255477" y="1899138"/>
            <a:ext cx="797169" cy="4372708"/>
          </a:xfrm>
          <a:custGeom>
            <a:avLst/>
            <a:gdLst>
              <a:gd name="connsiteX0" fmla="*/ 0 w 797169"/>
              <a:gd name="connsiteY0" fmla="*/ 0 h 4372708"/>
              <a:gd name="connsiteX1" fmla="*/ 574431 w 797169"/>
              <a:gd name="connsiteY1" fmla="*/ 1277816 h 4372708"/>
              <a:gd name="connsiteX2" fmla="*/ 445477 w 797169"/>
              <a:gd name="connsiteY2" fmla="*/ 2403231 h 4372708"/>
              <a:gd name="connsiteX3" fmla="*/ 797169 w 797169"/>
              <a:gd name="connsiteY3" fmla="*/ 3200400 h 4372708"/>
              <a:gd name="connsiteX4" fmla="*/ 398585 w 797169"/>
              <a:gd name="connsiteY4" fmla="*/ 4360985 h 4372708"/>
              <a:gd name="connsiteX5" fmla="*/ 410308 w 797169"/>
              <a:gd name="connsiteY5" fmla="*/ 4372708 h 4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169" h="4372708">
                <a:moveTo>
                  <a:pt x="0" y="0"/>
                </a:moveTo>
                <a:lnTo>
                  <a:pt x="574431" y="1277816"/>
                </a:lnTo>
                <a:lnTo>
                  <a:pt x="445477" y="2403231"/>
                </a:lnTo>
                <a:lnTo>
                  <a:pt x="797169" y="3200400"/>
                </a:lnTo>
                <a:lnTo>
                  <a:pt x="398585" y="4360985"/>
                </a:lnTo>
                <a:lnTo>
                  <a:pt x="410308" y="4372708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11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Full Node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AutoShape 2" descr="Image result for bitcoin mining 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bitcoin mining 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71393"/>
            <a:ext cx="7851286" cy="44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558119" y="2313419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Builds copy of entire blockchain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58119" y="3047503"/>
            <a:ext cx="30620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Lots of disk space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8119" y="3781587"/>
            <a:ext cx="46426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Runs all the time to keep up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58119" y="4515671"/>
            <a:ext cx="4474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Advertises your IP address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58119" y="5983837"/>
            <a:ext cx="46212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Most Trustworthy data ever!</a:t>
            </a:r>
            <a:endParaRPr lang="en-US" sz="105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3247" y="1579335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13247" y="5249755"/>
            <a:ext cx="1132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6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39">
            <a:off x="351349" y="2861703"/>
            <a:ext cx="8089447" cy="37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Hierarchical Deterministic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93877" y="2326268"/>
            <a:ext cx="2736647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Old-School wallets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93877" y="3275837"/>
            <a:ext cx="329930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Every now and then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93877" y="4225406"/>
            <a:ext cx="6652783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bunch of private keys &amp; addresses …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55366" y="5174975"/>
            <a:ext cx="275107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And back them up!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62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39">
            <a:off x="351349" y="2883109"/>
            <a:ext cx="8089447" cy="37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Hierarchical Deterministic Wallets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604736" y="2544363"/>
            <a:ext cx="473879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a multi-word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mnemonic</a:t>
            </a: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852896" y="3424868"/>
            <a:ext cx="549063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“under the Moorish wall and I thought well as well him as another”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15511" y="5555214"/>
            <a:ext cx="7528023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Guard mnemonic and master keys like nuclear codes!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77826" y="4674707"/>
            <a:ext cx="586570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Generate master key pair from mnemonic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80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96183" y="6224954"/>
            <a:ext cx="1905000" cy="457200"/>
          </a:xfrm>
          <a:ln>
            <a:noFill/>
          </a:ln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r>
              <a:rPr lang="en-US" dirty="0"/>
              <a:t>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985010" y="932498"/>
            <a:ext cx="136768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Mnemonic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16132" y="2009845"/>
            <a:ext cx="2305439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Master Private key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89019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12165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26838" y="3087192"/>
            <a:ext cx="47641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58457" y="3087192"/>
            <a:ext cx="59022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+…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40597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817451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94305" y="4164539"/>
            <a:ext cx="166584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63743" y="4164539"/>
            <a:ext cx="177965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 key …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904103" y="5246857"/>
            <a:ext cx="133882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3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980957" y="5283806"/>
            <a:ext cx="133882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2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2545" y="5255388"/>
            <a:ext cx="140936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 1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49691" y="5241885"/>
            <a:ext cx="1407758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Address ...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24" name="Straight Arrow Connector 23"/>
          <p:cNvCxnSpPr>
            <a:stCxn id="4" idx="2"/>
            <a:endCxn id="5" idx="0"/>
          </p:cNvCxnSpPr>
          <p:nvPr/>
        </p:nvCxnSpPr>
        <p:spPr bwMode="auto">
          <a:xfrm>
            <a:off x="4668851" y="1332608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 bwMode="auto">
          <a:xfrm flipH="1">
            <a:off x="1727225" y="2409955"/>
            <a:ext cx="2941627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5" idx="2"/>
            <a:endCxn id="7" idx="0"/>
          </p:cNvCxnSpPr>
          <p:nvPr/>
        </p:nvCxnSpPr>
        <p:spPr bwMode="auto">
          <a:xfrm flipH="1">
            <a:off x="3650371" y="2409955"/>
            <a:ext cx="101848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5" idx="2"/>
            <a:endCxn id="8" idx="0"/>
          </p:cNvCxnSpPr>
          <p:nvPr/>
        </p:nvCxnSpPr>
        <p:spPr bwMode="auto">
          <a:xfrm>
            <a:off x="4668852" y="2409955"/>
            <a:ext cx="896192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5" idx="2"/>
            <a:endCxn id="15" idx="0"/>
          </p:cNvCxnSpPr>
          <p:nvPr/>
        </p:nvCxnSpPr>
        <p:spPr bwMode="auto">
          <a:xfrm>
            <a:off x="4668852" y="2409955"/>
            <a:ext cx="2884718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>
            <a:stCxn id="8" idx="2"/>
            <a:endCxn id="9" idx="0"/>
          </p:cNvCxnSpPr>
          <p:nvPr/>
        </p:nvCxnSpPr>
        <p:spPr bwMode="auto">
          <a:xfrm>
            <a:off x="5565044" y="3487302"/>
            <a:ext cx="8474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>
            <a:stCxn id="15" idx="2"/>
            <a:endCxn id="16" idx="0"/>
          </p:cNvCxnSpPr>
          <p:nvPr/>
        </p:nvCxnSpPr>
        <p:spPr bwMode="auto">
          <a:xfrm>
            <a:off x="7553570" y="3487302"/>
            <a:ext cx="0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>
            <a:stCxn id="7" idx="2"/>
            <a:endCxn id="10" idx="0"/>
          </p:cNvCxnSpPr>
          <p:nvPr/>
        </p:nvCxnSpPr>
        <p:spPr bwMode="auto">
          <a:xfrm>
            <a:off x="3650371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-252828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6" idx="2"/>
            <a:endCxn id="11" idx="0"/>
          </p:cNvCxnSpPr>
          <p:nvPr/>
        </p:nvCxnSpPr>
        <p:spPr bwMode="auto">
          <a:xfrm>
            <a:off x="1727225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-195921" y="3487302"/>
            <a:ext cx="1" cy="67723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>
            <a:stCxn id="16" idx="2"/>
            <a:endCxn id="17" idx="0"/>
          </p:cNvCxnSpPr>
          <p:nvPr/>
        </p:nvCxnSpPr>
        <p:spPr bwMode="auto">
          <a:xfrm>
            <a:off x="7553570" y="4564649"/>
            <a:ext cx="0" cy="67723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9" idx="2"/>
            <a:endCxn id="12" idx="0"/>
          </p:cNvCxnSpPr>
          <p:nvPr/>
        </p:nvCxnSpPr>
        <p:spPr bwMode="auto">
          <a:xfrm flipH="1">
            <a:off x="5573517" y="4564649"/>
            <a:ext cx="1" cy="68220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>
            <a:stCxn id="10" idx="2"/>
            <a:endCxn id="13" idx="0"/>
          </p:cNvCxnSpPr>
          <p:nvPr/>
        </p:nvCxnSpPr>
        <p:spPr bwMode="auto">
          <a:xfrm flipH="1">
            <a:off x="3650371" y="4564649"/>
            <a:ext cx="1" cy="7191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62"/>
          <p:cNvCxnSpPr>
            <a:stCxn id="11" idx="2"/>
            <a:endCxn id="14" idx="0"/>
          </p:cNvCxnSpPr>
          <p:nvPr/>
        </p:nvCxnSpPr>
        <p:spPr bwMode="auto">
          <a:xfrm flipH="1">
            <a:off x="1727225" y="4564649"/>
            <a:ext cx="1" cy="6907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Right Arrow 66"/>
          <p:cNvSpPr/>
          <p:nvPr/>
        </p:nvSpPr>
        <p:spPr bwMode="auto">
          <a:xfrm>
            <a:off x="2068863" y="5813307"/>
            <a:ext cx="5528182" cy="91707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sequence of key-address pairs</a:t>
            </a:r>
          </a:p>
        </p:txBody>
      </p:sp>
    </p:spTree>
    <p:extLst>
      <p:ext uri="{BB962C8B-B14F-4D97-AF65-F5344CB8AC3E}">
        <p14:creationId xmlns:p14="http://schemas.microsoft.com/office/powerpoint/2010/main" val="5393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9" grpId="0" animBg="1"/>
      <p:bldP spid="10" grpId="0" animBg="1"/>
      <p:bldP spid="11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5" name="TextBox 9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151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08" y="777539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51">
            <a:extLst>
              <a:ext uri="{FF2B5EF4-FFF2-40B4-BE49-F238E27FC236}">
                <a16:creationId xmlns:a16="http://schemas.microsoft.com/office/drawing/2014/main" id="{C8B5A9DC-03EC-4393-86A4-7FE6D26807DF}"/>
              </a:ext>
            </a:extLst>
          </p:cNvPr>
          <p:cNvSpPr/>
          <p:nvPr/>
        </p:nvSpPr>
        <p:spPr bwMode="auto">
          <a:xfrm flipH="1">
            <a:off x="4196269" y="2729626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pic>
        <p:nvPicPr>
          <p:cNvPr id="8" name="Picture 2" descr="Crypto's Slow Motion Gold Rush - IEEE Spectrum">
            <a:extLst>
              <a:ext uri="{FF2B5EF4-FFF2-40B4-BE49-F238E27FC236}">
                <a16:creationId xmlns:a16="http://schemas.microsoft.com/office/drawing/2014/main" id="{5F8E8DA4-14C6-4FF2-A098-4F8315EF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4425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Crypto's Slow Motion Gold Rush - IEEE Spectrum">
            <a:extLst>
              <a:ext uri="{FF2B5EF4-FFF2-40B4-BE49-F238E27FC236}">
                <a16:creationId xmlns:a16="http://schemas.microsoft.com/office/drawing/2014/main" id="{3E06AC40-65D2-4AE0-A662-1ABC7D64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2" y="1631311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Crypto's Slow Motion Gold Rush - IEEE Spectrum">
            <a:extLst>
              <a:ext uri="{FF2B5EF4-FFF2-40B4-BE49-F238E27FC236}">
                <a16:creationId xmlns:a16="http://schemas.microsoft.com/office/drawing/2014/main" id="{00E97BCA-86BF-4AC7-BDB8-511B94C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84" y="2058197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Crypto's Slow Motion Gold Rush - IEEE Spectrum">
            <a:extLst>
              <a:ext uri="{FF2B5EF4-FFF2-40B4-BE49-F238E27FC236}">
                <a16:creationId xmlns:a16="http://schemas.microsoft.com/office/drawing/2014/main" id="{26F0422A-DDE4-4EE0-8A67-9FED6635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6" y="2485083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Crypto's Slow Motion Gold Rush - IEEE Spectrum">
            <a:extLst>
              <a:ext uri="{FF2B5EF4-FFF2-40B4-BE49-F238E27FC236}">
                <a16:creationId xmlns:a16="http://schemas.microsoft.com/office/drawing/2014/main" id="{4AFD4D67-45CC-49C8-88A6-D624D13F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68" y="2911969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Crypto's Slow Motion Gold Rush - IEEE Spectrum">
            <a:extLst>
              <a:ext uri="{FF2B5EF4-FFF2-40B4-BE49-F238E27FC236}">
                <a16:creationId xmlns:a16="http://schemas.microsoft.com/office/drawing/2014/main" id="{880D8FF8-F579-441D-8F74-BD8662EA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60" y="3338855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Crypto's Slow Motion Gold Rush - IEEE Spectrum">
            <a:extLst>
              <a:ext uri="{FF2B5EF4-FFF2-40B4-BE49-F238E27FC236}">
                <a16:creationId xmlns:a16="http://schemas.microsoft.com/office/drawing/2014/main" id="{C5EE42C5-1E43-4249-9EC1-80E00249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52" y="3765741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Crypto's Slow Motion Gold Rush - IEEE Spectrum">
            <a:extLst>
              <a:ext uri="{FF2B5EF4-FFF2-40B4-BE49-F238E27FC236}">
                <a16:creationId xmlns:a16="http://schemas.microsoft.com/office/drawing/2014/main" id="{BF6BCD56-F54E-478A-9ACF-7DD51C0C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44" y="4192627"/>
            <a:ext cx="1819399" cy="1364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Rounded Rectangular Callout 51">
            <a:extLst>
              <a:ext uri="{FF2B5EF4-FFF2-40B4-BE49-F238E27FC236}">
                <a16:creationId xmlns:a16="http://schemas.microsoft.com/office/drawing/2014/main" id="{D3EB2EB2-041C-469A-BF5E-E7ABC7052CD5}"/>
              </a:ext>
            </a:extLst>
          </p:cNvPr>
          <p:cNvSpPr/>
          <p:nvPr/>
        </p:nvSpPr>
        <p:spPr bwMode="auto">
          <a:xfrm flipH="1">
            <a:off x="4420761" y="3135308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6" name="Rounded Rectangular Callout 51">
            <a:extLst>
              <a:ext uri="{FF2B5EF4-FFF2-40B4-BE49-F238E27FC236}">
                <a16:creationId xmlns:a16="http://schemas.microsoft.com/office/drawing/2014/main" id="{DCF8D286-C288-4D03-9654-ED105A4DE4DC}"/>
              </a:ext>
            </a:extLst>
          </p:cNvPr>
          <p:cNvSpPr/>
          <p:nvPr/>
        </p:nvSpPr>
        <p:spPr bwMode="auto">
          <a:xfrm flipH="1">
            <a:off x="4645253" y="3540990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7" name="Rounded Rectangular Callout 51">
            <a:extLst>
              <a:ext uri="{FF2B5EF4-FFF2-40B4-BE49-F238E27FC236}">
                <a16:creationId xmlns:a16="http://schemas.microsoft.com/office/drawing/2014/main" id="{DE10472C-DCB9-45E3-A166-0333ED004D3D}"/>
              </a:ext>
            </a:extLst>
          </p:cNvPr>
          <p:cNvSpPr/>
          <p:nvPr/>
        </p:nvSpPr>
        <p:spPr bwMode="auto">
          <a:xfrm flipH="1">
            <a:off x="4869745" y="3946672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..</a:t>
            </a:r>
          </a:p>
        </p:txBody>
      </p:sp>
      <p:sp>
        <p:nvSpPr>
          <p:cNvPr id="28" name="Rounded Rectangular Callout 51">
            <a:extLst>
              <a:ext uri="{FF2B5EF4-FFF2-40B4-BE49-F238E27FC236}">
                <a16:creationId xmlns:a16="http://schemas.microsoft.com/office/drawing/2014/main" id="{1AD83B68-7DB5-47BB-B947-6B431D6764BD}"/>
              </a:ext>
            </a:extLst>
          </p:cNvPr>
          <p:cNvSpPr/>
          <p:nvPr/>
        </p:nvSpPr>
        <p:spPr bwMode="auto">
          <a:xfrm flipH="1">
            <a:off x="5094237" y="4352354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29" name="Rounded Rectangular Callout 51">
            <a:extLst>
              <a:ext uri="{FF2B5EF4-FFF2-40B4-BE49-F238E27FC236}">
                <a16:creationId xmlns:a16="http://schemas.microsoft.com/office/drawing/2014/main" id="{81FC6C00-78A5-401D-AF2F-5E2FC4E2F9DA}"/>
              </a:ext>
            </a:extLst>
          </p:cNvPr>
          <p:cNvSpPr/>
          <p:nvPr/>
        </p:nvSpPr>
        <p:spPr bwMode="auto">
          <a:xfrm flipH="1">
            <a:off x="5318729" y="4758036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0" name="Rounded Rectangular Callout 51">
            <a:extLst>
              <a:ext uri="{FF2B5EF4-FFF2-40B4-BE49-F238E27FC236}">
                <a16:creationId xmlns:a16="http://schemas.microsoft.com/office/drawing/2014/main" id="{6F6C2B22-7F14-496F-A755-11E1592BD564}"/>
              </a:ext>
            </a:extLst>
          </p:cNvPr>
          <p:cNvSpPr/>
          <p:nvPr/>
        </p:nvSpPr>
        <p:spPr bwMode="auto">
          <a:xfrm flipH="1">
            <a:off x="5543221" y="5163718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1" name="Rounded Rectangular Callout 51">
            <a:extLst>
              <a:ext uri="{FF2B5EF4-FFF2-40B4-BE49-F238E27FC236}">
                <a16:creationId xmlns:a16="http://schemas.microsoft.com/office/drawing/2014/main" id="{3692FE75-7CCA-4C01-B776-64B97E1BE545}"/>
              </a:ext>
            </a:extLst>
          </p:cNvPr>
          <p:cNvSpPr/>
          <p:nvPr/>
        </p:nvSpPr>
        <p:spPr bwMode="auto">
          <a:xfrm flipH="1">
            <a:off x="5767713" y="5569400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go</a:t>
            </a:r>
          </a:p>
        </p:txBody>
      </p:sp>
      <p:sp>
        <p:nvSpPr>
          <p:cNvPr id="32" name="Rounded Rectangular Callout 51">
            <a:extLst>
              <a:ext uri="{FF2B5EF4-FFF2-40B4-BE49-F238E27FC236}">
                <a16:creationId xmlns:a16="http://schemas.microsoft.com/office/drawing/2014/main" id="{8CA638D7-4D94-42D6-A3D3-EBF3FCFF2735}"/>
              </a:ext>
            </a:extLst>
          </p:cNvPr>
          <p:cNvSpPr/>
          <p:nvPr/>
        </p:nvSpPr>
        <p:spPr bwMode="auto">
          <a:xfrm flipH="1">
            <a:off x="5992205" y="5975082"/>
            <a:ext cx="2469177" cy="510778"/>
          </a:xfrm>
          <a:prstGeom prst="wedgeRoundRectCallout">
            <a:avLst>
              <a:gd name="adj1" fmla="val -35831"/>
              <a:gd name="adj2" fmla="val -1552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Heh-heh..</a:t>
            </a:r>
          </a:p>
        </p:txBody>
      </p:sp>
      <p:sp>
        <p:nvSpPr>
          <p:cNvPr id="3" name="Rounded Rectangular Callout 51">
            <a:extLst>
              <a:ext uri="{FF2B5EF4-FFF2-40B4-BE49-F238E27FC236}">
                <a16:creationId xmlns:a16="http://schemas.microsoft.com/office/drawing/2014/main" id="{01520D37-1487-0F83-F5DB-15E8913DA5E2}"/>
              </a:ext>
            </a:extLst>
          </p:cNvPr>
          <p:cNvSpPr/>
          <p:nvPr/>
        </p:nvSpPr>
        <p:spPr bwMode="auto">
          <a:xfrm flipH="1">
            <a:off x="1353611" y="949036"/>
            <a:ext cx="570441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me only transactions I care about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45424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Accounting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8299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Boss Partitions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538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Boss Partitions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4067908" y="1841866"/>
            <a:ext cx="1008184" cy="1086152"/>
            <a:chOff x="4067908" y="1841866"/>
            <a:chExt cx="1008184" cy="1086152"/>
          </a:xfrm>
        </p:grpSpPr>
        <p:pic>
          <p:nvPicPr>
            <p:cNvPr id="2058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08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2060"/>
          <p:cNvGrpSpPr/>
          <p:nvPr/>
        </p:nvGrpSpPr>
        <p:grpSpPr>
          <a:xfrm>
            <a:off x="6729047" y="3734351"/>
            <a:ext cx="1008184" cy="1086152"/>
            <a:chOff x="6729047" y="3312323"/>
            <a:chExt cx="1008184" cy="1086152"/>
          </a:xfrm>
        </p:grpSpPr>
        <p:pic>
          <p:nvPicPr>
            <p:cNvPr id="63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047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5834230" y="5204808"/>
            <a:ext cx="1008184" cy="1086152"/>
            <a:chOff x="4113979" y="1841866"/>
            <a:chExt cx="1008184" cy="1086152"/>
          </a:xfrm>
        </p:grpSpPr>
        <p:pic>
          <p:nvPicPr>
            <p:cNvPr id="61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7623864" y="5204808"/>
            <a:ext cx="1008184" cy="1086152"/>
            <a:chOff x="4113979" y="1841866"/>
            <a:chExt cx="1008184" cy="1086152"/>
          </a:xfrm>
        </p:grpSpPr>
        <p:pic>
          <p:nvPicPr>
            <p:cNvPr id="59" name="Picture 10" descr="Green Luminous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528011" y="4149920"/>
            <a:ext cx="4087979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 can read anything she wants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4832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AutoShape 4" descr="Image result for public ke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public ke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1841866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2384942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/>
          <p:cNvGrpSpPr/>
          <p:nvPr/>
        </p:nvGrpSpPr>
        <p:grpSpPr>
          <a:xfrm>
            <a:off x="1406770" y="3734351"/>
            <a:ext cx="1008184" cy="1086152"/>
            <a:chOff x="1406770" y="3312323"/>
            <a:chExt cx="1008184" cy="1086152"/>
          </a:xfrm>
        </p:grpSpPr>
        <p:pic>
          <p:nvPicPr>
            <p:cNvPr id="33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312323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0" y="3855399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3734351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4277427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11953" y="5204808"/>
            <a:ext cx="1008184" cy="1086152"/>
            <a:chOff x="4113979" y="1841866"/>
            <a:chExt cx="1008184" cy="1086152"/>
          </a:xfrm>
        </p:grpSpPr>
        <p:pic>
          <p:nvPicPr>
            <p:cNvPr id="42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01587" y="5204808"/>
            <a:ext cx="1008184" cy="1086152"/>
            <a:chOff x="4113979" y="1841866"/>
            <a:chExt cx="1008184" cy="1086152"/>
          </a:xfrm>
        </p:grpSpPr>
        <p:pic>
          <p:nvPicPr>
            <p:cNvPr id="45" name="Picture 10" descr="Green Luminou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1841866"/>
              <a:ext cx="1004823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http://www.clker.com/cliparts/W/G/I/T/J/7/dark-key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79" y="2384942"/>
              <a:ext cx="1008184" cy="5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30" y="5204808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30" y="5747884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Green Luminous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64" y="5204808"/>
            <a:ext cx="1004823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http://www.clker.com/cliparts/W/G/I/T/J/7/dark-key-m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64" y="5747884"/>
            <a:ext cx="1008184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Arrow Connector 2062"/>
          <p:cNvCxnSpPr>
            <a:stCxn id="2060" idx="2"/>
            <a:endCxn id="33" idx="0"/>
          </p:cNvCxnSpPr>
          <p:nvPr/>
        </p:nvCxnSpPr>
        <p:spPr bwMode="auto">
          <a:xfrm flipH="1">
            <a:off x="1909182" y="2928018"/>
            <a:ext cx="2662818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Arrow Connector 76"/>
          <p:cNvCxnSpPr>
            <a:stCxn id="2060" idx="2"/>
            <a:endCxn id="63" idx="0"/>
          </p:cNvCxnSpPr>
          <p:nvPr/>
        </p:nvCxnSpPr>
        <p:spPr bwMode="auto">
          <a:xfrm>
            <a:off x="4572000" y="2928018"/>
            <a:ext cx="2659459" cy="80633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79"/>
          <p:cNvCxnSpPr>
            <a:stCxn id="64" idx="2"/>
            <a:endCxn id="59" idx="0"/>
          </p:cNvCxnSpPr>
          <p:nvPr/>
        </p:nvCxnSpPr>
        <p:spPr bwMode="auto">
          <a:xfrm>
            <a:off x="7233139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>
            <a:stCxn id="64" idx="2"/>
            <a:endCxn id="61" idx="0"/>
          </p:cNvCxnSpPr>
          <p:nvPr/>
        </p:nvCxnSpPr>
        <p:spPr bwMode="auto">
          <a:xfrm flipH="1">
            <a:off x="6336642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>
            <a:stCxn id="34" idx="2"/>
            <a:endCxn id="45" idx="0"/>
          </p:cNvCxnSpPr>
          <p:nvPr/>
        </p:nvCxnSpPr>
        <p:spPr bwMode="auto">
          <a:xfrm>
            <a:off x="1910862" y="4820503"/>
            <a:ext cx="89313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>
            <a:stCxn id="34" idx="2"/>
            <a:endCxn id="42" idx="0"/>
          </p:cNvCxnSpPr>
          <p:nvPr/>
        </p:nvCxnSpPr>
        <p:spPr bwMode="auto">
          <a:xfrm flipH="1">
            <a:off x="1014365" y="4820503"/>
            <a:ext cx="896497" cy="38430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5409415" y="2113404"/>
            <a:ext cx="75533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Boss</a:t>
            </a:r>
            <a:endParaRPr lang="en-US" sz="9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1377" y="3091685"/>
            <a:ext cx="3765314" cy="3751545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314" h="3751545">
                <a:moveTo>
                  <a:pt x="1736378" y="3207"/>
                </a:moveTo>
                <a:cubicBezTo>
                  <a:pt x="1210793" y="59869"/>
                  <a:pt x="298347" y="995762"/>
                  <a:pt x="224101" y="1574100"/>
                </a:cubicBezTo>
                <a:lnTo>
                  <a:pt x="1362" y="3309115"/>
                </a:lnTo>
                <a:cubicBezTo>
                  <a:pt x="-72884" y="3887453"/>
                  <a:pt x="2908685" y="3842515"/>
                  <a:pt x="3471393" y="3496684"/>
                </a:cubicBezTo>
                <a:cubicBezTo>
                  <a:pt x="4034101" y="3150853"/>
                  <a:pt x="3666778" y="1816376"/>
                  <a:pt x="3377609" y="1234130"/>
                </a:cubicBezTo>
                <a:cubicBezTo>
                  <a:pt x="3088440" y="651884"/>
                  <a:pt x="2261963" y="-53455"/>
                  <a:pt x="1736378" y="3207"/>
                </a:cubicBezTo>
                <a:close/>
              </a:path>
            </a:pathLst>
          </a:cu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182059" y="6278998"/>
            <a:ext cx="1309974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Marketing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076845" y="2968091"/>
            <a:ext cx="3954880" cy="3754049"/>
          </a:xfrm>
          <a:custGeom>
            <a:avLst/>
            <a:gdLst>
              <a:gd name="connsiteX0" fmla="*/ 1735016 w 3470031"/>
              <a:gd name="connsiteY0" fmla="*/ 0 h 3493477"/>
              <a:gd name="connsiteX1" fmla="*/ 222739 w 3470031"/>
              <a:gd name="connsiteY1" fmla="*/ 1570893 h 3493477"/>
              <a:gd name="connsiteX2" fmla="*/ 0 w 3470031"/>
              <a:gd name="connsiteY2" fmla="*/ 3305908 h 3493477"/>
              <a:gd name="connsiteX3" fmla="*/ 3470031 w 3470031"/>
              <a:gd name="connsiteY3" fmla="*/ 3493477 h 3493477"/>
              <a:gd name="connsiteX4" fmla="*/ 3376247 w 3470031"/>
              <a:gd name="connsiteY4" fmla="*/ 1230923 h 3493477"/>
              <a:gd name="connsiteX5" fmla="*/ 1735016 w 3470031"/>
              <a:gd name="connsiteY5" fmla="*/ 0 h 3493477"/>
              <a:gd name="connsiteX0" fmla="*/ 1735016 w 3470031"/>
              <a:gd name="connsiteY0" fmla="*/ 3207 h 3496684"/>
              <a:gd name="connsiteX1" fmla="*/ 222739 w 3470031"/>
              <a:gd name="connsiteY1" fmla="*/ 1574100 h 3496684"/>
              <a:gd name="connsiteX2" fmla="*/ 0 w 3470031"/>
              <a:gd name="connsiteY2" fmla="*/ 3309115 h 3496684"/>
              <a:gd name="connsiteX3" fmla="*/ 3470031 w 3470031"/>
              <a:gd name="connsiteY3" fmla="*/ 3496684 h 3496684"/>
              <a:gd name="connsiteX4" fmla="*/ 3376247 w 3470031"/>
              <a:gd name="connsiteY4" fmla="*/ 1234130 h 3496684"/>
              <a:gd name="connsiteX5" fmla="*/ 1735016 w 3470031"/>
              <a:gd name="connsiteY5" fmla="*/ 3207 h 3496684"/>
              <a:gd name="connsiteX0" fmla="*/ 1735016 w 3763952"/>
              <a:gd name="connsiteY0" fmla="*/ 3207 h 3496684"/>
              <a:gd name="connsiteX1" fmla="*/ 222739 w 3763952"/>
              <a:gd name="connsiteY1" fmla="*/ 1574100 h 3496684"/>
              <a:gd name="connsiteX2" fmla="*/ 0 w 3763952"/>
              <a:gd name="connsiteY2" fmla="*/ 3309115 h 3496684"/>
              <a:gd name="connsiteX3" fmla="*/ 3470031 w 3763952"/>
              <a:gd name="connsiteY3" fmla="*/ 3496684 h 3496684"/>
              <a:gd name="connsiteX4" fmla="*/ 3376247 w 3763952"/>
              <a:gd name="connsiteY4" fmla="*/ 1234130 h 3496684"/>
              <a:gd name="connsiteX5" fmla="*/ 1735016 w 3763952"/>
              <a:gd name="connsiteY5" fmla="*/ 3207 h 3496684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5016 w 3763952"/>
              <a:gd name="connsiteY0" fmla="*/ 3207 h 3673985"/>
              <a:gd name="connsiteX1" fmla="*/ 222739 w 3763952"/>
              <a:gd name="connsiteY1" fmla="*/ 1574100 h 3673985"/>
              <a:gd name="connsiteX2" fmla="*/ 0 w 3763952"/>
              <a:gd name="connsiteY2" fmla="*/ 3309115 h 3673985"/>
              <a:gd name="connsiteX3" fmla="*/ 3470031 w 3763952"/>
              <a:gd name="connsiteY3" fmla="*/ 3496684 h 3673985"/>
              <a:gd name="connsiteX4" fmla="*/ 3376247 w 3763952"/>
              <a:gd name="connsiteY4" fmla="*/ 1234130 h 3673985"/>
              <a:gd name="connsiteX5" fmla="*/ 1735016 w 3763952"/>
              <a:gd name="connsiteY5" fmla="*/ 3207 h 3673985"/>
              <a:gd name="connsiteX0" fmla="*/ 1736378 w 3765314"/>
              <a:gd name="connsiteY0" fmla="*/ 3207 h 3751545"/>
              <a:gd name="connsiteX1" fmla="*/ 224101 w 3765314"/>
              <a:gd name="connsiteY1" fmla="*/ 1574100 h 3751545"/>
              <a:gd name="connsiteX2" fmla="*/ 1362 w 3765314"/>
              <a:gd name="connsiteY2" fmla="*/ 3309115 h 3751545"/>
              <a:gd name="connsiteX3" fmla="*/ 3471393 w 3765314"/>
              <a:gd name="connsiteY3" fmla="*/ 3496684 h 3751545"/>
              <a:gd name="connsiteX4" fmla="*/ 3377609 w 3765314"/>
              <a:gd name="connsiteY4" fmla="*/ 1234130 h 3751545"/>
              <a:gd name="connsiteX5" fmla="*/ 1736378 w 3765314"/>
              <a:gd name="connsiteY5" fmla="*/ 3207 h 3751545"/>
              <a:gd name="connsiteX0" fmla="*/ 1255732 w 3787866"/>
              <a:gd name="connsiteY0" fmla="*/ 3293 h 3728184"/>
              <a:gd name="connsiteX1" fmla="*/ 224101 w 3787866"/>
              <a:gd name="connsiteY1" fmla="*/ 1550739 h 3728184"/>
              <a:gd name="connsiteX2" fmla="*/ 1362 w 3787866"/>
              <a:gd name="connsiteY2" fmla="*/ 3285754 h 3728184"/>
              <a:gd name="connsiteX3" fmla="*/ 3471393 w 3787866"/>
              <a:gd name="connsiteY3" fmla="*/ 3473323 h 3728184"/>
              <a:gd name="connsiteX4" fmla="*/ 3377609 w 3787866"/>
              <a:gd name="connsiteY4" fmla="*/ 1210769 h 3728184"/>
              <a:gd name="connsiteX5" fmla="*/ 1255732 w 3787866"/>
              <a:gd name="connsiteY5" fmla="*/ 3293 h 3728184"/>
              <a:gd name="connsiteX0" fmla="*/ 1088416 w 3602945"/>
              <a:gd name="connsiteY0" fmla="*/ 3293 h 3663825"/>
              <a:gd name="connsiteX1" fmla="*/ 56785 w 3602945"/>
              <a:gd name="connsiteY1" fmla="*/ 1550739 h 3663825"/>
              <a:gd name="connsiteX2" fmla="*/ 80231 w 3602945"/>
              <a:gd name="connsiteY2" fmla="*/ 3145077 h 3663825"/>
              <a:gd name="connsiteX3" fmla="*/ 3304077 w 3602945"/>
              <a:gd name="connsiteY3" fmla="*/ 3473323 h 3663825"/>
              <a:gd name="connsiteX4" fmla="*/ 3210293 w 3602945"/>
              <a:gd name="connsiteY4" fmla="*/ 1210769 h 3663825"/>
              <a:gd name="connsiteX5" fmla="*/ 1088416 w 3602945"/>
              <a:gd name="connsiteY5" fmla="*/ 3293 h 3663825"/>
              <a:gd name="connsiteX0" fmla="*/ 1455198 w 3969727"/>
              <a:gd name="connsiteY0" fmla="*/ 3293 h 3574178"/>
              <a:gd name="connsiteX1" fmla="*/ 423567 w 3969727"/>
              <a:gd name="connsiteY1" fmla="*/ 1550739 h 3574178"/>
              <a:gd name="connsiteX2" fmla="*/ 24982 w 3969727"/>
              <a:gd name="connsiteY2" fmla="*/ 2834832 h 3574178"/>
              <a:gd name="connsiteX3" fmla="*/ 447013 w 3969727"/>
              <a:gd name="connsiteY3" fmla="*/ 3145077 h 3574178"/>
              <a:gd name="connsiteX4" fmla="*/ 3670859 w 3969727"/>
              <a:gd name="connsiteY4" fmla="*/ 3473323 h 3574178"/>
              <a:gd name="connsiteX5" fmla="*/ 3577075 w 3969727"/>
              <a:gd name="connsiteY5" fmla="*/ 1210769 h 3574178"/>
              <a:gd name="connsiteX6" fmla="*/ 1455198 w 3969727"/>
              <a:gd name="connsiteY6" fmla="*/ 3293 h 3574178"/>
              <a:gd name="connsiteX0" fmla="*/ 1444945 w 3959474"/>
              <a:gd name="connsiteY0" fmla="*/ 3293 h 3574178"/>
              <a:gd name="connsiteX1" fmla="*/ 413314 w 3959474"/>
              <a:gd name="connsiteY1" fmla="*/ 1550739 h 3574178"/>
              <a:gd name="connsiteX2" fmla="*/ 14729 w 3959474"/>
              <a:gd name="connsiteY2" fmla="*/ 2834832 h 3574178"/>
              <a:gd name="connsiteX3" fmla="*/ 436760 w 3959474"/>
              <a:gd name="connsiteY3" fmla="*/ 3145077 h 3574178"/>
              <a:gd name="connsiteX4" fmla="*/ 3660606 w 3959474"/>
              <a:gd name="connsiteY4" fmla="*/ 3473323 h 3574178"/>
              <a:gd name="connsiteX5" fmla="*/ 3566822 w 3959474"/>
              <a:gd name="connsiteY5" fmla="*/ 1210769 h 3574178"/>
              <a:gd name="connsiteX6" fmla="*/ 1444945 w 3959474"/>
              <a:gd name="connsiteY6" fmla="*/ 3293 h 3574178"/>
              <a:gd name="connsiteX0" fmla="*/ 1444945 w 3959474"/>
              <a:gd name="connsiteY0" fmla="*/ 3293 h 3662528"/>
              <a:gd name="connsiteX1" fmla="*/ 413314 w 3959474"/>
              <a:gd name="connsiteY1" fmla="*/ 1550739 h 3662528"/>
              <a:gd name="connsiteX2" fmla="*/ 14729 w 3959474"/>
              <a:gd name="connsiteY2" fmla="*/ 2834832 h 3662528"/>
              <a:gd name="connsiteX3" fmla="*/ 436760 w 3959474"/>
              <a:gd name="connsiteY3" fmla="*/ 3461600 h 3662528"/>
              <a:gd name="connsiteX4" fmla="*/ 3660606 w 3959474"/>
              <a:gd name="connsiteY4" fmla="*/ 3473323 h 3662528"/>
              <a:gd name="connsiteX5" fmla="*/ 3566822 w 3959474"/>
              <a:gd name="connsiteY5" fmla="*/ 1210769 h 3662528"/>
              <a:gd name="connsiteX6" fmla="*/ 1444945 w 3959474"/>
              <a:gd name="connsiteY6" fmla="*/ 3293 h 3662528"/>
              <a:gd name="connsiteX0" fmla="*/ 1441187 w 3954880"/>
              <a:gd name="connsiteY0" fmla="*/ 3293 h 3754049"/>
              <a:gd name="connsiteX1" fmla="*/ 409556 w 3954880"/>
              <a:gd name="connsiteY1" fmla="*/ 1550739 h 3754049"/>
              <a:gd name="connsiteX2" fmla="*/ 10971 w 3954880"/>
              <a:gd name="connsiteY2" fmla="*/ 2834832 h 3754049"/>
              <a:gd name="connsiteX3" fmla="*/ 444725 w 3954880"/>
              <a:gd name="connsiteY3" fmla="*/ 3649169 h 3754049"/>
              <a:gd name="connsiteX4" fmla="*/ 3656848 w 3954880"/>
              <a:gd name="connsiteY4" fmla="*/ 3473323 h 3754049"/>
              <a:gd name="connsiteX5" fmla="*/ 3563064 w 3954880"/>
              <a:gd name="connsiteY5" fmla="*/ 1210769 h 3754049"/>
              <a:gd name="connsiteX6" fmla="*/ 1441187 w 3954880"/>
              <a:gd name="connsiteY6" fmla="*/ 3293 h 37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880" h="3754049">
                <a:moveTo>
                  <a:pt x="1441187" y="3293"/>
                </a:moveTo>
                <a:cubicBezTo>
                  <a:pt x="915602" y="59955"/>
                  <a:pt x="647925" y="1078816"/>
                  <a:pt x="409556" y="1550739"/>
                </a:cubicBezTo>
                <a:cubicBezTo>
                  <a:pt x="171187" y="2022662"/>
                  <a:pt x="7063" y="2569109"/>
                  <a:pt x="10971" y="2834832"/>
                </a:cubicBezTo>
                <a:cubicBezTo>
                  <a:pt x="38326" y="3417078"/>
                  <a:pt x="-162921" y="3542754"/>
                  <a:pt x="444725" y="3649169"/>
                </a:cubicBezTo>
                <a:cubicBezTo>
                  <a:pt x="1052371" y="3755584"/>
                  <a:pt x="3137125" y="3879723"/>
                  <a:pt x="3656848" y="3473323"/>
                </a:cubicBezTo>
                <a:cubicBezTo>
                  <a:pt x="4176571" y="3066923"/>
                  <a:pt x="3932341" y="1789107"/>
                  <a:pt x="3563064" y="1210769"/>
                </a:cubicBezTo>
                <a:cubicBezTo>
                  <a:pt x="3193787" y="632431"/>
                  <a:pt x="1966772" y="-53369"/>
                  <a:pt x="1441187" y="3293"/>
                </a:cubicBezTo>
                <a:close/>
              </a:path>
            </a:pathLst>
          </a:cu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896934" y="6114876"/>
            <a:ext cx="72693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Tech</a:t>
            </a:r>
            <a:endParaRPr lang="en-US" sz="9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089864" y="4149920"/>
            <a:ext cx="2964273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Underlings can’t read up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4133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07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Wallets and Privacy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489509" y="5036701"/>
            <a:ext cx="2462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Dusting attack</a:t>
            </a:r>
          </a:p>
        </p:txBody>
      </p:sp>
    </p:spTree>
    <p:extLst>
      <p:ext uri="{BB962C8B-B14F-4D97-AF65-F5344CB8AC3E}">
        <p14:creationId xmlns:p14="http://schemas.microsoft.com/office/powerpoint/2010/main" val="121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 flipH="1">
            <a:off x="3150727" y="2417017"/>
            <a:ext cx="1312365" cy="510778"/>
          </a:xfrm>
          <a:prstGeom prst="wedgeRoundRectCallout">
            <a:avLst>
              <a:gd name="adj1" fmla="val 114147"/>
              <a:gd name="adj2" fmla="val -1743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Airdrop!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" name="Freeform 15">
              <a:extLst>
                <a:ext uri="{FF2B5EF4-FFF2-40B4-BE49-F238E27FC236}">
                  <a16:creationId xmlns:a16="http://schemas.microsoft.com/office/drawing/2014/main" id="{1BB3A5E8-4B52-D3AF-027C-017F4569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E6B039F2-5CC3-2F5F-6B48-1FB2B566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75A2B1F-0CD5-DC81-6500-9319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86B64AF-CCE1-BBD8-7B69-06EEA9C9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F33A4DF-04BA-37C8-8E65-DA4282A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217F1BC-5710-5D31-3706-9D287428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2E2649B-7C5D-8085-7895-452120D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 rot="4688138">
            <a:off x="986602" y="2951592"/>
            <a:ext cx="1226990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2723747">
            <a:off x="1823158" y="2913319"/>
            <a:ext cx="2082712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536592">
            <a:off x="2277696" y="2609785"/>
            <a:ext cx="3029843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5060" y="186764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443411" y="2893118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358757" y="2756207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143420" y="5442954"/>
            <a:ext cx="47628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everyone a tiny sum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with a unique address)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8BFAA4D-BF8F-7CEB-5832-9C04EC377F30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49404FE-FEB8-91D2-6D87-0F9F572C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4A5ACF-B5C8-5603-AD0C-F66136BB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8E396262-CF15-3781-2518-5B20EF6E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797ADD8-2AAF-7E61-6547-FA0CCB76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35F1A8B-0BAE-E962-438D-A41BBAB0D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67818C9-E600-8E00-5746-D3D883E0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1EE4B4-AA97-F27D-87F5-48637D22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C3AF0B1-3741-815F-C72C-B590692F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18D70CB-8561-7DA6-C4B1-BCB074A7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41BEB0DD-23AE-491A-9358-6F2530B62D9E}"/>
              </a:ext>
            </a:extLst>
          </p:cNvPr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43679C8-3764-7793-EE3C-4AD74584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324ADE8-E06B-01A5-C750-CCB2EBB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13F2A55-6714-6896-BC5E-C91DE2F5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3E68BD7-DADD-9272-D198-D091C0A2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81641C92-2AF3-4DA2-DBAD-1866CC6D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64FAD85-74B5-726D-D6FF-8755054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2F28203-0996-53A6-1773-8111DBD6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405C556-195F-153C-5238-2550F2BE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143EA16-07DF-861D-9C33-02ABFA6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49A10F2-5BDE-7750-E5F0-E63DF3DF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3339987-1C87-98E4-A2D1-7015231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856535D-3371-032A-1E1F-12B14B2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64BC3A1-5DE3-01DA-2DA6-A020E019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F2767D83-99A9-BC13-E7DC-D03BCF823E7E}"/>
              </a:ext>
            </a:extLst>
          </p:cNvPr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0E438F6-BE46-FF9E-273F-68D947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FC2CF2D7-5315-1AE2-3320-2EF4359B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30AF39-C045-DE06-E0EF-62BA165B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560B284-008D-DD84-B5C7-7ACF09EA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648970-3866-7ADA-60FD-00D0CACE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CC457C7-FBE1-BE07-D895-721D9475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2DB9E35-80BA-7CC6-81CE-661D9E3A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14A2E694-AA6A-8F3A-7B5A-50A73473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F8EF350D-7B99-BB58-ACCE-25226ADD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95E4ACF-2D3B-B4A6-56A4-E3C8F5D4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75B55D2-FB3D-647F-B135-152C683D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495E2C7-FE45-4EB5-80C4-7262BFB9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74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2890194" y="2315524"/>
            <a:ext cx="3479982" cy="919401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so annoying to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UTXOs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AAC3D6-46B2-3756-DE88-E4493D622534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3F5B920-FD10-C564-7891-D98C9EBA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7F22B2-2F89-2076-02C2-EACA061C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E96E5-6FC4-B9B6-2609-838E92D8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D34B06-F783-E02A-1B1E-89BC0225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BDA505-0DC0-EC91-CF5E-F14E6A89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E6A5A8-0891-4910-8379-B807FBA7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F6817D-1505-53B7-F8AE-6CF81FEC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8E86920-CD52-5E3F-A79E-2BEE3165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FF46BF-49E0-9C0A-B581-B3B764EC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09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1737771" y="2315525"/>
            <a:ext cx="5784864" cy="919401"/>
          </a:xfrm>
          <a:prstGeom prst="wedgeRoundRectCallout">
            <a:avLst>
              <a:gd name="adj1" fmla="val 42601"/>
              <a:gd name="adj2" fmla="val -1212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you now, my pretty!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just  linked your address with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4876800" y="4145623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216400" y="426508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6400" y="521325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692900" y="4683004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23317"/>
            <a:ext cx="509751" cy="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7327900" y="4483835"/>
            <a:ext cx="1689100" cy="765835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AA9AF7-1D91-36A7-C8FE-A6A25F773695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CDEF58FF-069D-3CAD-CF5D-7DBB8A5F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77C56A-59E8-82F1-B164-3BDE7C8E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FB9390-F889-0C49-9078-3FDD42BF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FEAEE8-728A-0EB2-9FD1-61313C0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12C5DA-3AB0-D3E8-493D-8AEF85FC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87329C-4488-C213-044A-B27C3D6A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0F1D9E-71A0-4699-7AF6-7D000E8B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7F7A2EA-2FB3-6B5C-08ED-06479401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7C0C17-B7E4-9296-243D-EC91E564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1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4805" y="1605056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86646" y="2905780"/>
            <a:ext cx="59512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 steal it, you have custody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6646" y="4231528"/>
            <a:ext cx="62558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custody, you are regulated</a:t>
            </a:r>
          </a:p>
        </p:txBody>
      </p:sp>
    </p:spTree>
    <p:extLst>
      <p:ext uri="{BB962C8B-B14F-4D97-AF65-F5344CB8AC3E}">
        <p14:creationId xmlns:p14="http://schemas.microsoft.com/office/powerpoint/2010/main" val="7322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1745" y="1202154"/>
            <a:ext cx="2909882" cy="1457050"/>
            <a:chOff x="867489" y="1196101"/>
            <a:chExt cx="2397812" cy="120064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867489" y="2396745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67489" y="1770722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1583731" y="1822123"/>
              <a:ext cx="96532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413011" y="1196101"/>
              <a:ext cx="130676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0292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35745" y="248047"/>
            <a:ext cx="3726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Lightweight node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E565B9-C35B-4570-9AEE-E229F64BA04A}"/>
              </a:ext>
            </a:extLst>
          </p:cNvPr>
          <p:cNvGrpSpPr/>
          <p:nvPr/>
        </p:nvGrpSpPr>
        <p:grpSpPr>
          <a:xfrm>
            <a:off x="1804583" y="1828800"/>
            <a:ext cx="4748617" cy="2396828"/>
            <a:chOff x="6030389" y="509658"/>
            <a:chExt cx="4748617" cy="23968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221F03-0FEC-4A99-834D-215F77981F84}"/>
                </a:ext>
              </a:extLst>
            </p:cNvPr>
            <p:cNvGrpSpPr/>
            <p:nvPr/>
          </p:nvGrpSpPr>
          <p:grpSpPr>
            <a:xfrm>
              <a:off x="6030389" y="509658"/>
              <a:ext cx="4748617" cy="2396828"/>
              <a:chOff x="6030389" y="509658"/>
              <a:chExt cx="4748617" cy="2396828"/>
            </a:xfrm>
          </p:grpSpPr>
          <p:sp>
            <p:nvSpPr>
              <p:cNvPr id="28" name="Right Arrow 27"/>
              <p:cNvSpPr/>
              <p:nvPr/>
            </p:nvSpPr>
            <p:spPr>
              <a:xfrm flipH="1">
                <a:off x="6030389" y="1724508"/>
                <a:ext cx="1202150" cy="1109677"/>
              </a:xfrm>
              <a:prstGeom prst="rightArrow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Vertical Scroll 25">
                <a:extLst>
                  <a:ext uri="{FF2B5EF4-FFF2-40B4-BE49-F238E27FC236}">
                    <a16:creationId xmlns:a16="http://schemas.microsoft.com/office/drawing/2014/main" id="{D171C4CD-6B33-4924-9DD5-9D2A685BBFAA}"/>
                  </a:ext>
                </a:extLst>
              </p:cNvPr>
              <p:cNvSpPr/>
              <p:nvPr/>
            </p:nvSpPr>
            <p:spPr>
              <a:xfrm>
                <a:off x="7033847" y="509658"/>
                <a:ext cx="3745159" cy="239682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B7BBF8F-C84B-4B42-8869-B4D9418EF11E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85E95F3-4F38-41A3-B681-940727F34FF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242FE9-4009-40B1-B5F8-486CCC72D6D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9A293-AA30-4B91-8ACA-E8F7EF3A36CF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241577-FB5D-4876-832A-D057B7090C0A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50" name="Right Arrow 27">
            <a:extLst>
              <a:ext uri="{FF2B5EF4-FFF2-40B4-BE49-F238E27FC236}">
                <a16:creationId xmlns:a16="http://schemas.microsoft.com/office/drawing/2014/main" id="{DDED608F-BF49-4FD2-B5AB-28CBC3394648}"/>
              </a:ext>
            </a:extLst>
          </p:cNvPr>
          <p:cNvSpPr/>
          <p:nvPr/>
        </p:nvSpPr>
        <p:spPr>
          <a:xfrm flipH="1">
            <a:off x="6427925" y="2962899"/>
            <a:ext cx="1202150" cy="1109677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ular Callout 51">
            <a:extLst>
              <a:ext uri="{FF2B5EF4-FFF2-40B4-BE49-F238E27FC236}">
                <a16:creationId xmlns:a16="http://schemas.microsoft.com/office/drawing/2014/main" id="{BA7A4229-D83A-42CF-8ABA-D7D089BD517C}"/>
              </a:ext>
            </a:extLst>
          </p:cNvPr>
          <p:cNvSpPr/>
          <p:nvPr/>
        </p:nvSpPr>
        <p:spPr bwMode="auto">
          <a:xfrm flipH="1">
            <a:off x="4025523" y="789592"/>
            <a:ext cx="4020693" cy="510778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Mostly just track headers 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24220-EC64-4871-BA33-330976659021}"/>
              </a:ext>
            </a:extLst>
          </p:cNvPr>
          <p:cNvGrpSpPr/>
          <p:nvPr/>
        </p:nvGrpSpPr>
        <p:grpSpPr>
          <a:xfrm>
            <a:off x="7556658" y="1889636"/>
            <a:ext cx="3745159" cy="2396828"/>
            <a:chOff x="2960441" y="1981200"/>
            <a:chExt cx="3745159" cy="2396828"/>
          </a:xfrm>
        </p:grpSpPr>
        <p:sp>
          <p:nvSpPr>
            <p:cNvPr id="61" name="Vertical Scroll 25">
              <a:extLst>
                <a:ext uri="{FF2B5EF4-FFF2-40B4-BE49-F238E27FC236}">
                  <a16:creationId xmlns:a16="http://schemas.microsoft.com/office/drawing/2014/main" id="{F2EFC6A5-1B83-4F73-B1EF-DD8160555CDE}"/>
                </a:ext>
              </a:extLst>
            </p:cNvPr>
            <p:cNvSpPr/>
            <p:nvPr/>
          </p:nvSpPr>
          <p:spPr>
            <a:xfrm>
              <a:off x="2960441" y="1981200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8253DC5-088C-49F4-B3A1-67F4A68BF990}"/>
                </a:ext>
              </a:extLst>
            </p:cNvPr>
            <p:cNvGrpSpPr/>
            <p:nvPr/>
          </p:nvGrpSpPr>
          <p:grpSpPr>
            <a:xfrm>
              <a:off x="3432294" y="2606239"/>
              <a:ext cx="2909882" cy="1457050"/>
              <a:chOff x="867489" y="1196101"/>
              <a:chExt cx="2397812" cy="120064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377B203-E8D6-473D-AF86-C1B8494C7754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33ADBEF-FCAB-42A1-93F3-B07E6484C33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9C1E0AC-C67B-43DE-9C55-3CE83031782D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617EE4-C8C2-4738-A1E0-1ADD42D61773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95BDC7-FE85-4F1E-B6ED-712D2C136F8F}"/>
              </a:ext>
            </a:extLst>
          </p:cNvPr>
          <p:cNvGrpSpPr/>
          <p:nvPr/>
        </p:nvGrpSpPr>
        <p:grpSpPr>
          <a:xfrm>
            <a:off x="-1825867" y="2075974"/>
            <a:ext cx="3745159" cy="2396828"/>
            <a:chOff x="2960441" y="1981200"/>
            <a:chExt cx="3745159" cy="2396828"/>
          </a:xfrm>
        </p:grpSpPr>
        <p:sp>
          <p:nvSpPr>
            <p:cNvPr id="63" name="Vertical Scroll 25">
              <a:extLst>
                <a:ext uri="{FF2B5EF4-FFF2-40B4-BE49-F238E27FC236}">
                  <a16:creationId xmlns:a16="http://schemas.microsoft.com/office/drawing/2014/main" id="{D2B5DCA7-F1EB-4D33-B339-97DC061EA08A}"/>
                </a:ext>
              </a:extLst>
            </p:cNvPr>
            <p:cNvSpPr/>
            <p:nvPr/>
          </p:nvSpPr>
          <p:spPr>
            <a:xfrm>
              <a:off x="2960441" y="1981200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0085DB-0B20-4103-93B5-9C8DD72F2C4E}"/>
                </a:ext>
              </a:extLst>
            </p:cNvPr>
            <p:cNvGrpSpPr/>
            <p:nvPr/>
          </p:nvGrpSpPr>
          <p:grpSpPr>
            <a:xfrm>
              <a:off x="3432294" y="2606239"/>
              <a:ext cx="2909882" cy="1457050"/>
              <a:chOff x="867489" y="1196101"/>
              <a:chExt cx="2397812" cy="1200644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9265A4C-CFBD-4950-8913-92F924AD531F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2A4BDF7-180E-4D54-9B8C-FF9BC21FAE34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BC1BE5-8006-4ECF-9B1C-BC7757696168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8381A7-962E-4069-9EE9-962A886BB171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69" name="Rounded Rectangular Callout 51">
            <a:extLst>
              <a:ext uri="{FF2B5EF4-FFF2-40B4-BE49-F238E27FC236}">
                <a16:creationId xmlns:a16="http://schemas.microsoft.com/office/drawing/2014/main" id="{5E9138B4-5995-4EC0-85D5-D196B2566943}"/>
              </a:ext>
            </a:extLst>
          </p:cNvPr>
          <p:cNvSpPr/>
          <p:nvPr/>
        </p:nvSpPr>
        <p:spPr bwMode="auto">
          <a:xfrm flipH="1">
            <a:off x="982435" y="4759118"/>
            <a:ext cx="4179306" cy="510778"/>
          </a:xfrm>
          <a:prstGeom prst="wedgeRoundRectCallout">
            <a:avLst>
              <a:gd name="adj1" fmla="val -29321"/>
              <a:gd name="adj2" fmla="val -25125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 smaller than full blocks</a:t>
            </a:r>
          </a:p>
        </p:txBody>
      </p:sp>
    </p:spTree>
    <p:extLst>
      <p:ext uri="{BB962C8B-B14F-4D97-AF65-F5344CB8AC3E}">
        <p14:creationId xmlns:p14="http://schemas.microsoft.com/office/powerpoint/2010/main" val="8529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86181" y="165915"/>
            <a:ext cx="5927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Custodial Wallets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721799" y="3823324"/>
            <a:ext cx="29835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by hackers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22479" y="5704307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confiscated by the government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54244" y="2888503"/>
            <a:ext cx="36510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money could be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22139" y="4758145"/>
            <a:ext cx="4083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or stolen by bankers</a:t>
            </a: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Non-Custodial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0264">
            <a:off x="383002" y="269213"/>
            <a:ext cx="8314713" cy="598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60013" y="339794"/>
            <a:ext cx="7031978" cy="5396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Non-Custodial Wallets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60013" y="5993057"/>
            <a:ext cx="28648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idiots</a:t>
            </a:r>
          </a:p>
        </p:txBody>
      </p:sp>
    </p:spTree>
    <p:extLst>
      <p:ext uri="{BB962C8B-B14F-4D97-AF65-F5344CB8AC3E}">
        <p14:creationId xmlns:p14="http://schemas.microsoft.com/office/powerpoint/2010/main" val="1784071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35412" y="1443622"/>
            <a:ext cx="1349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5412" y="3059602"/>
            <a:ext cx="36647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Universal, specialized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735412" y="2251612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Software, hardware, paper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5412" y="3867592"/>
            <a:ext cx="54040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deterministic wallets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35412" y="4675582"/>
            <a:ext cx="40639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notions of custody</a:t>
            </a:r>
          </a:p>
        </p:txBody>
      </p:sp>
    </p:spTree>
    <p:extLst>
      <p:ext uri="{BB962C8B-B14F-4D97-AF65-F5344CB8AC3E}">
        <p14:creationId xmlns:p14="http://schemas.microsoft.com/office/powerpoint/2010/main" val="6056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ertical Scroll 25"/>
          <p:cNvSpPr/>
          <p:nvPr/>
        </p:nvSpPr>
        <p:spPr>
          <a:xfrm>
            <a:off x="2636308" y="509658"/>
            <a:ext cx="3745159" cy="515826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1745" y="1202154"/>
            <a:ext cx="2909882" cy="1457050"/>
            <a:chOff x="867489" y="1196101"/>
            <a:chExt cx="2397812" cy="120064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867489" y="2396745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67489" y="1770722"/>
              <a:ext cx="2397812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1583731" y="1822123"/>
              <a:ext cx="96532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413011" y="1196101"/>
              <a:ext cx="130676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header</a:t>
              </a:r>
            </a:p>
          </p:txBody>
        </p:sp>
      </p:grpSp>
      <p:sp>
        <p:nvSpPr>
          <p:cNvPr id="72" name="Right Arrow 71"/>
          <p:cNvSpPr/>
          <p:nvPr/>
        </p:nvSpPr>
        <p:spPr>
          <a:xfrm flipH="1">
            <a:off x="1791658" y="1724508"/>
            <a:ext cx="1202150" cy="110967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0292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8" name="Right Arrow 27"/>
          <p:cNvSpPr/>
          <p:nvPr/>
        </p:nvSpPr>
        <p:spPr>
          <a:xfrm flipH="1">
            <a:off x="6030389" y="1724508"/>
            <a:ext cx="1202150" cy="1109677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412205" y="2822249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27" idx="2"/>
            <a:endCxn id="40" idx="0"/>
          </p:cNvCxnSpPr>
          <p:nvPr/>
        </p:nvCxnSpPr>
        <p:spPr bwMode="auto">
          <a:xfrm flipH="1">
            <a:off x="4195010" y="3183548"/>
            <a:ext cx="349582" cy="3784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>
            <a:stCxn id="27" idx="2"/>
            <a:endCxn id="49" idx="0"/>
          </p:cNvCxnSpPr>
          <p:nvPr/>
        </p:nvCxnSpPr>
        <p:spPr bwMode="auto">
          <a:xfrm>
            <a:off x="4544593" y="3183548"/>
            <a:ext cx="303646" cy="38584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 bwMode="auto">
          <a:xfrm>
            <a:off x="4062623" y="3562002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715851" y="4358668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715851" y="5139174"/>
            <a:ext cx="264775" cy="361299"/>
          </a:xfrm>
          <a:prstGeom prst="rect">
            <a:avLst/>
          </a:prstGeom>
          <a:solidFill>
            <a:srgbClr val="FF66FF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i="1" baseline="-25000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848239" y="4719967"/>
            <a:ext cx="1" cy="41920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 bwMode="auto">
          <a:xfrm>
            <a:off x="5372916" y="4358668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>
            <a:stCxn id="49" idx="2"/>
            <a:endCxn id="41" idx="0"/>
          </p:cNvCxnSpPr>
          <p:nvPr/>
        </p:nvCxnSpPr>
        <p:spPr bwMode="auto">
          <a:xfrm>
            <a:off x="4848239" y="3930691"/>
            <a:ext cx="0" cy="42797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stCxn id="49" idx="2"/>
            <a:endCxn id="44" idx="0"/>
          </p:cNvCxnSpPr>
          <p:nvPr/>
        </p:nvCxnSpPr>
        <p:spPr bwMode="auto">
          <a:xfrm>
            <a:off x="4848239" y="3930691"/>
            <a:ext cx="657065" cy="42797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" name="TextBox 48"/>
          <p:cNvSpPr txBox="1"/>
          <p:nvPr/>
        </p:nvSpPr>
        <p:spPr bwMode="auto">
          <a:xfrm>
            <a:off x="4715851" y="3569392"/>
            <a:ext cx="264775" cy="3612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51">
            <a:extLst>
              <a:ext uri="{FF2B5EF4-FFF2-40B4-BE49-F238E27FC236}">
                <a16:creationId xmlns:a16="http://schemas.microsoft.com/office/drawing/2014/main" id="{F8D33A34-38B1-4E60-AEEE-483EE8D791AF}"/>
              </a:ext>
            </a:extLst>
          </p:cNvPr>
          <p:cNvSpPr/>
          <p:nvPr/>
        </p:nvSpPr>
        <p:spPr bwMode="auto">
          <a:xfrm flipH="1">
            <a:off x="5843699" y="4221014"/>
            <a:ext cx="2777680" cy="510778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of local interest</a:t>
            </a:r>
          </a:p>
        </p:txBody>
      </p:sp>
      <p:sp>
        <p:nvSpPr>
          <p:cNvPr id="32" name="Rounded Rectangular Callout 51">
            <a:extLst>
              <a:ext uri="{FF2B5EF4-FFF2-40B4-BE49-F238E27FC236}">
                <a16:creationId xmlns:a16="http://schemas.microsoft.com/office/drawing/2014/main" id="{888EB7DF-AB15-4B12-9A8C-2B319076172F}"/>
              </a:ext>
            </a:extLst>
          </p:cNvPr>
          <p:cNvSpPr/>
          <p:nvPr/>
        </p:nvSpPr>
        <p:spPr bwMode="auto">
          <a:xfrm flipH="1">
            <a:off x="627701" y="3401237"/>
            <a:ext cx="2710478" cy="919401"/>
          </a:xfrm>
          <a:prstGeom prst="wedgeRoundRectCallout">
            <a:avLst>
              <a:gd name="adj1" fmla="val -79091"/>
              <a:gd name="adj2" fmla="val -1252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Irrelevant children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3CCABF-9DF0-44C6-A6C1-005662C3E32A}"/>
              </a:ext>
            </a:extLst>
          </p:cNvPr>
          <p:cNvGrpSpPr/>
          <p:nvPr/>
        </p:nvGrpSpPr>
        <p:grpSpPr>
          <a:xfrm>
            <a:off x="7033847" y="509658"/>
            <a:ext cx="3745159" cy="2396828"/>
            <a:chOff x="7033847" y="509658"/>
            <a:chExt cx="3745159" cy="2396828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D171C4CD-6B33-4924-9DD5-9D2A685BBFAA}"/>
                </a:ext>
              </a:extLst>
            </p:cNvPr>
            <p:cNvSpPr/>
            <p:nvPr/>
          </p:nvSpPr>
          <p:spPr>
            <a:xfrm>
              <a:off x="7033847" y="509658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B7BBF8F-C84B-4B42-8869-B4D9418EF11E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85E95F3-4F38-41A3-B681-940727F34FF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242FE9-4009-40B1-B5F8-486CCC72D6D5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9A293-AA30-4B91-8ACA-E8F7EF3A36CF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241577-FB5D-4876-832A-D057B7090C0A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856092-1B07-46A3-9222-A80A0CC288CF}"/>
              </a:ext>
            </a:extLst>
          </p:cNvPr>
          <p:cNvGrpSpPr/>
          <p:nvPr/>
        </p:nvGrpSpPr>
        <p:grpSpPr>
          <a:xfrm>
            <a:off x="-1802059" y="509658"/>
            <a:ext cx="3745159" cy="2396828"/>
            <a:chOff x="7033847" y="509658"/>
            <a:chExt cx="3745159" cy="2396828"/>
          </a:xfrm>
        </p:grpSpPr>
        <p:sp>
          <p:nvSpPr>
            <p:cNvPr id="46" name="Vertical Scroll 25">
              <a:extLst>
                <a:ext uri="{FF2B5EF4-FFF2-40B4-BE49-F238E27FC236}">
                  <a16:creationId xmlns:a16="http://schemas.microsoft.com/office/drawing/2014/main" id="{34B77503-C8D7-4DDB-9A16-674B7A2492A3}"/>
                </a:ext>
              </a:extLst>
            </p:cNvPr>
            <p:cNvSpPr/>
            <p:nvPr/>
          </p:nvSpPr>
          <p:spPr>
            <a:xfrm>
              <a:off x="7033847" y="509658"/>
              <a:ext cx="3745159" cy="239682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6223B1F-7725-4A38-8D8B-450842DC0FDC}"/>
                </a:ext>
              </a:extLst>
            </p:cNvPr>
            <p:cNvGrpSpPr/>
            <p:nvPr/>
          </p:nvGrpSpPr>
          <p:grpSpPr>
            <a:xfrm>
              <a:off x="7505700" y="1134697"/>
              <a:ext cx="2909882" cy="1457050"/>
              <a:chOff x="867489" y="1196101"/>
              <a:chExt cx="2397812" cy="1200644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42F79A-4E78-4257-8F68-4D8A76F8F079}"/>
                  </a:ext>
                </a:extLst>
              </p:cNvPr>
              <p:cNvCxnSpPr/>
              <p:nvPr/>
            </p:nvCxnSpPr>
            <p:spPr bwMode="auto">
              <a:xfrm>
                <a:off x="867489" y="2396745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A3AB032-62B3-462D-BAAF-E6915A14DA13}"/>
                  </a:ext>
                </a:extLst>
              </p:cNvPr>
              <p:cNvCxnSpPr/>
              <p:nvPr/>
            </p:nvCxnSpPr>
            <p:spPr bwMode="auto">
              <a:xfrm>
                <a:off x="867489" y="1770722"/>
                <a:ext cx="2397812" cy="0"/>
              </a:xfrm>
              <a:prstGeom prst="line">
                <a:avLst/>
              </a:prstGeom>
              <a:solidFill>
                <a:srgbClr val="FFFFCC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EE3943-C39C-4F8D-8D9F-7B71E4EA8473}"/>
                  </a:ext>
                </a:extLst>
              </p:cNvPr>
              <p:cNvSpPr txBox="1"/>
              <p:nvPr/>
            </p:nvSpPr>
            <p:spPr bwMode="auto">
              <a:xfrm>
                <a:off x="1583731" y="1822123"/>
                <a:ext cx="96532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B08398-B0CF-441E-9D82-FE56256CAA08}"/>
                  </a:ext>
                </a:extLst>
              </p:cNvPr>
              <p:cNvSpPr txBox="1"/>
              <p:nvPr/>
            </p:nvSpPr>
            <p:spPr bwMode="auto">
              <a:xfrm>
                <a:off x="1413011" y="1196101"/>
                <a:ext cx="1306768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 bwMode="auto">
          <a:xfrm>
            <a:off x="335745" y="248047"/>
            <a:ext cx="3726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Lightweight node</a:t>
            </a:r>
          </a:p>
        </p:txBody>
      </p:sp>
    </p:spTree>
    <p:extLst>
      <p:ext uri="{BB962C8B-B14F-4D97-AF65-F5344CB8AC3E}">
        <p14:creationId xmlns:p14="http://schemas.microsoft.com/office/powerpoint/2010/main" val="26884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CB3A-FE51-4CAA-985F-DFC59BE58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2" descr="Crypto's Slow Motion Gold Rush - IEEE Spectrum">
            <a:extLst>
              <a:ext uri="{FF2B5EF4-FFF2-40B4-BE49-F238E27FC236}">
                <a16:creationId xmlns:a16="http://schemas.microsoft.com/office/drawing/2014/main" id="{AF047A21-8CEE-4F28-BB47-8FF4DD50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75" y="189931"/>
            <a:ext cx="8637519" cy="6478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If Your Crypto Doesn't Have a Mobile Wallet It's Not Really a Currency –  Op-Ed Bitcoin News">
            <a:extLst>
              <a:ext uri="{FF2B5EF4-FFF2-40B4-BE49-F238E27FC236}">
                <a16:creationId xmlns:a16="http://schemas.microsoft.com/office/drawing/2014/main" id="{D56C9E3D-A795-48BC-BF71-09638DFA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" y="2351314"/>
            <a:ext cx="1983921" cy="1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1">
            <a:extLst>
              <a:ext uri="{FF2B5EF4-FFF2-40B4-BE49-F238E27FC236}">
                <a16:creationId xmlns:a16="http://schemas.microsoft.com/office/drawing/2014/main" id="{BA4BA372-9D28-48EA-8FCB-23BA946D8667}"/>
              </a:ext>
            </a:extLst>
          </p:cNvPr>
          <p:cNvSpPr/>
          <p:nvPr/>
        </p:nvSpPr>
        <p:spPr bwMode="auto">
          <a:xfrm flipH="1">
            <a:off x="1353612" y="744726"/>
            <a:ext cx="3853388" cy="919401"/>
          </a:xfrm>
          <a:prstGeom prst="wedgeRoundRectCallout">
            <a:avLst>
              <a:gd name="adj1" fmla="val 42834"/>
              <a:gd name="adj2" fmla="val 25163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transactions for addresses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,…,A</a:t>
            </a:r>
            <a:r>
              <a:rPr lang="en-US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kumimoji="0" lang="en-US" sz="2400" b="0" i="1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51">
            <a:extLst>
              <a:ext uri="{FF2B5EF4-FFF2-40B4-BE49-F238E27FC236}">
                <a16:creationId xmlns:a16="http://schemas.microsoft.com/office/drawing/2014/main" id="{A8255507-6FB0-4439-BDA2-9C8578F20297}"/>
              </a:ext>
            </a:extLst>
          </p:cNvPr>
          <p:cNvSpPr/>
          <p:nvPr/>
        </p:nvSpPr>
        <p:spPr bwMode="auto">
          <a:xfrm flipH="1">
            <a:off x="828678" y="5512044"/>
            <a:ext cx="3362321" cy="510778"/>
          </a:xfrm>
          <a:prstGeom prst="wedgeRoundRectCallout">
            <a:avLst>
              <a:gd name="adj1" fmla="val -52382"/>
              <a:gd name="adj2" fmla="val -18463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much information!</a:t>
            </a:r>
          </a:p>
        </p:txBody>
      </p:sp>
    </p:spTree>
    <p:extLst>
      <p:ext uri="{BB962C8B-B14F-4D97-AF65-F5344CB8AC3E}">
        <p14:creationId xmlns:p14="http://schemas.microsoft.com/office/powerpoint/2010/main" val="36557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6BF070-54E6-44E2-8363-A70BA4C4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7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270C7-5CD2-4C04-A1F3-8618841311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Bloom Filters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64AB-0183-4A1E-B7BB-0F4989557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BFFE-B91D-43A9-8F91-0C40A63FCE18}"/>
              </a:ext>
            </a:extLst>
          </p:cNvPr>
          <p:cNvSpPr txBox="1"/>
          <p:nvPr/>
        </p:nvSpPr>
        <p:spPr bwMode="auto">
          <a:xfrm>
            <a:off x="1655354" y="2034601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set representation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C661-5BBA-4390-8058-94CC7B260012}"/>
              </a:ext>
            </a:extLst>
          </p:cNvPr>
          <p:cNvSpPr txBox="1"/>
          <p:nvPr/>
        </p:nvSpPr>
        <p:spPr bwMode="auto">
          <a:xfrm>
            <a:off x="1655354" y="3716767"/>
            <a:ext cx="44053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 via hashes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FA1483-90C7-4182-8C2E-655CBD83E245}"/>
              </a:ext>
            </a:extLst>
          </p:cNvPr>
          <p:cNvSpPr txBox="1"/>
          <p:nvPr/>
        </p:nvSpPr>
        <p:spPr bwMode="auto">
          <a:xfrm>
            <a:off x="1655354" y="2875684"/>
            <a:ext cx="36423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membership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3B7F5-5827-44E4-8A88-FF9E3776EADD}"/>
              </a:ext>
            </a:extLst>
          </p:cNvPr>
          <p:cNvSpPr txBox="1"/>
          <p:nvPr/>
        </p:nvSpPr>
        <p:spPr bwMode="auto">
          <a:xfrm>
            <a:off x="1655354" y="4557850"/>
            <a:ext cx="3318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Positives: 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10375-DEC8-4188-A8C9-3CE8972DA8D7}"/>
              </a:ext>
            </a:extLst>
          </p:cNvPr>
          <p:cNvSpPr txBox="1"/>
          <p:nvPr/>
        </p:nvSpPr>
        <p:spPr bwMode="auto">
          <a:xfrm>
            <a:off x="1655354" y="5398933"/>
            <a:ext cx="41392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Negatives: Not OK</a:t>
            </a:r>
          </a:p>
        </p:txBody>
      </p:sp>
    </p:spTree>
    <p:extLst>
      <p:ext uri="{BB962C8B-B14F-4D97-AF65-F5344CB8AC3E}">
        <p14:creationId xmlns:p14="http://schemas.microsoft.com/office/powerpoint/2010/main" val="2622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tx1">
              <a:lumMod val="85000"/>
            </a:schemeClr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68472</TotalTime>
  <Words>1298</Words>
  <Application>Microsoft Office PowerPoint</Application>
  <PresentationFormat>Overhead</PresentationFormat>
  <Paragraphs>376</Paragraphs>
  <Slides>62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Comic Sans MS</vt:lpstr>
      <vt:lpstr>Lucida Console</vt:lpstr>
      <vt:lpstr>Marlett</vt:lpstr>
      <vt:lpstr>Blank Presentation</vt:lpstr>
      <vt:lpstr>PowerPoint Presentation</vt:lpstr>
      <vt:lpstr>Minimum Bitcoin Full 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Bloom Filters</vt:lpstr>
      <vt:lpstr>(push)</vt:lpstr>
      <vt:lpstr>Bloom Filter</vt:lpstr>
      <vt:lpstr>Testing Membership</vt:lpstr>
      <vt:lpstr>Testing Membership</vt:lpstr>
      <vt:lpstr>False Positives</vt:lpstr>
      <vt:lpstr>Bloom Filter v2</vt:lpstr>
      <vt:lpstr>Testing Membership</vt:lpstr>
      <vt:lpstr>Testing Membership</vt:lpstr>
      <vt:lpstr>False Positives</vt:lpstr>
      <vt:lpstr>(pop)</vt:lpstr>
      <vt:lpstr>PowerPoint Presentation</vt:lpstr>
      <vt:lpstr>Bloom Filter Privacy?</vt:lpstr>
      <vt:lpstr>Some Examples</vt:lpstr>
      <vt:lpstr>Ethereum’s Geth</vt:lpstr>
      <vt:lpstr>Celo Plumo Light Client</vt:lpstr>
      <vt:lpstr>Celo’s Plumo Light Client</vt:lpstr>
      <vt:lpstr>To Learn More</vt:lpstr>
      <vt:lpstr>wallets</vt:lpstr>
      <vt:lpstr>PowerPoint Presentation</vt:lpstr>
      <vt:lpstr>PowerPoint Presentation</vt:lpstr>
      <vt:lpstr>PowerPoint Presentation</vt:lpstr>
      <vt:lpstr>Kinds of Wallets</vt:lpstr>
      <vt:lpstr>Desktop Wallets</vt:lpstr>
      <vt:lpstr>Desktop Wallets</vt:lpstr>
      <vt:lpstr>Mobile Wallets</vt:lpstr>
      <vt:lpstr>Mobile Wallets</vt:lpstr>
      <vt:lpstr>Web Wallets</vt:lpstr>
      <vt:lpstr>Web Wallets</vt:lpstr>
      <vt:lpstr>PowerPoint Presentation</vt:lpstr>
      <vt:lpstr>Hardware Wallets</vt:lpstr>
      <vt:lpstr>Hardware Wallets</vt:lpstr>
      <vt:lpstr>PowerPoint Presentation</vt:lpstr>
      <vt:lpstr>Paper Wallet</vt:lpstr>
      <vt:lpstr>PowerPoint Presentation</vt:lpstr>
      <vt:lpstr>Specialized vs Universal</vt:lpstr>
      <vt:lpstr>Full Node Wallets</vt:lpstr>
      <vt:lpstr>Hierarchical Deterministic Wallets</vt:lpstr>
      <vt:lpstr>Hierarchical Deterministic Wallets</vt:lpstr>
      <vt:lpstr>PowerPoint Presentation</vt:lpstr>
      <vt:lpstr>The Hierarchy</vt:lpstr>
      <vt:lpstr>The Hierarchy</vt:lpstr>
      <vt:lpstr>The Boss Partitions keys</vt:lpstr>
      <vt:lpstr>The Boss Partitions keys</vt:lpstr>
      <vt:lpstr>Access Control</vt:lpstr>
      <vt:lpstr>Wallets and Privacy</vt:lpstr>
      <vt:lpstr>Dusting Attack</vt:lpstr>
      <vt:lpstr>Dusting Attack</vt:lpstr>
      <vt:lpstr>Dusting Attack</vt:lpstr>
      <vt:lpstr>Dusting Attack</vt:lpstr>
      <vt:lpstr>PowerPoint Presentation</vt:lpstr>
      <vt:lpstr>PowerPoint Presentation</vt:lpstr>
      <vt:lpstr>Advantages Non-Custodial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1250</cp:revision>
  <cp:lastPrinted>2003-10-06T20:31:57Z</cp:lastPrinted>
  <dcterms:created xsi:type="dcterms:W3CDTF">1999-05-12T13:47:53Z</dcterms:created>
  <dcterms:modified xsi:type="dcterms:W3CDTF">2024-04-15T17:16:25Z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