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77"/>
  </p:notesMasterIdLst>
  <p:handoutMasterIdLst>
    <p:handoutMasterId r:id="rId78"/>
  </p:handoutMasterIdLst>
  <p:sldIdLst>
    <p:sldId id="1878" r:id="rId2"/>
    <p:sldId id="1303" r:id="rId3"/>
    <p:sldId id="1307" r:id="rId4"/>
    <p:sldId id="1308" r:id="rId5"/>
    <p:sldId id="1311" r:id="rId6"/>
    <p:sldId id="1312" r:id="rId7"/>
    <p:sldId id="1340" r:id="rId8"/>
    <p:sldId id="1341" r:id="rId9"/>
    <p:sldId id="1342" r:id="rId10"/>
    <p:sldId id="1343" r:id="rId11"/>
    <p:sldId id="1344" r:id="rId12"/>
    <p:sldId id="1338" r:id="rId13"/>
    <p:sldId id="1315" r:id="rId14"/>
    <p:sldId id="1233" r:id="rId15"/>
    <p:sldId id="1237" r:id="rId16"/>
    <p:sldId id="1271" r:id="rId17"/>
    <p:sldId id="1381" r:id="rId18"/>
    <p:sldId id="1383" r:id="rId19"/>
    <p:sldId id="1382" r:id="rId20"/>
    <p:sldId id="1384" r:id="rId21"/>
    <p:sldId id="1386" r:id="rId22"/>
    <p:sldId id="1385" r:id="rId23"/>
    <p:sldId id="1387" r:id="rId24"/>
    <p:sldId id="1244" r:id="rId25"/>
    <p:sldId id="1247" r:id="rId26"/>
    <p:sldId id="1454" r:id="rId27"/>
    <p:sldId id="1248" r:id="rId28"/>
    <p:sldId id="1249" r:id="rId29"/>
    <p:sldId id="1250" r:id="rId30"/>
    <p:sldId id="1251" r:id="rId31"/>
    <p:sldId id="1252" r:id="rId32"/>
    <p:sldId id="1253" r:id="rId33"/>
    <p:sldId id="1256" r:id="rId34"/>
    <p:sldId id="1259" r:id="rId35"/>
    <p:sldId id="1260" r:id="rId36"/>
    <p:sldId id="1257" r:id="rId37"/>
    <p:sldId id="1258" r:id="rId38"/>
    <p:sldId id="1261" r:id="rId39"/>
    <p:sldId id="1262" r:id="rId40"/>
    <p:sldId id="1313" r:id="rId41"/>
    <p:sldId id="1272" r:id="rId42"/>
    <p:sldId id="1275" r:id="rId43"/>
    <p:sldId id="1274" r:id="rId44"/>
    <p:sldId id="1273" r:id="rId45"/>
    <p:sldId id="1276" r:id="rId46"/>
    <p:sldId id="1277" r:id="rId47"/>
    <p:sldId id="1278" r:id="rId48"/>
    <p:sldId id="1279" r:id="rId49"/>
    <p:sldId id="1879" r:id="rId50"/>
    <p:sldId id="1391" r:id="rId51"/>
    <p:sldId id="1392" r:id="rId52"/>
    <p:sldId id="1393" r:id="rId53"/>
    <p:sldId id="1458" r:id="rId54"/>
    <p:sldId id="1293" r:id="rId55"/>
    <p:sldId id="1297" r:id="rId56"/>
    <p:sldId id="1346" r:id="rId57"/>
    <p:sldId id="1347" r:id="rId58"/>
    <p:sldId id="1348" r:id="rId59"/>
    <p:sldId id="1349" r:id="rId60"/>
    <p:sldId id="1350" r:id="rId61"/>
    <p:sldId id="1351" r:id="rId62"/>
    <p:sldId id="1352" r:id="rId63"/>
    <p:sldId id="1353" r:id="rId64"/>
    <p:sldId id="1446" r:id="rId65"/>
    <p:sldId id="1449" r:id="rId66"/>
    <p:sldId id="1450" r:id="rId67"/>
    <p:sldId id="1357" r:id="rId68"/>
    <p:sldId id="1359" r:id="rId69"/>
    <p:sldId id="1354" r:id="rId70"/>
    <p:sldId id="1456" r:id="rId71"/>
    <p:sldId id="1457" r:id="rId72"/>
    <p:sldId id="1363" r:id="rId73"/>
    <p:sldId id="1364" r:id="rId74"/>
    <p:sldId id="1314" r:id="rId75"/>
    <p:sldId id="1394" r:id="rId76"/>
  </p:sldIdLst>
  <p:sldSz cx="9144000" cy="6858000" type="overhead"/>
  <p:notesSz cx="6858000" cy="9144000"/>
  <p:embeddedFontLst>
    <p:embeddedFont>
      <p:font typeface="Comic Sans MS" panose="030F0702030302020204" pitchFamily="66" charset="0"/>
      <p:regular r:id="rId79"/>
      <p:bold r:id="rId80"/>
      <p:italic r:id="rId81"/>
      <p:boldItalic r:id="rId82"/>
    </p:embeddedFont>
    <p:embeddedFont>
      <p:font typeface="Lucida Console" panose="020B0609040504020204" pitchFamily="49" charset="0"/>
      <p:regular r:id="rId83"/>
    </p:embeddedFont>
    <p:embeddedFont>
      <p:font typeface="Marlett" pitchFamily="2" charset="2"/>
      <p:regular r:id="rId84"/>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00CC99"/>
    <a:srgbClr val="FF0066"/>
    <a:srgbClr val="CCECFF"/>
    <a:srgbClr val="0066FF"/>
    <a:srgbClr val="0099FF"/>
    <a:srgbClr val="FF66FF"/>
    <a:srgbClr val="3333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1828" autoAdjust="0"/>
  </p:normalViewPr>
  <p:slideViewPr>
    <p:cSldViewPr snapToGrid="0">
      <p:cViewPr varScale="1">
        <p:scale>
          <a:sx n="91" d="100"/>
          <a:sy n="91" d="100"/>
        </p:scale>
        <p:origin x="1668" y="56"/>
      </p:cViewPr>
      <p:guideLst>
        <p:guide orient="horz" pos="3890"/>
        <p:guide pos="4044"/>
      </p:guideLst>
    </p:cSldViewPr>
  </p:slideViewPr>
  <p:outlineViewPr>
    <p:cViewPr>
      <p:scale>
        <a:sx n="33" d="100"/>
        <a:sy n="33" d="100"/>
      </p:scale>
      <p:origin x="0" y="0"/>
    </p:cViewPr>
  </p:outlineViewPr>
  <p:notesTextViewPr>
    <p:cViewPr>
      <p:scale>
        <a:sx n="3" d="2"/>
        <a:sy n="3" d="2"/>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2</a:t>
            </a:fld>
            <a:endParaRPr lang="en-US" dirty="0"/>
          </a:p>
        </p:txBody>
      </p:sp>
    </p:spTree>
    <p:extLst>
      <p:ext uri="{BB962C8B-B14F-4D97-AF65-F5344CB8AC3E}">
        <p14:creationId xmlns:p14="http://schemas.microsoft.com/office/powerpoint/2010/main" val="219417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http://safeact.com.au/wp-content/uploads/2014/01/safety.png</a:t>
            </a:r>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a:t>
            </a:fld>
            <a:endParaRPr lang="en-US" dirty="0"/>
          </a:p>
        </p:txBody>
      </p:sp>
    </p:spTree>
    <p:extLst>
      <p:ext uri="{BB962C8B-B14F-4D97-AF65-F5344CB8AC3E}">
        <p14:creationId xmlns:p14="http://schemas.microsoft.com/office/powerpoint/2010/main" val="40075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Ethereum, ICOs, blockchains, etc. are the result of a single paper (and running code) that appeared mysteriously in 2008. I am going to claim it’s all about distributed computing, but it did not come from the distributed computing research</a:t>
            </a:r>
            <a:r>
              <a:rPr lang="en-US" baseline="0" dirty="0"/>
              <a:t> community. I feel confident speculating that if this paper had been submitted to PODC in 2008, it would have been rejected for defining consensus weirdly, or not proving any lemmas, or not providing experiments. Yet here we are, looking at a new, vibrant, and active area of CS. What are we to make of it?</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13</a:t>
            </a:fld>
            <a:endParaRPr lang="en-US" dirty="0"/>
          </a:p>
        </p:txBody>
      </p:sp>
    </p:spTree>
    <p:extLst>
      <p:ext uri="{BB962C8B-B14F-4D97-AF65-F5344CB8AC3E}">
        <p14:creationId xmlns:p14="http://schemas.microsoft.com/office/powerpoint/2010/main" val="322178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Ethereum, ICOs, blockchains, etc. are the result of a single paper (and running code) that appeared mysteriously in 2008. I am going to claim it’s all about distributed computing, but it did not come from the distributed computing research</a:t>
            </a:r>
            <a:r>
              <a:rPr lang="en-US" baseline="0" dirty="0"/>
              <a:t> community. I feel confident speculating that if this paper had been submitted to PODC in 2008, it would have been rejected for defining consensus weirdly, or not proving any lemmas, or not providing experiments. Yet here we are, looking at a new, vibrant, and active area of CS. What are we to make of it?</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55</a:t>
            </a:fld>
            <a:endParaRPr lang="en-US" dirty="0"/>
          </a:p>
        </p:txBody>
      </p:sp>
    </p:spTree>
    <p:extLst>
      <p:ext uri="{BB962C8B-B14F-4D97-AF65-F5344CB8AC3E}">
        <p14:creationId xmlns:p14="http://schemas.microsoft.com/office/powerpoint/2010/main" val="322178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2530673" y="3167391"/>
            <a:ext cx="1784463"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2</a:t>
            </a:r>
          </a:p>
          <a:p>
            <a:pPr algn="ctr"/>
            <a:r>
              <a:rPr lang="en-US" sz="2800" b="1" dirty="0">
                <a:solidFill>
                  <a:srgbClr val="FFFF00"/>
                </a:solidFill>
                <a:latin typeface="Arial" panose="020B0604020202020204" pitchFamily="34" charset="0"/>
              </a:rPr>
              <a:t>Bitcoin</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2024</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4312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31" y="3151769"/>
            <a:ext cx="3888738" cy="16851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a:t>
            </a:fld>
            <a:endParaRPr lang="en-US" dirty="0"/>
          </a:p>
        </p:txBody>
      </p:sp>
      <p:pic>
        <p:nvPicPr>
          <p:cNvPr id="7174" name="Picture 6" descr="Image result for bitcoi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358"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101250" y="5940944"/>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3" name="Curved Up Arrow 42"/>
          <p:cNvSpPr/>
          <p:nvPr/>
        </p:nvSpPr>
        <p:spPr bwMode="auto">
          <a:xfrm>
            <a:off x="1162369"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9" name="Curved Up Arrow 48"/>
          <p:cNvSpPr/>
          <p:nvPr/>
        </p:nvSpPr>
        <p:spPr bwMode="auto">
          <a:xfrm flipH="1" flipV="1">
            <a:off x="1644650" y="2503854"/>
            <a:ext cx="5517994" cy="461665"/>
          </a:xfrm>
          <a:prstGeom prst="curvedUpArrow">
            <a:avLst/>
          </a:prstGeom>
          <a:solidFill>
            <a:srgbClr val="0099FF"/>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pic>
        <p:nvPicPr>
          <p:cNvPr id="7176" name="Picture 8" descr="Image result for pizz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757" y="2506352"/>
            <a:ext cx="1405780" cy="709288"/>
          </a:xfrm>
          <a:prstGeom prst="rect">
            <a:avLst/>
          </a:prstGeom>
          <a:noFill/>
          <a:extLst>
            <a:ext uri="{909E8E84-426E-40DD-AFC4-6F175D3DCCD1}">
              <a14:hiddenFill xmlns:a14="http://schemas.microsoft.com/office/drawing/2010/main">
                <a:solidFill>
                  <a:srgbClr val="FFFFFF"/>
                </a:solidFill>
              </a14:hiddenFill>
            </a:ext>
          </a:extLst>
        </p:spPr>
      </p:pic>
      <p:sp>
        <p:nvSpPr>
          <p:cNvPr id="47" name="Curved Up Arrow 46"/>
          <p:cNvSpPr/>
          <p:nvPr/>
        </p:nvSpPr>
        <p:spPr bwMode="auto">
          <a:xfrm>
            <a:off x="5363633"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1" name="Rectangle 50"/>
          <p:cNvSpPr/>
          <p:nvPr/>
        </p:nvSpPr>
        <p:spPr>
          <a:xfrm>
            <a:off x="5324111" y="5862087"/>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7168" name="TextBox 7167"/>
          <p:cNvSpPr txBox="1"/>
          <p:nvPr/>
        </p:nvSpPr>
        <p:spPr bwMode="auto">
          <a:xfrm>
            <a:off x="3978729" y="4971615"/>
            <a:ext cx="118654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Public</a:t>
            </a:r>
          </a:p>
          <a:p>
            <a:pPr algn="l"/>
            <a:r>
              <a:rPr lang="en-US" sz="2800" dirty="0">
                <a:solidFill>
                  <a:srgbClr val="FFFF00"/>
                </a:solidFill>
                <a:latin typeface="Arial" panose="020B0604020202020204" pitchFamily="34" charset="0"/>
                <a:cs typeface="Arial" panose="020B0604020202020204" pitchFamily="34" charset="0"/>
              </a:rPr>
              <a:t>ledger</a:t>
            </a:r>
          </a:p>
        </p:txBody>
      </p:sp>
      <p:pic>
        <p:nvPicPr>
          <p:cNvPr id="52" name="Picture 6" descr="Image result for bitcoi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721"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bwMode="auto">
          <a:xfrm>
            <a:off x="1859391" y="723221"/>
            <a:ext cx="542521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rPr>
              <a:t>Nakamoto Solution</a:t>
            </a:r>
          </a:p>
        </p:txBody>
      </p:sp>
      <p:grpSp>
        <p:nvGrpSpPr>
          <p:cNvPr id="3" name="Group 2">
            <a:extLst>
              <a:ext uri="{FF2B5EF4-FFF2-40B4-BE49-F238E27FC236}">
                <a16:creationId xmlns:a16="http://schemas.microsoft.com/office/drawing/2014/main" id="{D2BE6C9B-A2DB-6D34-5EE6-C0CE1F2020F9}"/>
              </a:ext>
            </a:extLst>
          </p:cNvPr>
          <p:cNvGrpSpPr>
            <a:grpSpLocks/>
          </p:cNvGrpSpPr>
          <p:nvPr/>
        </p:nvGrpSpPr>
        <p:grpSpPr bwMode="auto">
          <a:xfrm>
            <a:off x="727076" y="3251200"/>
            <a:ext cx="1358900" cy="1282700"/>
            <a:chOff x="1008" y="2720"/>
            <a:chExt cx="856" cy="808"/>
          </a:xfrm>
          <a:effectLst>
            <a:glow rad="101600">
              <a:schemeClr val="accent3">
                <a:satMod val="175000"/>
                <a:alpha val="40000"/>
              </a:schemeClr>
            </a:glow>
          </a:effectLst>
        </p:grpSpPr>
        <p:sp>
          <p:nvSpPr>
            <p:cNvPr id="4" name="Rectangle 3">
              <a:extLst>
                <a:ext uri="{FF2B5EF4-FFF2-40B4-BE49-F238E27FC236}">
                  <a16:creationId xmlns:a16="http://schemas.microsoft.com/office/drawing/2014/main" id="{5F1DC232-5EB2-36A2-327E-9CB0A4DABDC3}"/>
                </a:ext>
              </a:extLst>
            </p:cNvPr>
            <p:cNvSpPr>
              <a:spLocks noChangeArrowheads="1"/>
            </p:cNvSpPr>
            <p:nvPr/>
          </p:nvSpPr>
          <p:spPr bwMode="auto">
            <a:xfrm>
              <a:off x="1032" y="3304"/>
              <a:ext cx="488" cy="160"/>
            </a:xfrm>
            <a:prstGeom prst="rect">
              <a:avLst/>
            </a:prstGeom>
            <a:solidFill>
              <a:srgbClr val="FF00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5" name="Freeform 5">
              <a:extLst>
                <a:ext uri="{FF2B5EF4-FFF2-40B4-BE49-F238E27FC236}">
                  <a16:creationId xmlns:a16="http://schemas.microsoft.com/office/drawing/2014/main" id="{A333A189-663A-B928-D592-8C86F077BE1C}"/>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6">
              <a:extLst>
                <a:ext uri="{FF2B5EF4-FFF2-40B4-BE49-F238E27FC236}">
                  <a16:creationId xmlns:a16="http://schemas.microsoft.com/office/drawing/2014/main" id="{CC76E001-1BFC-1C9A-18C2-D958F839390F}"/>
                </a:ext>
              </a:extLst>
            </p:cNvPr>
            <p:cNvSpPr>
              <a:spLocks/>
            </p:cNvSpPr>
            <p:nvPr/>
          </p:nvSpPr>
          <p:spPr bwMode="auto">
            <a:xfrm flipH="1">
              <a:off x="1077" y="3000"/>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Freeform 7">
              <a:extLst>
                <a:ext uri="{FF2B5EF4-FFF2-40B4-BE49-F238E27FC236}">
                  <a16:creationId xmlns:a16="http://schemas.microsoft.com/office/drawing/2014/main" id="{52FAFE43-574A-6823-1C7F-9EDF07941B43}"/>
                </a:ext>
              </a:extLst>
            </p:cNvPr>
            <p:cNvSpPr>
              <a:spLocks/>
            </p:cNvSpPr>
            <p:nvPr/>
          </p:nvSpPr>
          <p:spPr bwMode="auto">
            <a:xfrm flipH="1">
              <a:off x="1200" y="280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8">
              <a:extLst>
                <a:ext uri="{FF2B5EF4-FFF2-40B4-BE49-F238E27FC236}">
                  <a16:creationId xmlns:a16="http://schemas.microsoft.com/office/drawing/2014/main" id="{41C97E04-685D-01B8-7AE8-FBF47C86FFC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 name="Freeform 9">
              <a:extLst>
                <a:ext uri="{FF2B5EF4-FFF2-40B4-BE49-F238E27FC236}">
                  <a16:creationId xmlns:a16="http://schemas.microsoft.com/office/drawing/2014/main" id="{66F55B04-4479-48BE-A8AC-30853752AC9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10">
              <a:extLst>
                <a:ext uri="{FF2B5EF4-FFF2-40B4-BE49-F238E27FC236}">
                  <a16:creationId xmlns:a16="http://schemas.microsoft.com/office/drawing/2014/main" id="{27A180C7-4735-F301-0415-ABC8A14C398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11">
              <a:extLst>
                <a:ext uri="{FF2B5EF4-FFF2-40B4-BE49-F238E27FC236}">
                  <a16:creationId xmlns:a16="http://schemas.microsoft.com/office/drawing/2014/main" id="{5E11E5B1-A9D2-B007-B37C-E18C7937671C}"/>
                </a:ext>
              </a:extLst>
            </p:cNvPr>
            <p:cNvSpPr>
              <a:spLocks/>
            </p:cNvSpPr>
            <p:nvPr/>
          </p:nvSpPr>
          <p:spPr bwMode="auto">
            <a:xfrm>
              <a:off x="1669" y="3008"/>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12">
              <a:extLst>
                <a:ext uri="{FF2B5EF4-FFF2-40B4-BE49-F238E27FC236}">
                  <a16:creationId xmlns:a16="http://schemas.microsoft.com/office/drawing/2014/main" id="{1E0B5645-B807-1742-7E5B-8ECE3141BBB2}"/>
                </a:ext>
              </a:extLst>
            </p:cNvPr>
            <p:cNvSpPr>
              <a:spLocks/>
            </p:cNvSpPr>
            <p:nvPr/>
          </p:nvSpPr>
          <p:spPr bwMode="auto">
            <a:xfrm>
              <a:off x="1737" y="284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3" name="Group 12">
            <a:extLst>
              <a:ext uri="{FF2B5EF4-FFF2-40B4-BE49-F238E27FC236}">
                <a16:creationId xmlns:a16="http://schemas.microsoft.com/office/drawing/2014/main" id="{EC3D7730-0EDE-4463-1522-5C8B20C48E40}"/>
              </a:ext>
            </a:extLst>
          </p:cNvPr>
          <p:cNvGrpSpPr>
            <a:grpSpLocks/>
          </p:cNvGrpSpPr>
          <p:nvPr/>
        </p:nvGrpSpPr>
        <p:grpSpPr bwMode="auto">
          <a:xfrm>
            <a:off x="6865303" y="3200400"/>
            <a:ext cx="1358900" cy="1282700"/>
            <a:chOff x="3840" y="2784"/>
            <a:chExt cx="856" cy="808"/>
          </a:xfrm>
          <a:effectLst>
            <a:glow rad="101600">
              <a:schemeClr val="accent3">
                <a:satMod val="175000"/>
                <a:alpha val="40000"/>
              </a:schemeClr>
            </a:glow>
          </a:effectLst>
        </p:grpSpPr>
        <p:sp>
          <p:nvSpPr>
            <p:cNvPr id="36" name="Rectangle 35">
              <a:extLst>
                <a:ext uri="{FF2B5EF4-FFF2-40B4-BE49-F238E27FC236}">
                  <a16:creationId xmlns:a16="http://schemas.microsoft.com/office/drawing/2014/main" id="{D7E8A752-98E4-EC8A-F7C5-8316E6E321B3}"/>
                </a:ext>
              </a:extLst>
            </p:cNvPr>
            <p:cNvSpPr>
              <a:spLocks noChangeArrowheads="1"/>
            </p:cNvSpPr>
            <p:nvPr/>
          </p:nvSpPr>
          <p:spPr bwMode="auto">
            <a:xfrm flipH="1">
              <a:off x="4184" y="3368"/>
              <a:ext cx="488" cy="160"/>
            </a:xfrm>
            <a:prstGeom prst="rect">
              <a:avLst/>
            </a:prstGeom>
            <a:solidFill>
              <a:srgbClr val="6666FF"/>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7" name="Freeform 15">
              <a:extLst>
                <a:ext uri="{FF2B5EF4-FFF2-40B4-BE49-F238E27FC236}">
                  <a16:creationId xmlns:a16="http://schemas.microsoft.com/office/drawing/2014/main" id="{BA335D24-DACD-9E88-DF47-33780C91C01D}"/>
                </a:ext>
              </a:extLst>
            </p:cNvPr>
            <p:cNvSpPr>
              <a:spLocks/>
            </p:cNvSpPr>
            <p:nvPr/>
          </p:nvSpPr>
          <p:spPr bwMode="auto">
            <a:xfrm>
              <a:off x="456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8" name="Freeform 16">
              <a:extLst>
                <a:ext uri="{FF2B5EF4-FFF2-40B4-BE49-F238E27FC236}">
                  <a16:creationId xmlns:a16="http://schemas.microsoft.com/office/drawing/2014/main" id="{B67B8874-F784-1B0D-F173-47DF09CBDEAC}"/>
                </a:ext>
              </a:extLst>
            </p:cNvPr>
            <p:cNvSpPr>
              <a:spLocks/>
            </p:cNvSpPr>
            <p:nvPr/>
          </p:nvSpPr>
          <p:spPr bwMode="auto">
            <a:xfrm>
              <a:off x="4504" y="3064"/>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0" name="Freeform 17">
              <a:extLst>
                <a:ext uri="{FF2B5EF4-FFF2-40B4-BE49-F238E27FC236}">
                  <a16:creationId xmlns:a16="http://schemas.microsoft.com/office/drawing/2014/main" id="{5C0C09ED-2E81-252F-24D9-4AAE7CA11C93}"/>
                </a:ext>
              </a:extLst>
            </p:cNvPr>
            <p:cNvSpPr>
              <a:spLocks/>
            </p:cNvSpPr>
            <p:nvPr/>
          </p:nvSpPr>
          <p:spPr bwMode="auto">
            <a:xfrm>
              <a:off x="4377" y="286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1" name="Freeform 18">
              <a:extLst>
                <a:ext uri="{FF2B5EF4-FFF2-40B4-BE49-F238E27FC236}">
                  <a16:creationId xmlns:a16="http://schemas.microsoft.com/office/drawing/2014/main" id="{735CF7AF-11B4-418F-ED87-2613D85E8D00}"/>
                </a:ext>
              </a:extLst>
            </p:cNvPr>
            <p:cNvSpPr>
              <a:spLocks/>
            </p:cNvSpPr>
            <p:nvPr/>
          </p:nvSpPr>
          <p:spPr bwMode="auto">
            <a:xfrm flipH="1">
              <a:off x="3928" y="2784"/>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2" name="Freeform 19">
              <a:extLst>
                <a:ext uri="{FF2B5EF4-FFF2-40B4-BE49-F238E27FC236}">
                  <a16:creationId xmlns:a16="http://schemas.microsoft.com/office/drawing/2014/main" id="{529F4089-72A3-F903-9324-D4CC324A174D}"/>
                </a:ext>
              </a:extLst>
            </p:cNvPr>
            <p:cNvSpPr>
              <a:spLocks/>
            </p:cNvSpPr>
            <p:nvPr/>
          </p:nvSpPr>
          <p:spPr bwMode="auto">
            <a:xfrm flipH="1">
              <a:off x="3936" y="2784"/>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4" name="Freeform 20">
              <a:extLst>
                <a:ext uri="{FF2B5EF4-FFF2-40B4-BE49-F238E27FC236}">
                  <a16:creationId xmlns:a16="http://schemas.microsoft.com/office/drawing/2014/main" id="{C74C513D-EB47-23C0-6337-2F503402FF30}"/>
                </a:ext>
              </a:extLst>
            </p:cNvPr>
            <p:cNvSpPr>
              <a:spLocks/>
            </p:cNvSpPr>
            <p:nvPr/>
          </p:nvSpPr>
          <p:spPr bwMode="auto">
            <a:xfrm flipH="1">
              <a:off x="3984" y="324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5" name="Freeform 21">
              <a:extLst>
                <a:ext uri="{FF2B5EF4-FFF2-40B4-BE49-F238E27FC236}">
                  <a16:creationId xmlns:a16="http://schemas.microsoft.com/office/drawing/2014/main" id="{966AB076-1BEA-E71C-C3E8-52C2E4B59B9C}"/>
                </a:ext>
              </a:extLst>
            </p:cNvPr>
            <p:cNvSpPr>
              <a:spLocks/>
            </p:cNvSpPr>
            <p:nvPr/>
          </p:nvSpPr>
          <p:spPr bwMode="auto">
            <a:xfrm flipH="1">
              <a:off x="3912" y="3072"/>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6" name="Freeform 22">
              <a:extLst>
                <a:ext uri="{FF2B5EF4-FFF2-40B4-BE49-F238E27FC236}">
                  <a16:creationId xmlns:a16="http://schemas.microsoft.com/office/drawing/2014/main" id="{FD536B80-B0C6-78F5-3F0A-264DC56344BC}"/>
                </a:ext>
              </a:extLst>
            </p:cNvPr>
            <p:cNvSpPr>
              <a:spLocks/>
            </p:cNvSpPr>
            <p:nvPr/>
          </p:nvSpPr>
          <p:spPr bwMode="auto">
            <a:xfrm flipH="1">
              <a:off x="3840" y="290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428376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31" y="3151769"/>
            <a:ext cx="3888738" cy="16851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11</a:t>
            </a:fld>
            <a:endParaRPr lang="en-US" dirty="0"/>
          </a:p>
        </p:txBody>
      </p:sp>
      <p:pic>
        <p:nvPicPr>
          <p:cNvPr id="7174" name="Picture 6" descr="Image result for bitcoi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358"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101250" y="5940944"/>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3" name="Curved Up Arrow 42"/>
          <p:cNvSpPr/>
          <p:nvPr/>
        </p:nvSpPr>
        <p:spPr bwMode="auto">
          <a:xfrm>
            <a:off x="1162369"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9" name="Curved Up Arrow 48"/>
          <p:cNvSpPr/>
          <p:nvPr/>
        </p:nvSpPr>
        <p:spPr bwMode="auto">
          <a:xfrm flipH="1" flipV="1">
            <a:off x="1644650" y="2503854"/>
            <a:ext cx="5517994" cy="461665"/>
          </a:xfrm>
          <a:prstGeom prst="curvedUpArrow">
            <a:avLst/>
          </a:prstGeom>
          <a:solidFill>
            <a:srgbClr val="0099FF"/>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pic>
        <p:nvPicPr>
          <p:cNvPr id="7176" name="Picture 8" descr="Image result for pizz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757" y="2506352"/>
            <a:ext cx="1405780" cy="709288"/>
          </a:xfrm>
          <a:prstGeom prst="rect">
            <a:avLst/>
          </a:prstGeom>
          <a:noFill/>
          <a:extLst>
            <a:ext uri="{909E8E84-426E-40DD-AFC4-6F175D3DCCD1}">
              <a14:hiddenFill xmlns:a14="http://schemas.microsoft.com/office/drawing/2010/main">
                <a:solidFill>
                  <a:srgbClr val="FFFFFF"/>
                </a:solidFill>
              </a14:hiddenFill>
            </a:ext>
          </a:extLst>
        </p:spPr>
      </p:pic>
      <p:sp>
        <p:nvSpPr>
          <p:cNvPr id="47" name="Curved Up Arrow 46"/>
          <p:cNvSpPr/>
          <p:nvPr/>
        </p:nvSpPr>
        <p:spPr bwMode="auto">
          <a:xfrm>
            <a:off x="5363633"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1" name="Rectangle 50"/>
          <p:cNvSpPr/>
          <p:nvPr/>
        </p:nvSpPr>
        <p:spPr>
          <a:xfrm>
            <a:off x="5324111" y="5862087"/>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7168" name="TextBox 7167"/>
          <p:cNvSpPr txBox="1"/>
          <p:nvPr/>
        </p:nvSpPr>
        <p:spPr bwMode="auto">
          <a:xfrm>
            <a:off x="3978729" y="4971615"/>
            <a:ext cx="118654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Public</a:t>
            </a:r>
          </a:p>
          <a:p>
            <a:pPr algn="l"/>
            <a:r>
              <a:rPr lang="en-US" sz="2800" dirty="0">
                <a:solidFill>
                  <a:srgbClr val="FFFF00"/>
                </a:solidFill>
                <a:latin typeface="Arial" panose="020B0604020202020204" pitchFamily="34" charset="0"/>
                <a:cs typeface="Arial" panose="020B0604020202020204" pitchFamily="34" charset="0"/>
              </a:rPr>
              <a:t>ledger</a:t>
            </a:r>
          </a:p>
        </p:txBody>
      </p:sp>
      <p:pic>
        <p:nvPicPr>
          <p:cNvPr id="52" name="Picture 6" descr="Image result for bitcoi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721" y="4542038"/>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bwMode="auto">
          <a:xfrm>
            <a:off x="1859391" y="723221"/>
            <a:ext cx="542521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cs typeface="Arial" panose="020B0604020202020204" pitchFamily="34" charset="0"/>
              </a:rPr>
              <a:t>Nakamoto Solution</a:t>
            </a: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90427"/>
            <a:ext cx="91440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a:extLst>
              <a:ext uri="{FF2B5EF4-FFF2-40B4-BE49-F238E27FC236}">
                <a16:creationId xmlns:a16="http://schemas.microsoft.com/office/drawing/2014/main" id="{C8A38B6B-DF8B-34E9-4F05-392321505BED}"/>
              </a:ext>
            </a:extLst>
          </p:cNvPr>
          <p:cNvGrpSpPr>
            <a:grpSpLocks/>
          </p:cNvGrpSpPr>
          <p:nvPr/>
        </p:nvGrpSpPr>
        <p:grpSpPr bwMode="auto">
          <a:xfrm>
            <a:off x="727076" y="3251200"/>
            <a:ext cx="1358900" cy="1282700"/>
            <a:chOff x="1008" y="2720"/>
            <a:chExt cx="856" cy="808"/>
          </a:xfrm>
          <a:effectLst>
            <a:glow rad="101600">
              <a:schemeClr val="accent3">
                <a:satMod val="175000"/>
                <a:alpha val="40000"/>
              </a:schemeClr>
            </a:glow>
          </a:effectLst>
        </p:grpSpPr>
        <p:sp>
          <p:nvSpPr>
            <p:cNvPr id="4" name="Rectangle 3">
              <a:extLst>
                <a:ext uri="{FF2B5EF4-FFF2-40B4-BE49-F238E27FC236}">
                  <a16:creationId xmlns:a16="http://schemas.microsoft.com/office/drawing/2014/main" id="{D053E438-2668-7BF4-7F25-2CA7EFA9B923}"/>
                </a:ext>
              </a:extLst>
            </p:cNvPr>
            <p:cNvSpPr>
              <a:spLocks noChangeArrowheads="1"/>
            </p:cNvSpPr>
            <p:nvPr/>
          </p:nvSpPr>
          <p:spPr bwMode="auto">
            <a:xfrm>
              <a:off x="1032" y="3304"/>
              <a:ext cx="488" cy="160"/>
            </a:xfrm>
            <a:prstGeom prst="rect">
              <a:avLst/>
            </a:prstGeom>
            <a:solidFill>
              <a:srgbClr val="FF00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5" name="Freeform 5">
              <a:extLst>
                <a:ext uri="{FF2B5EF4-FFF2-40B4-BE49-F238E27FC236}">
                  <a16:creationId xmlns:a16="http://schemas.microsoft.com/office/drawing/2014/main" id="{42791514-4C8D-470A-CD49-6F40388208F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6">
              <a:extLst>
                <a:ext uri="{FF2B5EF4-FFF2-40B4-BE49-F238E27FC236}">
                  <a16:creationId xmlns:a16="http://schemas.microsoft.com/office/drawing/2014/main" id="{C42DF454-9B1A-2A88-E343-385DB148D012}"/>
                </a:ext>
              </a:extLst>
            </p:cNvPr>
            <p:cNvSpPr>
              <a:spLocks/>
            </p:cNvSpPr>
            <p:nvPr/>
          </p:nvSpPr>
          <p:spPr bwMode="auto">
            <a:xfrm flipH="1">
              <a:off x="1077" y="3000"/>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Freeform 7">
              <a:extLst>
                <a:ext uri="{FF2B5EF4-FFF2-40B4-BE49-F238E27FC236}">
                  <a16:creationId xmlns:a16="http://schemas.microsoft.com/office/drawing/2014/main" id="{369EAF34-89CA-0742-9E37-B518C0C25011}"/>
                </a:ext>
              </a:extLst>
            </p:cNvPr>
            <p:cNvSpPr>
              <a:spLocks/>
            </p:cNvSpPr>
            <p:nvPr/>
          </p:nvSpPr>
          <p:spPr bwMode="auto">
            <a:xfrm flipH="1">
              <a:off x="1200" y="280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8">
              <a:extLst>
                <a:ext uri="{FF2B5EF4-FFF2-40B4-BE49-F238E27FC236}">
                  <a16:creationId xmlns:a16="http://schemas.microsoft.com/office/drawing/2014/main" id="{BBF531F6-C04E-F8F0-17CD-860F631095D2}"/>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 name="Freeform 9">
              <a:extLst>
                <a:ext uri="{FF2B5EF4-FFF2-40B4-BE49-F238E27FC236}">
                  <a16:creationId xmlns:a16="http://schemas.microsoft.com/office/drawing/2014/main" id="{EF663FB9-A82B-6989-EBA8-B38F496AC76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10">
              <a:extLst>
                <a:ext uri="{FF2B5EF4-FFF2-40B4-BE49-F238E27FC236}">
                  <a16:creationId xmlns:a16="http://schemas.microsoft.com/office/drawing/2014/main" id="{6F4C3189-11BC-8AFB-6CB3-BA21663EFAB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11">
              <a:extLst>
                <a:ext uri="{FF2B5EF4-FFF2-40B4-BE49-F238E27FC236}">
                  <a16:creationId xmlns:a16="http://schemas.microsoft.com/office/drawing/2014/main" id="{9FFCEA1D-CD95-DA3F-DCAD-4DF5A2EC4DE5}"/>
                </a:ext>
              </a:extLst>
            </p:cNvPr>
            <p:cNvSpPr>
              <a:spLocks/>
            </p:cNvSpPr>
            <p:nvPr/>
          </p:nvSpPr>
          <p:spPr bwMode="auto">
            <a:xfrm>
              <a:off x="1669" y="3008"/>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12">
              <a:extLst>
                <a:ext uri="{FF2B5EF4-FFF2-40B4-BE49-F238E27FC236}">
                  <a16:creationId xmlns:a16="http://schemas.microsoft.com/office/drawing/2014/main" id="{65DD4FE6-4816-D4EF-F7F6-FF21A279426F}"/>
                </a:ext>
              </a:extLst>
            </p:cNvPr>
            <p:cNvSpPr>
              <a:spLocks/>
            </p:cNvSpPr>
            <p:nvPr/>
          </p:nvSpPr>
          <p:spPr bwMode="auto">
            <a:xfrm>
              <a:off x="1737" y="284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3" name="Group 12">
            <a:extLst>
              <a:ext uri="{FF2B5EF4-FFF2-40B4-BE49-F238E27FC236}">
                <a16:creationId xmlns:a16="http://schemas.microsoft.com/office/drawing/2014/main" id="{ACE231DA-4461-17A5-55CB-202B96BF8155}"/>
              </a:ext>
            </a:extLst>
          </p:cNvPr>
          <p:cNvGrpSpPr>
            <a:grpSpLocks/>
          </p:cNvGrpSpPr>
          <p:nvPr/>
        </p:nvGrpSpPr>
        <p:grpSpPr bwMode="auto">
          <a:xfrm>
            <a:off x="6865303" y="3200400"/>
            <a:ext cx="1358900" cy="1282700"/>
            <a:chOff x="3840" y="2784"/>
            <a:chExt cx="856" cy="808"/>
          </a:xfrm>
          <a:effectLst>
            <a:glow rad="101600">
              <a:schemeClr val="accent3">
                <a:satMod val="175000"/>
                <a:alpha val="40000"/>
              </a:schemeClr>
            </a:glow>
          </a:effectLst>
        </p:grpSpPr>
        <p:sp>
          <p:nvSpPr>
            <p:cNvPr id="36" name="Rectangle 35">
              <a:extLst>
                <a:ext uri="{FF2B5EF4-FFF2-40B4-BE49-F238E27FC236}">
                  <a16:creationId xmlns:a16="http://schemas.microsoft.com/office/drawing/2014/main" id="{6CB8A087-5524-4AEE-7BCF-DE8DAE3EE49F}"/>
                </a:ext>
              </a:extLst>
            </p:cNvPr>
            <p:cNvSpPr>
              <a:spLocks noChangeArrowheads="1"/>
            </p:cNvSpPr>
            <p:nvPr/>
          </p:nvSpPr>
          <p:spPr bwMode="auto">
            <a:xfrm flipH="1">
              <a:off x="4184" y="3368"/>
              <a:ext cx="488" cy="160"/>
            </a:xfrm>
            <a:prstGeom prst="rect">
              <a:avLst/>
            </a:prstGeom>
            <a:solidFill>
              <a:srgbClr val="6666FF"/>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7" name="Freeform 15">
              <a:extLst>
                <a:ext uri="{FF2B5EF4-FFF2-40B4-BE49-F238E27FC236}">
                  <a16:creationId xmlns:a16="http://schemas.microsoft.com/office/drawing/2014/main" id="{6A5A8065-123C-06BD-BDAC-44B0EE53EC66}"/>
                </a:ext>
              </a:extLst>
            </p:cNvPr>
            <p:cNvSpPr>
              <a:spLocks/>
            </p:cNvSpPr>
            <p:nvPr/>
          </p:nvSpPr>
          <p:spPr bwMode="auto">
            <a:xfrm>
              <a:off x="456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8" name="Freeform 16">
              <a:extLst>
                <a:ext uri="{FF2B5EF4-FFF2-40B4-BE49-F238E27FC236}">
                  <a16:creationId xmlns:a16="http://schemas.microsoft.com/office/drawing/2014/main" id="{DD6DC16D-D500-E9AB-CBA2-629FFF125D6B}"/>
                </a:ext>
              </a:extLst>
            </p:cNvPr>
            <p:cNvSpPr>
              <a:spLocks/>
            </p:cNvSpPr>
            <p:nvPr/>
          </p:nvSpPr>
          <p:spPr bwMode="auto">
            <a:xfrm>
              <a:off x="4504" y="3064"/>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0" name="Freeform 17">
              <a:extLst>
                <a:ext uri="{FF2B5EF4-FFF2-40B4-BE49-F238E27FC236}">
                  <a16:creationId xmlns:a16="http://schemas.microsoft.com/office/drawing/2014/main" id="{0305DE10-7BB1-3997-AE7B-007CAB5EB73F}"/>
                </a:ext>
              </a:extLst>
            </p:cNvPr>
            <p:cNvSpPr>
              <a:spLocks/>
            </p:cNvSpPr>
            <p:nvPr/>
          </p:nvSpPr>
          <p:spPr bwMode="auto">
            <a:xfrm>
              <a:off x="4377" y="286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1" name="Freeform 18">
              <a:extLst>
                <a:ext uri="{FF2B5EF4-FFF2-40B4-BE49-F238E27FC236}">
                  <a16:creationId xmlns:a16="http://schemas.microsoft.com/office/drawing/2014/main" id="{5606A05B-F160-12FD-18A3-C10DE2CA46B8}"/>
                </a:ext>
              </a:extLst>
            </p:cNvPr>
            <p:cNvSpPr>
              <a:spLocks/>
            </p:cNvSpPr>
            <p:nvPr/>
          </p:nvSpPr>
          <p:spPr bwMode="auto">
            <a:xfrm flipH="1">
              <a:off x="3928" y="2784"/>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2" name="Freeform 19">
              <a:extLst>
                <a:ext uri="{FF2B5EF4-FFF2-40B4-BE49-F238E27FC236}">
                  <a16:creationId xmlns:a16="http://schemas.microsoft.com/office/drawing/2014/main" id="{4A318B9C-27F2-8095-845F-9FBF474207F1}"/>
                </a:ext>
              </a:extLst>
            </p:cNvPr>
            <p:cNvSpPr>
              <a:spLocks/>
            </p:cNvSpPr>
            <p:nvPr/>
          </p:nvSpPr>
          <p:spPr bwMode="auto">
            <a:xfrm flipH="1">
              <a:off x="3936" y="2784"/>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4" name="Freeform 20">
              <a:extLst>
                <a:ext uri="{FF2B5EF4-FFF2-40B4-BE49-F238E27FC236}">
                  <a16:creationId xmlns:a16="http://schemas.microsoft.com/office/drawing/2014/main" id="{395E5F2D-1E42-D432-CB4A-55A9FC8CA567}"/>
                </a:ext>
              </a:extLst>
            </p:cNvPr>
            <p:cNvSpPr>
              <a:spLocks/>
            </p:cNvSpPr>
            <p:nvPr/>
          </p:nvSpPr>
          <p:spPr bwMode="auto">
            <a:xfrm flipH="1">
              <a:off x="3984" y="324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5" name="Freeform 21">
              <a:extLst>
                <a:ext uri="{FF2B5EF4-FFF2-40B4-BE49-F238E27FC236}">
                  <a16:creationId xmlns:a16="http://schemas.microsoft.com/office/drawing/2014/main" id="{FC9E4C95-F6EC-9E9C-2822-0BF13756763C}"/>
                </a:ext>
              </a:extLst>
            </p:cNvPr>
            <p:cNvSpPr>
              <a:spLocks/>
            </p:cNvSpPr>
            <p:nvPr/>
          </p:nvSpPr>
          <p:spPr bwMode="auto">
            <a:xfrm flipH="1">
              <a:off x="3912" y="3072"/>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6" name="Freeform 22">
              <a:extLst>
                <a:ext uri="{FF2B5EF4-FFF2-40B4-BE49-F238E27FC236}">
                  <a16:creationId xmlns:a16="http://schemas.microsoft.com/office/drawing/2014/main" id="{04082379-E692-972C-741A-A233B6923976}"/>
                </a:ext>
              </a:extLst>
            </p:cNvPr>
            <p:cNvSpPr>
              <a:spLocks/>
            </p:cNvSpPr>
            <p:nvPr/>
          </p:nvSpPr>
          <p:spPr bwMode="auto">
            <a:xfrm flipH="1">
              <a:off x="3840" y="290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23728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lo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416" y="-69850"/>
            <a:ext cx="11662833" cy="6997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solidFill>
        </p:spPr>
        <p:txBody>
          <a:bodyPr/>
          <a:lstStyle/>
          <a:p>
            <a:r>
              <a:rPr lang="en-US" dirty="0">
                <a:solidFill>
                  <a:srgbClr val="FFFF00"/>
                </a:solidFill>
              </a:rPr>
              <a:t>Liveness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12</a:t>
            </a:fld>
            <a:endParaRPr lang="en-US" dirty="0"/>
          </a:p>
        </p:txBody>
      </p:sp>
      <p:sp>
        <p:nvSpPr>
          <p:cNvPr id="5" name="TextBox 4"/>
          <p:cNvSpPr txBox="1"/>
          <p:nvPr/>
        </p:nvSpPr>
        <p:spPr bwMode="auto">
          <a:xfrm>
            <a:off x="623974" y="2936589"/>
            <a:ext cx="300114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Decide nothing?</a:t>
            </a:r>
          </a:p>
        </p:txBody>
      </p:sp>
      <p:sp>
        <p:nvSpPr>
          <p:cNvPr id="6" name="TextBox 5"/>
          <p:cNvSpPr txBox="1"/>
          <p:nvPr/>
        </p:nvSpPr>
        <p:spPr bwMode="auto">
          <a:xfrm>
            <a:off x="623974" y="3930281"/>
            <a:ext cx="234333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Trivially safe</a:t>
            </a:r>
          </a:p>
        </p:txBody>
      </p:sp>
      <p:sp>
        <p:nvSpPr>
          <p:cNvPr id="7" name="TextBox 6"/>
          <p:cNvSpPr txBox="1"/>
          <p:nvPr/>
        </p:nvSpPr>
        <p:spPr bwMode="auto">
          <a:xfrm>
            <a:off x="623974" y="4923973"/>
            <a:ext cx="760285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Want to guarantee that good things happen</a:t>
            </a:r>
          </a:p>
        </p:txBody>
      </p:sp>
    </p:spTree>
    <p:extLst>
      <p:ext uri="{BB962C8B-B14F-4D97-AF65-F5344CB8AC3E}">
        <p14:creationId xmlns:p14="http://schemas.microsoft.com/office/powerpoint/2010/main" val="3391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304251" y="6248400"/>
            <a:ext cx="1905000" cy="457200"/>
          </a:xfrm>
        </p:spPr>
        <p:txBody>
          <a:bodyPr/>
          <a:lstStyle/>
          <a:p>
            <a:pPr>
              <a:defRPr/>
            </a:pPr>
            <a:fld id="{FA8C595A-3CE5-48A7-A55E-633D7D1DD01A}" type="slidenum">
              <a:rPr lang="x-none" smtClean="0"/>
              <a:pPr>
                <a:defRPr/>
              </a:pPr>
              <a:t>13</a:t>
            </a:fld>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3304">
            <a:off x="856682" y="574723"/>
            <a:ext cx="7634612" cy="952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634451" y="3421274"/>
            <a:ext cx="727764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Illustrate ideas using the original paper</a:t>
            </a:r>
          </a:p>
        </p:txBody>
      </p:sp>
    </p:spTree>
    <p:extLst>
      <p:ext uri="{BB962C8B-B14F-4D97-AF65-F5344CB8AC3E}">
        <p14:creationId xmlns:p14="http://schemas.microsoft.com/office/powerpoint/2010/main" val="12391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bwMode="auto">
          <a:xfrm>
            <a:off x="137940" y="324358"/>
            <a:ext cx="3260726"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How it works</a:t>
            </a:r>
          </a:p>
        </p:txBody>
      </p:sp>
    </p:spTree>
    <p:extLst>
      <p:ext uri="{BB962C8B-B14F-4D97-AF65-F5344CB8AC3E}">
        <p14:creationId xmlns:p14="http://schemas.microsoft.com/office/powerpoint/2010/main" val="423596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409629" y="585968"/>
            <a:ext cx="2760291" cy="5651388"/>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11" name="Rectangle 10"/>
          <p:cNvSpPr/>
          <p:nvPr/>
        </p:nvSpPr>
        <p:spPr bwMode="auto">
          <a:xfrm>
            <a:off x="6185589" y="585968"/>
            <a:ext cx="2760291" cy="5651388"/>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15</a:t>
            </a:fld>
            <a:endParaRPr lang="en-US" dirty="0"/>
          </a:p>
        </p:txBody>
      </p:sp>
      <p:grpSp>
        <p:nvGrpSpPr>
          <p:cNvPr id="6" name="Group 5"/>
          <p:cNvGrpSpPr/>
          <p:nvPr/>
        </p:nvGrpSpPr>
        <p:grpSpPr>
          <a:xfrm>
            <a:off x="3682332" y="108914"/>
            <a:ext cx="5450729" cy="2268526"/>
            <a:chOff x="3682332" y="108914"/>
            <a:chExt cx="5450729" cy="2268526"/>
          </a:xfrm>
        </p:grpSpPr>
        <p:sp>
          <p:nvSpPr>
            <p:cNvPr id="4" name="AutoShape 68"/>
            <p:cNvSpPr>
              <a:spLocks noChangeArrowheads="1"/>
            </p:cNvSpPr>
            <p:nvPr/>
          </p:nvSpPr>
          <p:spPr bwMode="auto">
            <a:xfrm>
              <a:off x="3682332" y="1386840"/>
              <a:ext cx="2296160" cy="990600"/>
            </a:xfrm>
            <a:prstGeom prst="wedgeRoundRectCallout">
              <a:avLst>
                <a:gd name="adj1" fmla="val 75727"/>
                <a:gd name="adj2" fmla="val -58720"/>
                <a:gd name="adj3" fmla="val 16667"/>
              </a:avLst>
            </a:prstGeom>
            <a:noFill/>
            <a:ln w="76200">
              <a:solidFill>
                <a:srgbClr val="FF0000"/>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
          <p:nvSpPr>
            <p:cNvPr id="5" name="TextBox 4"/>
            <p:cNvSpPr txBox="1"/>
            <p:nvPr/>
          </p:nvSpPr>
          <p:spPr bwMode="auto">
            <a:xfrm>
              <a:off x="5952202" y="108914"/>
              <a:ext cx="318085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New owner’s identity</a:t>
              </a:r>
            </a:p>
          </p:txBody>
        </p:sp>
      </p:grpSp>
      <p:grpSp>
        <p:nvGrpSpPr>
          <p:cNvPr id="3" name="Group 2"/>
          <p:cNvGrpSpPr/>
          <p:nvPr/>
        </p:nvGrpSpPr>
        <p:grpSpPr>
          <a:xfrm>
            <a:off x="291821" y="1663348"/>
            <a:ext cx="5117711" cy="1628492"/>
            <a:chOff x="291821" y="1663348"/>
            <a:chExt cx="5117711" cy="1628492"/>
          </a:xfrm>
        </p:grpSpPr>
        <p:sp>
          <p:nvSpPr>
            <p:cNvPr id="8" name="AutoShape 68"/>
            <p:cNvSpPr>
              <a:spLocks noChangeArrowheads="1"/>
            </p:cNvSpPr>
            <p:nvPr/>
          </p:nvSpPr>
          <p:spPr bwMode="auto">
            <a:xfrm>
              <a:off x="4251292" y="2639050"/>
              <a:ext cx="1158240" cy="652790"/>
            </a:xfrm>
            <a:prstGeom prst="wedgeRoundRectCallout">
              <a:avLst>
                <a:gd name="adj1" fmla="val -142161"/>
                <a:gd name="adj2" fmla="val -62970"/>
                <a:gd name="adj3" fmla="val 16667"/>
              </a:avLst>
            </a:prstGeom>
            <a:noFill/>
            <a:ln w="76200">
              <a:solidFill>
                <a:srgbClr val="FFC000"/>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
          <p:nvSpPr>
            <p:cNvPr id="9" name="TextBox 8"/>
            <p:cNvSpPr txBox="1"/>
            <p:nvPr/>
          </p:nvSpPr>
          <p:spPr bwMode="auto">
            <a:xfrm>
              <a:off x="291821" y="1663348"/>
              <a:ext cx="2586277"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Tamper-proofing</a:t>
              </a:r>
            </a:p>
          </p:txBody>
        </p:sp>
      </p:grpSp>
      <p:grpSp>
        <p:nvGrpSpPr>
          <p:cNvPr id="7" name="Group 6"/>
          <p:cNvGrpSpPr/>
          <p:nvPr/>
        </p:nvGrpSpPr>
        <p:grpSpPr>
          <a:xfrm>
            <a:off x="3886200" y="3566160"/>
            <a:ext cx="5013181" cy="2234267"/>
            <a:chOff x="3886200" y="3566160"/>
            <a:chExt cx="5013181" cy="2234267"/>
          </a:xfrm>
        </p:grpSpPr>
        <p:sp>
          <p:nvSpPr>
            <p:cNvPr id="12" name="AutoShape 68"/>
            <p:cNvSpPr>
              <a:spLocks noChangeArrowheads="1"/>
            </p:cNvSpPr>
            <p:nvPr/>
          </p:nvSpPr>
          <p:spPr bwMode="auto">
            <a:xfrm>
              <a:off x="3886200" y="3566160"/>
              <a:ext cx="1752600" cy="1090925"/>
            </a:xfrm>
            <a:prstGeom prst="wedgeRoundRectCallout">
              <a:avLst>
                <a:gd name="adj1" fmla="val 75825"/>
                <a:gd name="adj2" fmla="val 48864"/>
                <a:gd name="adj3" fmla="val 16667"/>
              </a:avLst>
            </a:prstGeom>
            <a:noFill/>
            <a:ln w="76200">
              <a:solidFill>
                <a:srgbClr val="92D050"/>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
          <p:nvSpPr>
            <p:cNvPr id="13" name="TextBox 12"/>
            <p:cNvSpPr txBox="1"/>
            <p:nvPr/>
          </p:nvSpPr>
          <p:spPr bwMode="auto">
            <a:xfrm>
              <a:off x="5916864" y="4846320"/>
              <a:ext cx="2982517" cy="954107"/>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Old owner’s signature</a:t>
              </a:r>
            </a:p>
          </p:txBody>
        </p:sp>
      </p:grpSp>
      <p:sp>
        <p:nvSpPr>
          <p:cNvPr id="15" name="TextBox 14"/>
          <p:cNvSpPr txBox="1"/>
          <p:nvPr/>
        </p:nvSpPr>
        <p:spPr bwMode="auto">
          <a:xfrm>
            <a:off x="137940" y="324358"/>
            <a:ext cx="3260726"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How it works</a:t>
            </a:r>
          </a:p>
        </p:txBody>
      </p:sp>
    </p:spTree>
    <p:extLst>
      <p:ext uri="{BB962C8B-B14F-4D97-AF65-F5344CB8AC3E}">
        <p14:creationId xmlns:p14="http://schemas.microsoft.com/office/powerpoint/2010/main" val="42749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16</a:t>
            </a:fld>
            <a:endParaRPr lang="en-US" dirty="0"/>
          </a:p>
        </p:txBody>
      </p:sp>
      <p:pic>
        <p:nvPicPr>
          <p:cNvPr id="12" name="Picture 11"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47" y="636458"/>
            <a:ext cx="3376928" cy="14633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12" y="613235"/>
            <a:ext cx="3376928" cy="1463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7" y="330932"/>
            <a:ext cx="3736296" cy="16190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79" y="798173"/>
            <a:ext cx="3736296" cy="16190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12" y="584333"/>
            <a:ext cx="4299004" cy="18629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26" y="882419"/>
            <a:ext cx="4299004" cy="18629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085" y="1208447"/>
            <a:ext cx="4650696" cy="20153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25" y="1515784"/>
            <a:ext cx="4650696" cy="20153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325" y="1850934"/>
            <a:ext cx="5318911" cy="23048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principlesofaccounting.com/chapter2/cashgenled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911" y="2216098"/>
            <a:ext cx="6440147" cy="27907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auto">
          <a:xfrm>
            <a:off x="182990" y="3146381"/>
            <a:ext cx="793993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Every node keeps a copy of every transaction</a:t>
            </a:r>
          </a:p>
        </p:txBody>
      </p:sp>
      <p:sp>
        <p:nvSpPr>
          <p:cNvPr id="23" name="TextBox 22"/>
          <p:cNvSpPr txBox="1"/>
          <p:nvPr/>
        </p:nvSpPr>
        <p:spPr bwMode="auto">
          <a:xfrm>
            <a:off x="2581911" y="3965667"/>
            <a:ext cx="593268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(except maybe SPV nodes, later)</a:t>
            </a:r>
          </a:p>
        </p:txBody>
      </p:sp>
      <p:sp>
        <p:nvSpPr>
          <p:cNvPr id="24" name="TextBox 23"/>
          <p:cNvSpPr txBox="1"/>
          <p:nvPr/>
        </p:nvSpPr>
        <p:spPr bwMode="auto">
          <a:xfrm>
            <a:off x="197177" y="4784953"/>
            <a:ext cx="731508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Widely considered reckless at the time</a:t>
            </a:r>
          </a:p>
        </p:txBody>
      </p:sp>
      <p:sp>
        <p:nvSpPr>
          <p:cNvPr id="25" name="TextBox 24"/>
          <p:cNvSpPr txBox="1"/>
          <p:nvPr/>
        </p:nvSpPr>
        <p:spPr bwMode="auto">
          <a:xfrm>
            <a:off x="2820450" y="5604238"/>
            <a:ext cx="569414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Still a scalability issue</a:t>
            </a:r>
          </a:p>
        </p:txBody>
      </p:sp>
    </p:spTree>
    <p:extLst>
      <p:ext uri="{BB962C8B-B14F-4D97-AF65-F5344CB8AC3E}">
        <p14:creationId xmlns:p14="http://schemas.microsoft.com/office/powerpoint/2010/main" val="36419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17</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3" name="Rounded Rectangular Callout 2"/>
          <p:cNvSpPr/>
          <p:nvPr/>
        </p:nvSpPr>
        <p:spPr bwMode="auto">
          <a:xfrm>
            <a:off x="1455914" y="3317384"/>
            <a:ext cx="1706386" cy="584775"/>
          </a:xfrm>
          <a:prstGeom prst="wedgeRoundRectCallout">
            <a:avLst>
              <a:gd name="adj1" fmla="val -49893"/>
              <a:gd name="adj2" fmla="val 147188"/>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6" name="TextBox 5"/>
          <p:cNvSpPr txBox="1"/>
          <p:nvPr/>
        </p:nvSpPr>
        <p:spPr bwMode="auto">
          <a:xfrm>
            <a:off x="693914" y="1126489"/>
            <a:ext cx="2762439" cy="1815882"/>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0066"/>
                </a:solidFill>
                <a:latin typeface="Arial" panose="020B0604020202020204" pitchFamily="34" charset="0"/>
              </a:rPr>
              <a:t>hash of last block on longest</a:t>
            </a:r>
          </a:p>
          <a:p>
            <a:pPr algn="ctr"/>
            <a:r>
              <a:rPr lang="en-US" sz="2800" b="1" dirty="0">
                <a:solidFill>
                  <a:srgbClr val="FF0066"/>
                </a:solidFill>
                <a:latin typeface="Arial" panose="020B0604020202020204" pitchFamily="34" charset="0"/>
              </a:rPr>
              <a:t> branch</a:t>
            </a:r>
          </a:p>
        </p:txBody>
      </p:sp>
      <p:sp>
        <p:nvSpPr>
          <p:cNvPr id="8" name="Rounded Rectangular Callout 7"/>
          <p:cNvSpPr/>
          <p:nvPr/>
        </p:nvSpPr>
        <p:spPr bwMode="auto">
          <a:xfrm>
            <a:off x="3219450" y="3326347"/>
            <a:ext cx="473806" cy="584775"/>
          </a:xfrm>
          <a:prstGeom prst="wedgeRoundRectCallout">
            <a:avLst>
              <a:gd name="adj1" fmla="val -162471"/>
              <a:gd name="adj2" fmla="val -191609"/>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0" name="TextBox 9"/>
          <p:cNvSpPr txBox="1"/>
          <p:nvPr/>
        </p:nvSpPr>
        <p:spPr bwMode="auto">
          <a:xfrm>
            <a:off x="153575" y="4498930"/>
            <a:ext cx="1803699"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0066"/>
                </a:solidFill>
                <a:latin typeface="Arial" panose="020B0604020202020204" pitchFamily="34" charset="0"/>
              </a:rPr>
              <a:t>standard </a:t>
            </a:r>
          </a:p>
          <a:p>
            <a:pPr algn="ctr"/>
            <a:r>
              <a:rPr lang="en-US" sz="2800" b="1" dirty="0">
                <a:solidFill>
                  <a:srgbClr val="FF0066"/>
                </a:solidFill>
                <a:latin typeface="Arial" panose="020B0604020202020204" pitchFamily="34" charset="0"/>
              </a:rPr>
              <a:t> hash</a:t>
            </a:r>
          </a:p>
          <a:p>
            <a:pPr algn="ctr"/>
            <a:r>
              <a:rPr lang="en-US" sz="2800" b="1" dirty="0">
                <a:solidFill>
                  <a:srgbClr val="FF0066"/>
                </a:solidFill>
                <a:latin typeface="Arial" panose="020B0604020202020204" pitchFamily="34" charset="0"/>
              </a:rPr>
              <a:t>function</a:t>
            </a:r>
          </a:p>
        </p:txBody>
      </p:sp>
      <p:sp>
        <p:nvSpPr>
          <p:cNvPr id="11" name="Rounded Rectangular Callout 10"/>
          <p:cNvSpPr/>
          <p:nvPr/>
        </p:nvSpPr>
        <p:spPr bwMode="auto">
          <a:xfrm>
            <a:off x="3876492" y="3358614"/>
            <a:ext cx="473806" cy="584775"/>
          </a:xfrm>
          <a:prstGeom prst="wedgeRoundRectCallout">
            <a:avLst>
              <a:gd name="adj1" fmla="val -138347"/>
              <a:gd name="adj2" fmla="val 209083"/>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 name="TextBox 11"/>
          <p:cNvSpPr txBox="1"/>
          <p:nvPr/>
        </p:nvSpPr>
        <p:spPr bwMode="auto">
          <a:xfrm>
            <a:off x="2364285" y="4991917"/>
            <a:ext cx="232467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0066"/>
                </a:solidFill>
                <a:latin typeface="Arial" panose="020B0604020202020204" pitchFamily="34" charset="0"/>
              </a:rPr>
              <a:t>transactions</a:t>
            </a:r>
          </a:p>
        </p:txBody>
      </p:sp>
      <p:sp>
        <p:nvSpPr>
          <p:cNvPr id="13" name="Rounded Rectangular Callout 12"/>
          <p:cNvSpPr/>
          <p:nvPr/>
        </p:nvSpPr>
        <p:spPr bwMode="auto">
          <a:xfrm>
            <a:off x="4407448" y="3317383"/>
            <a:ext cx="473806" cy="584775"/>
          </a:xfrm>
          <a:prstGeom prst="wedgeRoundRectCallout">
            <a:avLst>
              <a:gd name="adj1" fmla="val 62685"/>
              <a:gd name="adj2" fmla="val -113425"/>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4" name="TextBox 13"/>
          <p:cNvSpPr txBox="1"/>
          <p:nvPr/>
        </p:nvSpPr>
        <p:spPr bwMode="auto">
          <a:xfrm>
            <a:off x="4644351" y="1843479"/>
            <a:ext cx="1242649"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0066"/>
                </a:solidFill>
                <a:latin typeface="Arial" panose="020B0604020202020204" pitchFamily="34" charset="0"/>
              </a:rPr>
              <a:t>public</a:t>
            </a:r>
          </a:p>
          <a:p>
            <a:pPr algn="ctr"/>
            <a:r>
              <a:rPr lang="en-US" sz="2800" b="1" dirty="0">
                <a:solidFill>
                  <a:srgbClr val="FF0066"/>
                </a:solidFill>
                <a:latin typeface="Arial" panose="020B0604020202020204" pitchFamily="34" charset="0"/>
              </a:rPr>
              <a:t>key</a:t>
            </a:r>
          </a:p>
        </p:txBody>
      </p:sp>
      <p:sp>
        <p:nvSpPr>
          <p:cNvPr id="15" name="Rounded Rectangular Callout 14"/>
          <p:cNvSpPr/>
          <p:nvPr/>
        </p:nvSpPr>
        <p:spPr bwMode="auto">
          <a:xfrm>
            <a:off x="4881254" y="3353641"/>
            <a:ext cx="1766172" cy="584775"/>
          </a:xfrm>
          <a:prstGeom prst="wedgeRoundRectCallout">
            <a:avLst>
              <a:gd name="adj1" fmla="val 68959"/>
              <a:gd name="adj2" fmla="val 248175"/>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16" name="TextBox 15"/>
          <p:cNvSpPr txBox="1"/>
          <p:nvPr/>
        </p:nvSpPr>
        <p:spPr bwMode="auto">
          <a:xfrm>
            <a:off x="7055884" y="2274366"/>
            <a:ext cx="1683474"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0066"/>
                </a:solidFill>
                <a:latin typeface="Arial" panose="020B0604020202020204" pitchFamily="34" charset="0"/>
              </a:rPr>
              <a:t>difficulty</a:t>
            </a:r>
          </a:p>
        </p:txBody>
      </p:sp>
      <p:sp>
        <p:nvSpPr>
          <p:cNvPr id="17" name="Rounded Rectangular Callout 16"/>
          <p:cNvSpPr/>
          <p:nvPr/>
        </p:nvSpPr>
        <p:spPr bwMode="auto">
          <a:xfrm>
            <a:off x="6983811" y="3364447"/>
            <a:ext cx="473806" cy="584775"/>
          </a:xfrm>
          <a:prstGeom prst="wedgeRoundRectCallout">
            <a:avLst>
              <a:gd name="adj1" fmla="val 50623"/>
              <a:gd name="adj2" fmla="val -129714"/>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8" name="TextBox 17"/>
          <p:cNvSpPr txBox="1"/>
          <p:nvPr/>
        </p:nvSpPr>
        <p:spPr bwMode="auto">
          <a:xfrm>
            <a:off x="6319666" y="5360705"/>
            <a:ext cx="180209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Find this!</a:t>
            </a:r>
          </a:p>
        </p:txBody>
      </p:sp>
    </p:spTree>
    <p:extLst>
      <p:ext uri="{BB962C8B-B14F-4D97-AF65-F5344CB8AC3E}">
        <p14:creationId xmlns:p14="http://schemas.microsoft.com/office/powerpoint/2010/main" val="150541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18</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3" name="Rounded Rectangular Callout 2"/>
          <p:cNvSpPr/>
          <p:nvPr/>
        </p:nvSpPr>
        <p:spPr bwMode="auto">
          <a:xfrm>
            <a:off x="1455914" y="3317384"/>
            <a:ext cx="1706386" cy="584775"/>
          </a:xfrm>
          <a:prstGeom prst="wedgeRoundRectCallout">
            <a:avLst>
              <a:gd name="adj1" fmla="val 8160"/>
              <a:gd name="adj2" fmla="val 134157"/>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0" name="TextBox 9"/>
          <p:cNvSpPr txBox="1"/>
          <p:nvPr/>
        </p:nvSpPr>
        <p:spPr bwMode="auto">
          <a:xfrm>
            <a:off x="1455915" y="4540160"/>
            <a:ext cx="6776214" cy="1384995"/>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No formal proof of collision-resistance</a:t>
            </a:r>
          </a:p>
          <a:p>
            <a:pPr algn="ctr"/>
            <a:r>
              <a:rPr lang="en-US" sz="2800" b="1" dirty="0">
                <a:solidFill>
                  <a:srgbClr val="FFFF00"/>
                </a:solidFill>
                <a:latin typeface="Arial" panose="020B0604020202020204" pitchFamily="34" charset="0"/>
              </a:rPr>
              <a:t>Possible quantum attacks?</a:t>
            </a:r>
          </a:p>
          <a:p>
            <a:pPr algn="ctr"/>
            <a:r>
              <a:rPr lang="en-US" sz="2800" b="1" dirty="0">
                <a:solidFill>
                  <a:srgbClr val="FFFF00"/>
                </a:solidFill>
                <a:latin typeface="Arial" panose="020B0604020202020204" pitchFamily="34" charset="0"/>
              </a:rPr>
              <a:t>Ethereum uses similar, not same hash</a:t>
            </a:r>
          </a:p>
        </p:txBody>
      </p:sp>
    </p:spTree>
    <p:extLst>
      <p:ext uri="{BB962C8B-B14F-4D97-AF65-F5344CB8AC3E}">
        <p14:creationId xmlns:p14="http://schemas.microsoft.com/office/powerpoint/2010/main" val="267194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19</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bwMode="auto">
          <a:xfrm>
            <a:off x="1701364" y="4664699"/>
            <a:ext cx="3983784" cy="954107"/>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Tamper-proofing</a:t>
            </a:r>
          </a:p>
          <a:p>
            <a:pPr algn="ctr"/>
            <a:r>
              <a:rPr lang="en-US" sz="2800" b="1" dirty="0">
                <a:solidFill>
                  <a:srgbClr val="FFFF00"/>
                </a:solidFill>
                <a:latin typeface="Arial" panose="020B0604020202020204" pitchFamily="34" charset="0"/>
              </a:rPr>
              <a:t>Key in key-value store</a:t>
            </a:r>
          </a:p>
        </p:txBody>
      </p:sp>
      <p:sp>
        <p:nvSpPr>
          <p:cNvPr id="8" name="Rounded Rectangular Callout 7"/>
          <p:cNvSpPr/>
          <p:nvPr/>
        </p:nvSpPr>
        <p:spPr bwMode="auto">
          <a:xfrm>
            <a:off x="3219450" y="3326347"/>
            <a:ext cx="473806" cy="584775"/>
          </a:xfrm>
          <a:prstGeom prst="wedgeRoundRectCallout">
            <a:avLst>
              <a:gd name="adj1" fmla="val -69996"/>
              <a:gd name="adj2" fmla="val 134157"/>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50538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rPr>
              <a:t>Abstraction:</a:t>
            </a:r>
            <a:br>
              <a:rPr lang="en-US" dirty="0">
                <a:solidFill>
                  <a:srgbClr val="FFFF00"/>
                </a:solidFill>
              </a:rPr>
            </a:br>
            <a:r>
              <a:rPr lang="en-US" dirty="0">
                <a:solidFill>
                  <a:srgbClr val="FFFF00"/>
                </a:solidFill>
              </a:rPr>
              <a:t>Distributed Ledger</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a:t>
            </a:fld>
            <a:endParaRPr lang="en-US" dirty="0"/>
          </a:p>
        </p:txBody>
      </p:sp>
      <p:pic>
        <p:nvPicPr>
          <p:cNvPr id="14338" name="Picture 2"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2" y="2049463"/>
            <a:ext cx="8768078" cy="3799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rot="20795843">
            <a:off x="1033709" y="3063123"/>
            <a:ext cx="4681090" cy="523220"/>
          </a:xfrm>
          <a:prstGeom prst="rect">
            <a:avLst/>
          </a:prstGeom>
          <a:solidFill>
            <a:schemeClr val="bg1">
              <a:alpha val="79999"/>
            </a:schemeClr>
          </a:solidFill>
          <a:ln w="381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Append-only list of events</a:t>
            </a:r>
          </a:p>
        </p:txBody>
      </p:sp>
      <p:sp>
        <p:nvSpPr>
          <p:cNvPr id="6" name="TextBox 5"/>
          <p:cNvSpPr txBox="1"/>
          <p:nvPr/>
        </p:nvSpPr>
        <p:spPr bwMode="auto">
          <a:xfrm rot="722109">
            <a:off x="4378317" y="3716106"/>
            <a:ext cx="3081293" cy="523220"/>
          </a:xfrm>
          <a:prstGeom prst="rect">
            <a:avLst/>
          </a:prstGeom>
          <a:solidFill>
            <a:schemeClr val="bg1">
              <a:alpha val="79999"/>
            </a:schemeClr>
          </a:solidFill>
          <a:ln w="381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Not just financial</a:t>
            </a:r>
          </a:p>
        </p:txBody>
      </p:sp>
      <p:sp>
        <p:nvSpPr>
          <p:cNvPr id="8" name="TextBox 7"/>
          <p:cNvSpPr txBox="1"/>
          <p:nvPr/>
        </p:nvSpPr>
        <p:spPr bwMode="auto">
          <a:xfrm rot="21406428">
            <a:off x="906514" y="4293210"/>
            <a:ext cx="5001690" cy="523220"/>
          </a:xfrm>
          <a:prstGeom prst="rect">
            <a:avLst/>
          </a:prstGeom>
          <a:solidFill>
            <a:schemeClr val="bg1">
              <a:alpha val="79999"/>
            </a:schemeClr>
          </a:solidFill>
          <a:ln w="381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Everyone agrees on content</a:t>
            </a:r>
          </a:p>
        </p:txBody>
      </p:sp>
      <p:sp>
        <p:nvSpPr>
          <p:cNvPr id="9" name="TextBox 8"/>
          <p:cNvSpPr txBox="1"/>
          <p:nvPr/>
        </p:nvSpPr>
        <p:spPr bwMode="auto">
          <a:xfrm rot="579078">
            <a:off x="4295614" y="4948587"/>
            <a:ext cx="2615396" cy="523220"/>
          </a:xfrm>
          <a:prstGeom prst="rect">
            <a:avLst/>
          </a:prstGeom>
          <a:solidFill>
            <a:schemeClr val="bg1">
              <a:alpha val="79999"/>
            </a:schemeClr>
          </a:solidFill>
          <a:ln w="381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Tamper-proof!</a:t>
            </a:r>
          </a:p>
        </p:txBody>
      </p:sp>
    </p:spTree>
    <p:extLst>
      <p:ext uri="{BB962C8B-B14F-4D97-AF65-F5344CB8AC3E}">
        <p14:creationId xmlns:p14="http://schemas.microsoft.com/office/powerpoint/2010/main" val="243314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20</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bwMode="auto">
          <a:xfrm>
            <a:off x="3876492" y="3358614"/>
            <a:ext cx="473806" cy="584775"/>
          </a:xfrm>
          <a:prstGeom prst="wedgeRoundRectCallout">
            <a:avLst>
              <a:gd name="adj1" fmla="val 42582"/>
              <a:gd name="adj2" fmla="val 134157"/>
              <a:gd name="adj3" fmla="val 16667"/>
            </a:avLst>
          </a:prstGeom>
          <a:noFill/>
          <a:ln w="76200" cap="flat" cmpd="sng" algn="ctr">
            <a:solidFill>
              <a:srgbClr val="FF0066"/>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12" name="TextBox 11"/>
          <p:cNvSpPr txBox="1"/>
          <p:nvPr/>
        </p:nvSpPr>
        <p:spPr bwMode="auto">
          <a:xfrm>
            <a:off x="1104258" y="4515667"/>
            <a:ext cx="6935488" cy="1384995"/>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Actually hash of txn “Merkel tree” root</a:t>
            </a:r>
          </a:p>
          <a:p>
            <a:pPr algn="ctr"/>
            <a:r>
              <a:rPr lang="en-US" sz="2800" b="1" dirty="0">
                <a:solidFill>
                  <a:srgbClr val="FFFF00"/>
                </a:solidFill>
                <a:latin typeface="Arial" panose="020B0604020202020204" pitchFamily="34" charset="0"/>
              </a:rPr>
              <a:t>Constant size</a:t>
            </a:r>
          </a:p>
          <a:p>
            <a:pPr algn="ctr"/>
            <a:r>
              <a:rPr lang="en-US" sz="2800" b="1" dirty="0">
                <a:solidFill>
                  <a:srgbClr val="FFFF00"/>
                </a:solidFill>
                <a:latin typeface="Arial" panose="020B0604020202020204" pitchFamily="34" charset="0"/>
              </a:rPr>
              <a:t>Too expensive to hash txns themselves</a:t>
            </a:r>
          </a:p>
        </p:txBody>
      </p:sp>
    </p:spTree>
    <p:extLst>
      <p:ext uri="{BB962C8B-B14F-4D97-AF65-F5344CB8AC3E}">
        <p14:creationId xmlns:p14="http://schemas.microsoft.com/office/powerpoint/2010/main" val="2518995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21</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bwMode="auto">
          <a:xfrm>
            <a:off x="4407448" y="3317383"/>
            <a:ext cx="473806" cy="584775"/>
          </a:xfrm>
          <a:prstGeom prst="wedgeRoundRectCallout">
            <a:avLst>
              <a:gd name="adj1" fmla="val -33810"/>
              <a:gd name="adj2" fmla="val 124384"/>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4" name="TextBox 13"/>
          <p:cNvSpPr txBox="1"/>
          <p:nvPr/>
        </p:nvSpPr>
        <p:spPr bwMode="auto">
          <a:xfrm>
            <a:off x="848677" y="4605729"/>
            <a:ext cx="6777817"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Pay “coinbase” reward to this address</a:t>
            </a:r>
          </a:p>
        </p:txBody>
      </p:sp>
    </p:spTree>
    <p:extLst>
      <p:ext uri="{BB962C8B-B14F-4D97-AF65-F5344CB8AC3E}">
        <p14:creationId xmlns:p14="http://schemas.microsoft.com/office/powerpoint/2010/main" val="177889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22</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bwMode="auto">
          <a:xfrm>
            <a:off x="1166773" y="4674666"/>
            <a:ext cx="6810454"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Too easy? frequent forks,  slow finality</a:t>
            </a:r>
          </a:p>
        </p:txBody>
      </p:sp>
      <p:sp>
        <p:nvSpPr>
          <p:cNvPr id="17" name="Rounded Rectangular Callout 16"/>
          <p:cNvSpPr/>
          <p:nvPr/>
        </p:nvSpPr>
        <p:spPr bwMode="auto">
          <a:xfrm>
            <a:off x="6983811" y="3364447"/>
            <a:ext cx="473806" cy="584775"/>
          </a:xfrm>
          <a:prstGeom prst="wedgeRoundRectCallout">
            <a:avLst>
              <a:gd name="adj1" fmla="val -1645"/>
              <a:gd name="adj2" fmla="val 147187"/>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8" name="TextBox 7">
            <a:extLst>
              <a:ext uri="{FF2B5EF4-FFF2-40B4-BE49-F238E27FC236}">
                <a16:creationId xmlns:a16="http://schemas.microsoft.com/office/drawing/2014/main" id="{52713B8F-3B93-46F0-B42C-52D69AE7E594}"/>
              </a:ext>
            </a:extLst>
          </p:cNvPr>
          <p:cNvSpPr txBox="1"/>
          <p:nvPr/>
        </p:nvSpPr>
        <p:spPr bwMode="auto">
          <a:xfrm>
            <a:off x="2213846" y="5400110"/>
            <a:ext cx="4628767"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Too hard? low throughput</a:t>
            </a:r>
          </a:p>
        </p:txBody>
      </p:sp>
      <p:sp>
        <p:nvSpPr>
          <p:cNvPr id="10" name="TextBox 9">
            <a:extLst>
              <a:ext uri="{FF2B5EF4-FFF2-40B4-BE49-F238E27FC236}">
                <a16:creationId xmlns:a16="http://schemas.microsoft.com/office/drawing/2014/main" id="{A1A127D7-279F-4AD7-9212-9BBFEEA46EA5}"/>
              </a:ext>
            </a:extLst>
          </p:cNvPr>
          <p:cNvSpPr txBox="1"/>
          <p:nvPr/>
        </p:nvSpPr>
        <p:spPr bwMode="auto">
          <a:xfrm>
            <a:off x="985432" y="6125554"/>
            <a:ext cx="708559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Adjusted dynamically: ~1  block / 10 min</a:t>
            </a:r>
          </a:p>
        </p:txBody>
      </p:sp>
    </p:spTree>
    <p:extLst>
      <p:ext uri="{BB962C8B-B14F-4D97-AF65-F5344CB8AC3E}">
        <p14:creationId xmlns:p14="http://schemas.microsoft.com/office/powerpoint/2010/main" val="25007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FF00"/>
                </a:solidFill>
              </a:rPr>
              <a:t>Nakamoto Consensus</a:t>
            </a:r>
            <a:br>
              <a:rPr lang="en-US" dirty="0">
                <a:solidFill>
                  <a:srgbClr val="FFFF00"/>
                </a:solidFill>
              </a:rPr>
            </a:br>
            <a:r>
              <a:rPr lang="en-US" dirty="0">
                <a:solidFill>
                  <a:srgbClr val="FFFF00"/>
                </a:solidFill>
              </a:rPr>
              <a:t> in One Line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23</a:t>
            </a:fld>
            <a:endParaRPr lang="en-US" dirty="0"/>
          </a:p>
        </p:txBody>
      </p:sp>
      <p:sp>
        <p:nvSpPr>
          <p:cNvPr id="7" name="TextBox 6"/>
          <p:cNvSpPr txBox="1"/>
          <p:nvPr/>
        </p:nvSpPr>
        <p:spPr bwMode="auto">
          <a:xfrm>
            <a:off x="1455915" y="3317384"/>
            <a:ext cx="6144631" cy="58477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3200" b="1" dirty="0">
                <a:solidFill>
                  <a:schemeClr val="tx1"/>
                </a:solidFill>
                <a:latin typeface="Arial" panose="020B0604020202020204" pitchFamily="34" charset="0"/>
                <a:cs typeface="Arial" panose="020B0604020202020204" pitchFamily="34" charset="0"/>
              </a:rPr>
              <a:t>SHA256( h | T | K | nonce ) &lt; D </a:t>
            </a:r>
            <a:endParaRPr lang="en-US" sz="3200" b="1" baseline="-25000" dirty="0">
              <a:solidFill>
                <a:schemeClr val="tx1"/>
              </a:solidFill>
              <a:latin typeface="Arial" panose="020B0604020202020204" pitchFamily="34" charset="0"/>
              <a:cs typeface="Arial" panose="020B0604020202020204" pitchFamily="34" charset="0"/>
            </a:endParaRPr>
          </a:p>
        </p:txBody>
      </p:sp>
      <p:sp>
        <p:nvSpPr>
          <p:cNvPr id="15" name="Rounded Rectangular Callout 14"/>
          <p:cNvSpPr/>
          <p:nvPr/>
        </p:nvSpPr>
        <p:spPr bwMode="auto">
          <a:xfrm>
            <a:off x="4881254" y="3353641"/>
            <a:ext cx="1766172" cy="584775"/>
          </a:xfrm>
          <a:prstGeom prst="wedgeRoundRectCallout">
            <a:avLst>
              <a:gd name="adj1" fmla="val -17329"/>
              <a:gd name="adj2" fmla="val 205825"/>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18" name="TextBox 17"/>
          <p:cNvSpPr txBox="1"/>
          <p:nvPr/>
        </p:nvSpPr>
        <p:spPr bwMode="auto">
          <a:xfrm>
            <a:off x="1698769" y="5135980"/>
            <a:ext cx="565892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Keep trying one after another …</a:t>
            </a:r>
          </a:p>
        </p:txBody>
      </p:sp>
    </p:spTree>
    <p:extLst>
      <p:ext uri="{BB962C8B-B14F-4D97-AF65-F5344CB8AC3E}">
        <p14:creationId xmlns:p14="http://schemas.microsoft.com/office/powerpoint/2010/main" val="2882125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24</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2470"/>
            <a:ext cx="9117301"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68"/>
          <p:cNvSpPr>
            <a:spLocks noChangeArrowheads="1"/>
          </p:cNvSpPr>
          <p:nvPr/>
        </p:nvSpPr>
        <p:spPr bwMode="auto">
          <a:xfrm>
            <a:off x="3072732" y="1483995"/>
            <a:ext cx="1362108" cy="725805"/>
          </a:xfrm>
          <a:prstGeom prst="wedgeRoundRectCallout">
            <a:avLst>
              <a:gd name="adj1" fmla="val 98104"/>
              <a:gd name="adj2" fmla="val 184850"/>
              <a:gd name="adj3" fmla="val 16667"/>
            </a:avLst>
          </a:prstGeom>
          <a:noFill/>
          <a:ln w="76200">
            <a:solidFill>
              <a:srgbClr val="FF0000"/>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
        <p:nvSpPr>
          <p:cNvPr id="7" name="TextBox 6"/>
          <p:cNvSpPr txBox="1"/>
          <p:nvPr/>
        </p:nvSpPr>
        <p:spPr bwMode="auto">
          <a:xfrm>
            <a:off x="5266402" y="3537914"/>
            <a:ext cx="318085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Find a value to put here …</a:t>
            </a:r>
          </a:p>
        </p:txBody>
      </p:sp>
      <p:sp>
        <p:nvSpPr>
          <p:cNvPr id="8" name="AutoShape 68"/>
          <p:cNvSpPr>
            <a:spLocks noChangeArrowheads="1"/>
          </p:cNvSpPr>
          <p:nvPr/>
        </p:nvSpPr>
        <p:spPr bwMode="auto">
          <a:xfrm>
            <a:off x="603852" y="712470"/>
            <a:ext cx="4211988" cy="2825444"/>
          </a:xfrm>
          <a:prstGeom prst="wedgeRoundRectCallout">
            <a:avLst>
              <a:gd name="adj1" fmla="val 56494"/>
              <a:gd name="adj2" fmla="val 99627"/>
              <a:gd name="adj3" fmla="val 16667"/>
            </a:avLst>
          </a:prstGeom>
          <a:noFill/>
          <a:ln w="76200">
            <a:solidFill>
              <a:srgbClr val="FF66FF"/>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
        <p:nvSpPr>
          <p:cNvPr id="9" name="TextBox 8"/>
          <p:cNvSpPr txBox="1"/>
          <p:nvPr/>
        </p:nvSpPr>
        <p:spPr bwMode="auto">
          <a:xfrm>
            <a:off x="4815840" y="5275274"/>
            <a:ext cx="3180859"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To give this hash </a:t>
            </a:r>
            <a:r>
              <a:rPr lang="en-US" sz="2800" b="1" i="1" dirty="0">
                <a:solidFill>
                  <a:srgbClr val="FFFF00"/>
                </a:solidFill>
                <a:latin typeface="Arial" panose="020B0604020202020204" pitchFamily="34" charset="0"/>
              </a:rPr>
              <a:t>k</a:t>
            </a:r>
            <a:r>
              <a:rPr lang="en-US" sz="2800" b="1" dirty="0">
                <a:solidFill>
                  <a:srgbClr val="FFFF00"/>
                </a:solidFill>
                <a:latin typeface="Arial" panose="020B0604020202020204" pitchFamily="34" charset="0"/>
              </a:rPr>
              <a:t> leading 0s</a:t>
            </a:r>
          </a:p>
        </p:txBody>
      </p:sp>
    </p:spTree>
    <p:extLst>
      <p:ext uri="{BB962C8B-B14F-4D97-AF65-F5344CB8AC3E}">
        <p14:creationId xmlns:p14="http://schemas.microsoft.com/office/powerpoint/2010/main" val="3426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sp>
        <p:nvSpPr>
          <p:cNvPr id="4" name="AutoShape 2" descr="Image result for roulette whe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26" name="Picture 2" descr="http://i.dailymail.co.uk/i/pix/2016/08/23/16/35D1604800000578-0-image-a-2_1471967785570.jpg"/>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0" y="0"/>
            <a:ext cx="8934464" cy="67360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747742" y="508902"/>
            <a:ext cx="7931792"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“Proof-of-Work” arguably a misnomer</a:t>
            </a:r>
            <a:endParaRPr lang="en-US" sz="2800" b="1" i="1" dirty="0">
              <a:solidFill>
                <a:srgbClr val="FFFF00"/>
              </a:solidFill>
              <a:latin typeface="Arial" panose="020B0604020202020204" pitchFamily="34" charset="0"/>
              <a:cs typeface="Arial" panose="020B0604020202020204" pitchFamily="34" charset="0"/>
            </a:endParaRPr>
          </a:p>
        </p:txBody>
      </p:sp>
      <p:sp>
        <p:nvSpPr>
          <p:cNvPr id="12" name="TextBox 3"/>
          <p:cNvSpPr txBox="1"/>
          <p:nvPr/>
        </p:nvSpPr>
        <p:spPr bwMode="auto">
          <a:xfrm>
            <a:off x="3254312" y="1460449"/>
            <a:ext cx="5425222"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Randomization is important</a:t>
            </a:r>
            <a:endParaRPr lang="en-US" sz="2800" b="1" i="1" dirty="0">
              <a:solidFill>
                <a:srgbClr val="FFFF00"/>
              </a:solidFill>
              <a:latin typeface="Arial" panose="020B0604020202020204" pitchFamily="34" charset="0"/>
              <a:cs typeface="Arial" panose="020B0604020202020204" pitchFamily="34" charset="0"/>
            </a:endParaRPr>
          </a:p>
        </p:txBody>
      </p:sp>
      <p:sp>
        <p:nvSpPr>
          <p:cNvPr id="13" name="TextBox 3"/>
          <p:cNvSpPr txBox="1"/>
          <p:nvPr/>
        </p:nvSpPr>
        <p:spPr bwMode="auto">
          <a:xfrm>
            <a:off x="2971031" y="3794430"/>
            <a:ext cx="5708503"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Instead, chance of winning is </a:t>
            </a:r>
            <a:r>
              <a:rPr lang="en-US" sz="2800" b="1" i="1" dirty="0">
                <a:solidFill>
                  <a:srgbClr val="FFFF00"/>
                </a:solidFill>
                <a:latin typeface="Arial" panose="020B0604020202020204" pitchFamily="34" charset="0"/>
                <a:cs typeface="Arial" panose="020B0604020202020204" pitchFamily="34" charset="0"/>
              </a:rPr>
              <a:t>proportional</a:t>
            </a:r>
            <a:r>
              <a:rPr lang="en-US" sz="2800" b="1" dirty="0">
                <a:solidFill>
                  <a:srgbClr val="FFFF00"/>
                </a:solidFill>
                <a:latin typeface="Arial" panose="020B0604020202020204" pitchFamily="34" charset="0"/>
                <a:cs typeface="Arial" panose="020B0604020202020204" pitchFamily="34" charset="0"/>
              </a:rPr>
              <a:t>  to power </a:t>
            </a:r>
          </a:p>
        </p:txBody>
      </p:sp>
      <p:sp>
        <p:nvSpPr>
          <p:cNvPr id="14" name="TextBox 3"/>
          <p:cNvSpPr txBox="1"/>
          <p:nvPr/>
        </p:nvSpPr>
        <p:spPr bwMode="auto">
          <a:xfrm>
            <a:off x="747742" y="2411996"/>
            <a:ext cx="6750337"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Otherwise, most computational power </a:t>
            </a:r>
            <a:r>
              <a:rPr lang="en-US" sz="2800" b="1" i="1" dirty="0">
                <a:solidFill>
                  <a:srgbClr val="FFFF00"/>
                </a:solidFill>
                <a:latin typeface="Arial" panose="020B0604020202020204" pitchFamily="34" charset="0"/>
                <a:cs typeface="Arial" panose="020B0604020202020204" pitchFamily="34" charset="0"/>
              </a:rPr>
              <a:t>always</a:t>
            </a:r>
            <a:r>
              <a:rPr lang="en-US" sz="2800" b="1" dirty="0">
                <a:solidFill>
                  <a:srgbClr val="FFFF00"/>
                </a:solidFill>
                <a:latin typeface="Arial" panose="020B0604020202020204" pitchFamily="34" charset="0"/>
                <a:cs typeface="Arial" panose="020B0604020202020204" pitchFamily="34" charset="0"/>
              </a:rPr>
              <a:t> wins</a:t>
            </a:r>
          </a:p>
        </p:txBody>
      </p:sp>
      <p:sp>
        <p:nvSpPr>
          <p:cNvPr id="15" name="TextBox 3"/>
          <p:cNvSpPr txBox="1"/>
          <p:nvPr/>
        </p:nvSpPr>
        <p:spPr bwMode="auto">
          <a:xfrm>
            <a:off x="747742" y="5280592"/>
            <a:ext cx="7085618"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Still, danger of capture by big miners</a:t>
            </a:r>
          </a:p>
        </p:txBody>
      </p:sp>
    </p:spTree>
    <p:extLst>
      <p:ext uri="{BB962C8B-B14F-4D97-AF65-F5344CB8AC3E}">
        <p14:creationId xmlns:p14="http://schemas.microsoft.com/office/powerpoint/2010/main" val="8405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4148F7-E696-464A-94EF-D953577F1F3F}"/>
              </a:ext>
            </a:extLst>
          </p:cNvPr>
          <p:cNvSpPr>
            <a:spLocks noGrp="1"/>
          </p:cNvSpPr>
          <p:nvPr>
            <p:ph type="title"/>
          </p:nvPr>
        </p:nvSpPr>
        <p:spPr/>
        <p:txBody>
          <a:bodyPr/>
          <a:lstStyle/>
          <a:p>
            <a:r>
              <a:rPr lang="en-US" dirty="0">
                <a:solidFill>
                  <a:srgbClr val="FFFF00"/>
                </a:solidFill>
              </a:rPr>
              <a:t>Questions?</a:t>
            </a:r>
          </a:p>
        </p:txBody>
      </p:sp>
      <p:sp>
        <p:nvSpPr>
          <p:cNvPr id="2" name="Slide Number Placeholder 1">
            <a:extLst>
              <a:ext uri="{FF2B5EF4-FFF2-40B4-BE49-F238E27FC236}">
                <a16:creationId xmlns:a16="http://schemas.microsoft.com/office/drawing/2014/main" id="{92F142B4-E454-4764-BB65-6740E5DFC266}"/>
              </a:ext>
            </a:extLst>
          </p:cNvPr>
          <p:cNvSpPr>
            <a:spLocks noGrp="1"/>
          </p:cNvSpPr>
          <p:nvPr>
            <p:ph type="sldNum" sz="quarter" idx="11"/>
          </p:nvPr>
        </p:nvSpPr>
        <p:spPr/>
        <p:txBody>
          <a:bodyPr/>
          <a:lstStyle/>
          <a:p>
            <a:pPr>
              <a:defRPr/>
            </a:pPr>
            <a:fld id="{FE25F947-77F5-4CA6-8472-B4B2967773ED}" type="slidenum">
              <a:rPr lang="x-none" smtClean="0"/>
              <a:pPr>
                <a:defRPr/>
              </a:pPr>
              <a:t>26</a:t>
            </a:fld>
            <a:endParaRPr lang="en-US" dirty="0"/>
          </a:p>
        </p:txBody>
      </p:sp>
    </p:spTree>
    <p:extLst>
      <p:ext uri="{BB962C8B-B14F-4D97-AF65-F5344CB8AC3E}">
        <p14:creationId xmlns:p14="http://schemas.microsoft.com/office/powerpoint/2010/main" val="676703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Longest Chain Rule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3" y="2285999"/>
            <a:ext cx="9196707" cy="70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182991" y="3146381"/>
            <a:ext cx="5425218"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Honest miners build on longest chain …</a:t>
            </a:r>
          </a:p>
        </p:txBody>
      </p:sp>
      <p:sp>
        <p:nvSpPr>
          <p:cNvPr id="6" name="TextBox 5"/>
          <p:cNvSpPr txBox="1"/>
          <p:nvPr/>
        </p:nvSpPr>
        <p:spPr bwMode="auto">
          <a:xfrm>
            <a:off x="3261360" y="4356345"/>
            <a:ext cx="5425218"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 longest chain reflects will of honest miners</a:t>
            </a:r>
          </a:p>
        </p:txBody>
      </p:sp>
      <p:sp>
        <p:nvSpPr>
          <p:cNvPr id="7" name="TextBox 6"/>
          <p:cNvSpPr txBox="1"/>
          <p:nvPr/>
        </p:nvSpPr>
        <p:spPr bwMode="auto">
          <a:xfrm>
            <a:off x="182990" y="5566309"/>
            <a:ext cx="7315089"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Dishonest miners would have to out-compute all honest miners </a:t>
            </a:r>
          </a:p>
        </p:txBody>
      </p:sp>
    </p:spTree>
    <p:extLst>
      <p:ext uri="{BB962C8B-B14F-4D97-AF65-F5344CB8AC3E}">
        <p14:creationId xmlns:p14="http://schemas.microsoft.com/office/powerpoint/2010/main" val="37747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Limited Throughput is Feature, not Bug</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9320"/>
            <a:ext cx="9148763" cy="86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182990" y="3146381"/>
            <a:ext cx="681216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Number of blocks/time kept approximately constant</a:t>
            </a:r>
          </a:p>
        </p:txBody>
      </p:sp>
      <p:sp>
        <p:nvSpPr>
          <p:cNvPr id="6" name="TextBox 5"/>
          <p:cNvSpPr txBox="1"/>
          <p:nvPr/>
        </p:nvSpPr>
        <p:spPr bwMode="auto">
          <a:xfrm>
            <a:off x="2468880" y="4571789"/>
            <a:ext cx="621769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By varying PoW difficulty</a:t>
            </a:r>
          </a:p>
        </p:txBody>
      </p:sp>
      <p:sp>
        <p:nvSpPr>
          <p:cNvPr id="7" name="TextBox 6"/>
          <p:cNvSpPr txBox="1"/>
          <p:nvPr/>
        </p:nvSpPr>
        <p:spPr bwMode="auto">
          <a:xfrm>
            <a:off x="182990" y="5566309"/>
            <a:ext cx="7315089"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This will become a problem as Bitcoin becomes successful</a:t>
            </a:r>
          </a:p>
        </p:txBody>
      </p:sp>
    </p:spTree>
    <p:extLst>
      <p:ext uri="{BB962C8B-B14F-4D97-AF65-F5344CB8AC3E}">
        <p14:creationId xmlns:p14="http://schemas.microsoft.com/office/powerpoint/2010/main" val="127547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7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edora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 name="AutoShape 4" descr="Image result for fedora cartoon"/>
          <p:cNvSpPr>
            <a:spLocks noChangeAspect="1" noChangeArrowheads="1"/>
          </p:cNvSpPr>
          <p:nvPr/>
        </p:nvSpPr>
        <p:spPr bwMode="auto">
          <a:xfrm>
            <a:off x="307975" y="5373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nvGrpSpPr>
          <p:cNvPr id="7" name="Group 6"/>
          <p:cNvGrpSpPr/>
          <p:nvPr/>
        </p:nvGrpSpPr>
        <p:grpSpPr>
          <a:xfrm>
            <a:off x="574675" y="1492854"/>
            <a:ext cx="7994650" cy="1716141"/>
            <a:chOff x="612775" y="963446"/>
            <a:chExt cx="7994650" cy="1716141"/>
          </a:xfrm>
        </p:grpSpPr>
        <p:pic>
          <p:nvPicPr>
            <p:cNvPr id="3090" name="Picture 18" descr="http://www.clker.com/cliparts/J/H/a/O/Z/2/pink-hat-red-2-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004810"/>
              <a:ext cx="2317750" cy="1581342"/>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Image result for blue fedora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4388" y="1003583"/>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a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63446"/>
              <a:ext cx="2511425" cy="1716141"/>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bwMode="auto">
          <a:xfrm>
            <a:off x="565366" y="842145"/>
            <a:ext cx="184217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Clients </a:t>
            </a:r>
            <a:r>
              <a:rPr lang="en-US" sz="2800" dirty="0">
                <a:latin typeface="Arial" panose="020B0604020202020204" pitchFamily="34" charset="0"/>
                <a:cs typeface="Arial" panose="020B0604020202020204" pitchFamily="34" charset="0"/>
              </a:rPr>
              <a:t>….</a:t>
            </a:r>
          </a:p>
        </p:txBody>
      </p:sp>
      <p:grpSp>
        <p:nvGrpSpPr>
          <p:cNvPr id="10" name="Group 9"/>
          <p:cNvGrpSpPr/>
          <p:nvPr/>
        </p:nvGrpSpPr>
        <p:grpSpPr>
          <a:xfrm>
            <a:off x="660065" y="3349796"/>
            <a:ext cx="8077512" cy="1928745"/>
            <a:chOff x="660065" y="2820388"/>
            <a:chExt cx="8077512" cy="1928745"/>
          </a:xfrm>
        </p:grpSpPr>
        <p:pic>
          <p:nvPicPr>
            <p:cNvPr id="32" name="Picture 16" descr="Turquoise Hard Hat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65" y="2971800"/>
              <a:ext cx="2308225" cy="1777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Pink Hard Hat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747" y="2854547"/>
              <a:ext cx="2410092" cy="185577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Blue Hard Hat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1295" y="2820388"/>
              <a:ext cx="2366282" cy="1822037"/>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p:cNvSpPr txBox="1"/>
          <p:nvPr/>
        </p:nvSpPr>
        <p:spPr bwMode="auto">
          <a:xfrm>
            <a:off x="565366" y="3239598"/>
            <a:ext cx="1723549" cy="523220"/>
          </a:xfrm>
          <a:prstGeom prst="rect">
            <a:avLst/>
          </a:prstGeom>
          <a:solidFill>
            <a:schemeClr val="bg1"/>
          </a:solidFill>
          <a:ln w="76200">
            <a:solidFill>
              <a:srgbClr val="00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Miners</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822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161002" y="3355034"/>
            <a:ext cx="3180859" cy="138499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Clients send transactions to miners</a:t>
            </a:r>
          </a:p>
        </p:txBody>
      </p:sp>
      <p:sp>
        <p:nvSpPr>
          <p:cNvPr id="2" name="Rectangle 1"/>
          <p:cNvSpPr/>
          <p:nvPr/>
        </p:nvSpPr>
        <p:spPr bwMode="auto">
          <a:xfrm>
            <a:off x="289560" y="1552247"/>
            <a:ext cx="8810256" cy="461665"/>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419802" y="325755"/>
            <a:ext cx="4487477" cy="725805"/>
          </a:xfrm>
          <a:prstGeom prst="wedgeRoundRectCallout">
            <a:avLst>
              <a:gd name="adj1" fmla="val -37401"/>
              <a:gd name="adj2" fmla="val 338131"/>
              <a:gd name="adj3" fmla="val 16667"/>
            </a:avLst>
          </a:prstGeom>
          <a:noFill/>
          <a:ln w="76200">
            <a:solidFill>
              <a:srgbClr val="FF0000"/>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
        <p:nvSpPr>
          <p:cNvPr id="7" name="TextBox 6"/>
          <p:cNvSpPr txBox="1"/>
          <p:nvPr/>
        </p:nvSpPr>
        <p:spPr bwMode="auto">
          <a:xfrm>
            <a:off x="4321522" y="3026840"/>
            <a:ext cx="4487198"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On  the Bitcoin P2P layer</a:t>
            </a:r>
          </a:p>
        </p:txBody>
      </p:sp>
      <p:sp>
        <p:nvSpPr>
          <p:cNvPr id="8" name="TextBox 7"/>
          <p:cNvSpPr txBox="1"/>
          <p:nvPr/>
        </p:nvSpPr>
        <p:spPr bwMode="auto">
          <a:xfrm>
            <a:off x="1189488" y="5393653"/>
            <a:ext cx="672084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Rumor: mining cartels use faster side-channels</a:t>
            </a:r>
          </a:p>
        </p:txBody>
      </p:sp>
    </p:spTree>
    <p:extLst>
      <p:ext uri="{BB962C8B-B14F-4D97-AF65-F5344CB8AC3E}">
        <p14:creationId xmlns:p14="http://schemas.microsoft.com/office/powerpoint/2010/main" val="3582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1524000" y="3355034"/>
            <a:ext cx="5461389"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Miners assemble transactions into blocks</a:t>
            </a:r>
          </a:p>
        </p:txBody>
      </p:sp>
      <p:sp>
        <p:nvSpPr>
          <p:cNvPr id="2" name="Rectangle 1"/>
          <p:cNvSpPr/>
          <p:nvPr/>
        </p:nvSpPr>
        <p:spPr bwMode="auto">
          <a:xfrm>
            <a:off x="289560" y="1323020"/>
            <a:ext cx="8810256" cy="119157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419802" y="792480"/>
            <a:ext cx="4975158" cy="561021"/>
          </a:xfrm>
          <a:prstGeom prst="wedgeRoundRectCallout">
            <a:avLst>
              <a:gd name="adj1" fmla="val 13142"/>
              <a:gd name="adj2" fmla="val 368012"/>
              <a:gd name="adj3" fmla="val 16667"/>
            </a:avLst>
          </a:prstGeom>
          <a:noFill/>
          <a:ln w="76200">
            <a:solidFill>
              <a:srgbClr val="FFC000"/>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
        <p:nvSpPr>
          <p:cNvPr id="7" name="TextBox 6"/>
          <p:cNvSpPr txBox="1"/>
          <p:nvPr/>
        </p:nvSpPr>
        <p:spPr bwMode="auto">
          <a:xfrm>
            <a:off x="2980846" y="4536134"/>
            <a:ext cx="5705954" cy="954107"/>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Economy of scale: single transaction too expensive</a:t>
            </a:r>
          </a:p>
        </p:txBody>
      </p:sp>
      <p:sp>
        <p:nvSpPr>
          <p:cNvPr id="8" name="TextBox 7"/>
          <p:cNvSpPr txBox="1"/>
          <p:nvPr/>
        </p:nvSpPr>
        <p:spPr bwMode="auto">
          <a:xfrm>
            <a:off x="1523999" y="5717234"/>
            <a:ext cx="5461389"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Block size becomes major headache later on!</a:t>
            </a:r>
          </a:p>
        </p:txBody>
      </p:sp>
    </p:spTree>
    <p:extLst>
      <p:ext uri="{BB962C8B-B14F-4D97-AF65-F5344CB8AC3E}">
        <p14:creationId xmlns:p14="http://schemas.microsoft.com/office/powerpoint/2010/main" val="4515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2575560" y="3355034"/>
            <a:ext cx="598895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Miners race to do Proof of Work</a:t>
            </a:r>
          </a:p>
        </p:txBody>
      </p:sp>
      <p:sp>
        <p:nvSpPr>
          <p:cNvPr id="2" name="Rectangle 1"/>
          <p:cNvSpPr/>
          <p:nvPr/>
        </p:nvSpPr>
        <p:spPr bwMode="auto">
          <a:xfrm>
            <a:off x="289560" y="1539240"/>
            <a:ext cx="8810256" cy="97535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7" name="TextBox 6"/>
          <p:cNvSpPr txBox="1"/>
          <p:nvPr/>
        </p:nvSpPr>
        <p:spPr bwMode="auto">
          <a:xfrm>
            <a:off x="392055" y="4229027"/>
            <a:ext cx="711708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Today, consumes lots of energy</a:t>
            </a:r>
          </a:p>
        </p:txBody>
      </p:sp>
      <p:sp>
        <p:nvSpPr>
          <p:cNvPr id="8" name="TextBox 7"/>
          <p:cNvSpPr txBox="1"/>
          <p:nvPr/>
        </p:nvSpPr>
        <p:spPr bwMode="auto">
          <a:xfrm>
            <a:off x="392055" y="5103020"/>
            <a:ext cx="8497134"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Cartels with access to cheap power and ASICs control most of hashing power</a:t>
            </a:r>
          </a:p>
        </p:txBody>
      </p:sp>
      <p:sp>
        <p:nvSpPr>
          <p:cNvPr id="9" name="Rectangle 8"/>
          <p:cNvSpPr/>
          <p:nvPr/>
        </p:nvSpPr>
        <p:spPr bwMode="auto">
          <a:xfrm>
            <a:off x="78933" y="775811"/>
            <a:ext cx="8810256" cy="399100"/>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392055" y="1072990"/>
            <a:ext cx="6593333" cy="561021"/>
          </a:xfrm>
          <a:prstGeom prst="wedgeRoundRectCallout">
            <a:avLst>
              <a:gd name="adj1" fmla="val 30709"/>
              <a:gd name="adj2" fmla="val 308250"/>
              <a:gd name="adj3" fmla="val 16667"/>
            </a:avLst>
          </a:prstGeom>
          <a:noFill/>
          <a:ln w="76200">
            <a:solidFill>
              <a:srgbClr val="FF66FF"/>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27759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392055" y="3355034"/>
            <a:ext cx="6984105"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If multiple winners at the same time …</a:t>
            </a:r>
          </a:p>
        </p:txBody>
      </p:sp>
      <p:sp>
        <p:nvSpPr>
          <p:cNvPr id="2" name="Rectangle 1"/>
          <p:cNvSpPr/>
          <p:nvPr/>
        </p:nvSpPr>
        <p:spPr bwMode="auto">
          <a:xfrm>
            <a:off x="289560" y="1828800"/>
            <a:ext cx="8810256" cy="80771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7" name="TextBox 6"/>
          <p:cNvSpPr txBox="1"/>
          <p:nvPr/>
        </p:nvSpPr>
        <p:spPr bwMode="auto">
          <a:xfrm>
            <a:off x="392055" y="4229027"/>
            <a:ext cx="535342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the blockchain forks …</a:t>
            </a:r>
          </a:p>
        </p:txBody>
      </p:sp>
      <p:sp>
        <p:nvSpPr>
          <p:cNvPr id="8" name="TextBox 7"/>
          <p:cNvSpPr txBox="1"/>
          <p:nvPr/>
        </p:nvSpPr>
        <p:spPr bwMode="auto">
          <a:xfrm>
            <a:off x="392055" y="5103020"/>
            <a:ext cx="8497134"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Result: high latency because need to wait until your transaction deep enough in chain</a:t>
            </a:r>
          </a:p>
        </p:txBody>
      </p:sp>
      <p:sp>
        <p:nvSpPr>
          <p:cNvPr id="9" name="Rectangle 8"/>
          <p:cNvSpPr/>
          <p:nvPr/>
        </p:nvSpPr>
        <p:spPr bwMode="auto">
          <a:xfrm>
            <a:off x="78933" y="775811"/>
            <a:ext cx="8810256" cy="547210"/>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392055" y="1267779"/>
            <a:ext cx="6984105" cy="561021"/>
          </a:xfrm>
          <a:prstGeom prst="wedgeRoundRectCallout">
            <a:avLst>
              <a:gd name="adj1" fmla="val 7797"/>
              <a:gd name="adj2" fmla="val 267503"/>
              <a:gd name="adj3" fmla="val 16667"/>
            </a:avLst>
          </a:prstGeom>
          <a:noFill/>
          <a:ln w="76200">
            <a:solidFill>
              <a:schemeClr val="accent1">
                <a:lumMod val="40000"/>
                <a:lumOff val="60000"/>
              </a:schemeClr>
            </a:solidFill>
            <a:miter lim="800000"/>
            <a:headEnd/>
            <a:tailEnd/>
          </a:ln>
        </p:spPr>
        <p:txBody>
          <a:bodyPr anchor="ctr"/>
          <a:lstStyle/>
          <a:p>
            <a:endParaRPr lang="en-U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29635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392055" y="3355034"/>
            <a:ext cx="838618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Sanity check: malformed txns rejected</a:t>
            </a:r>
          </a:p>
        </p:txBody>
      </p:sp>
      <p:sp>
        <p:nvSpPr>
          <p:cNvPr id="2" name="Rectangle 1"/>
          <p:cNvSpPr/>
          <p:nvPr/>
        </p:nvSpPr>
        <p:spPr bwMode="auto">
          <a:xfrm>
            <a:off x="289560" y="2139790"/>
            <a:ext cx="8810256" cy="49672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7" name="TextBox 6"/>
          <p:cNvSpPr txBox="1"/>
          <p:nvPr/>
        </p:nvSpPr>
        <p:spPr bwMode="auto">
          <a:xfrm>
            <a:off x="392055" y="4229027"/>
            <a:ext cx="711708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Incentive for miners to behave …</a:t>
            </a:r>
          </a:p>
        </p:txBody>
      </p:sp>
      <p:sp>
        <p:nvSpPr>
          <p:cNvPr id="8" name="TextBox 7"/>
          <p:cNvSpPr txBox="1"/>
          <p:nvPr/>
        </p:nvSpPr>
        <p:spPr bwMode="auto">
          <a:xfrm>
            <a:off x="3108960" y="5103020"/>
            <a:ext cx="5780228"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Double spending filter</a:t>
            </a:r>
          </a:p>
          <a:p>
            <a:pPr algn="ctr"/>
            <a:r>
              <a:rPr lang="en-US" sz="2800" b="1" dirty="0">
                <a:solidFill>
                  <a:srgbClr val="FFFF00"/>
                </a:solidFill>
                <a:latin typeface="Arial" panose="020B0604020202020204" pitchFamily="34" charset="0"/>
                <a:cs typeface="Arial" panose="020B0604020202020204" pitchFamily="34" charset="0"/>
              </a:rPr>
              <a:t>(not actually necessary?)</a:t>
            </a:r>
          </a:p>
        </p:txBody>
      </p:sp>
      <p:sp>
        <p:nvSpPr>
          <p:cNvPr id="9" name="Rectangle 8"/>
          <p:cNvSpPr/>
          <p:nvPr/>
        </p:nvSpPr>
        <p:spPr bwMode="auto">
          <a:xfrm>
            <a:off x="78933" y="775811"/>
            <a:ext cx="8810256" cy="802958"/>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392055" y="1578769"/>
            <a:ext cx="8005185" cy="561021"/>
          </a:xfrm>
          <a:prstGeom prst="wedgeRoundRectCallout">
            <a:avLst>
              <a:gd name="adj1" fmla="val 7797"/>
              <a:gd name="adj2" fmla="val 267503"/>
              <a:gd name="adj3" fmla="val 16667"/>
            </a:avLst>
          </a:prstGeom>
          <a:noFill/>
          <a:ln w="76200">
            <a:solidFill>
              <a:srgbClr val="FF0000"/>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681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4"/>
            <a:ext cx="9099816" cy="26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392056" y="3355034"/>
            <a:ext cx="838618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Successors build on recent well-formed blocks</a:t>
            </a:r>
          </a:p>
        </p:txBody>
      </p:sp>
      <p:sp>
        <p:nvSpPr>
          <p:cNvPr id="7" name="TextBox 6"/>
          <p:cNvSpPr txBox="1"/>
          <p:nvPr/>
        </p:nvSpPr>
        <p:spPr bwMode="auto">
          <a:xfrm>
            <a:off x="2660861" y="4331510"/>
            <a:ext cx="611737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Pick longest chain if there is a fork</a:t>
            </a:r>
          </a:p>
        </p:txBody>
      </p:sp>
      <p:sp>
        <p:nvSpPr>
          <p:cNvPr id="8" name="TextBox 7"/>
          <p:cNvSpPr txBox="1"/>
          <p:nvPr/>
        </p:nvSpPr>
        <p:spPr bwMode="auto">
          <a:xfrm>
            <a:off x="3839646" y="5307987"/>
            <a:ext cx="493859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Break ties arbitrarily</a:t>
            </a:r>
          </a:p>
        </p:txBody>
      </p:sp>
      <p:sp>
        <p:nvSpPr>
          <p:cNvPr id="9" name="Rectangle 8"/>
          <p:cNvSpPr/>
          <p:nvPr/>
        </p:nvSpPr>
        <p:spPr bwMode="auto">
          <a:xfrm>
            <a:off x="78933" y="775810"/>
            <a:ext cx="8810256" cy="1129189"/>
          </a:xfrm>
          <a:prstGeom prst="rect">
            <a:avLst/>
          </a:prstGeom>
          <a:solidFill>
            <a:schemeClr val="tx1">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 name="AutoShape 68"/>
          <p:cNvSpPr>
            <a:spLocks noChangeArrowheads="1"/>
          </p:cNvSpPr>
          <p:nvPr/>
        </p:nvSpPr>
        <p:spPr bwMode="auto">
          <a:xfrm>
            <a:off x="481468" y="1905000"/>
            <a:ext cx="8618348" cy="722469"/>
          </a:xfrm>
          <a:prstGeom prst="wedgeRoundRectCallout">
            <a:avLst>
              <a:gd name="adj1" fmla="val 8504"/>
              <a:gd name="adj2" fmla="val 138828"/>
              <a:gd name="adj3" fmla="val 16667"/>
            </a:avLst>
          </a:prstGeom>
          <a:noFill/>
          <a:ln w="76200">
            <a:solidFill>
              <a:srgbClr val="FF66FF"/>
            </a:solidFill>
            <a:miter lim="800000"/>
            <a:headEnd/>
            <a:tailEnd/>
          </a:ln>
        </p:spPr>
        <p:txBody>
          <a:bodyPr anchor="ctr"/>
          <a:lstStyle/>
          <a:p>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4503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Where’s my Money?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36</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0218"/>
            <a:ext cx="9125261" cy="66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819261" y="3146381"/>
            <a:ext cx="731508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You mine a block, you get paid</a:t>
            </a:r>
          </a:p>
        </p:txBody>
      </p:sp>
      <p:sp>
        <p:nvSpPr>
          <p:cNvPr id="6" name="TextBox 5"/>
          <p:cNvSpPr txBox="1"/>
          <p:nvPr/>
        </p:nvSpPr>
        <p:spPr bwMode="auto">
          <a:xfrm>
            <a:off x="1307052" y="4013445"/>
            <a:ext cx="682729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How new bitcoins are generated</a:t>
            </a:r>
          </a:p>
        </p:txBody>
      </p:sp>
      <p:sp>
        <p:nvSpPr>
          <p:cNvPr id="7" name="TextBox 6"/>
          <p:cNvSpPr txBox="1"/>
          <p:nvPr/>
        </p:nvSpPr>
        <p:spPr bwMode="auto">
          <a:xfrm>
            <a:off x="3932559" y="4880509"/>
            <a:ext cx="420179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r>
              <a:rPr lang="en-US" sz="2800" b="1" dirty="0">
                <a:solidFill>
                  <a:srgbClr val="FFFF00"/>
                </a:solidFill>
                <a:latin typeface="Arial" panose="020B0604020202020204" pitchFamily="34" charset="0"/>
                <a:cs typeface="Arial" panose="020B0604020202020204" pitchFamily="34" charset="0"/>
              </a:rPr>
              <a:t>Coinbase</a:t>
            </a:r>
            <a:r>
              <a:rPr lang="en-US" sz="2800" b="1" dirty="0">
                <a:solidFill>
                  <a:srgbClr val="CCECFF"/>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transaction</a:t>
            </a:r>
          </a:p>
        </p:txBody>
      </p:sp>
    </p:spTree>
    <p:extLst>
      <p:ext uri="{BB962C8B-B14F-4D97-AF65-F5344CB8AC3E}">
        <p14:creationId xmlns:p14="http://schemas.microsoft.com/office/powerpoint/2010/main" val="156596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Where’s my Money?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37</a:t>
            </a:fld>
            <a:endParaRPr lang="en-US" dirty="0"/>
          </a:p>
        </p:txBody>
      </p:sp>
      <p:sp>
        <p:nvSpPr>
          <p:cNvPr id="5" name="TextBox 4"/>
          <p:cNvSpPr txBox="1"/>
          <p:nvPr/>
        </p:nvSpPr>
        <p:spPr bwMode="auto">
          <a:xfrm>
            <a:off x="440404" y="3146381"/>
            <a:ext cx="680026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Customers can include transaction fee</a:t>
            </a:r>
          </a:p>
        </p:txBody>
      </p:sp>
      <p:sp>
        <p:nvSpPr>
          <p:cNvPr id="6" name="TextBox 5"/>
          <p:cNvSpPr txBox="1"/>
          <p:nvPr/>
        </p:nvSpPr>
        <p:spPr bwMode="auto">
          <a:xfrm>
            <a:off x="2533237" y="4090453"/>
            <a:ext cx="5479384"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Higher fees buy lower latency?</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4" y="1706880"/>
            <a:ext cx="9000612" cy="92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bwMode="auto">
          <a:xfrm>
            <a:off x="969958" y="5034525"/>
            <a:ext cx="525336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This will be a problem later …</a:t>
            </a:r>
          </a:p>
        </p:txBody>
      </p:sp>
    </p:spTree>
    <p:extLst>
      <p:ext uri="{BB962C8B-B14F-4D97-AF65-F5344CB8AC3E}">
        <p14:creationId xmlns:p14="http://schemas.microsoft.com/office/powerpoint/2010/main" val="14467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Deflationary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38</a:t>
            </a:fld>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7354"/>
            <a:ext cx="9298132" cy="78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1024987" y="3146381"/>
            <a:ext cx="639309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Limit on number of BTC ever minted</a:t>
            </a:r>
          </a:p>
        </p:txBody>
      </p:sp>
      <p:sp>
        <p:nvSpPr>
          <p:cNvPr id="6" name="TextBox 5"/>
          <p:cNvSpPr txBox="1"/>
          <p:nvPr/>
        </p:nvSpPr>
        <p:spPr bwMode="auto">
          <a:xfrm>
            <a:off x="4317555" y="4105962"/>
            <a:ext cx="3100528"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Fear of inflation?</a:t>
            </a:r>
          </a:p>
        </p:txBody>
      </p:sp>
      <p:sp>
        <p:nvSpPr>
          <p:cNvPr id="7" name="TextBox 6"/>
          <p:cNvSpPr txBox="1"/>
          <p:nvPr/>
        </p:nvSpPr>
        <p:spPr bwMode="auto">
          <a:xfrm>
            <a:off x="1024987" y="5065543"/>
            <a:ext cx="326082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But not deflation?</a:t>
            </a:r>
          </a:p>
        </p:txBody>
      </p:sp>
      <p:sp>
        <p:nvSpPr>
          <p:cNvPr id="8" name="TextBox 7"/>
          <p:cNvSpPr txBox="1"/>
          <p:nvPr/>
        </p:nvSpPr>
        <p:spPr bwMode="auto">
          <a:xfrm>
            <a:off x="2158310" y="6025125"/>
            <a:ext cx="525977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Deflation implies inflated fees</a:t>
            </a:r>
          </a:p>
        </p:txBody>
      </p:sp>
    </p:spTree>
    <p:extLst>
      <p:ext uri="{BB962C8B-B14F-4D97-AF65-F5344CB8AC3E}">
        <p14:creationId xmlns:p14="http://schemas.microsoft.com/office/powerpoint/2010/main" val="11567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Crime doesn’t Pay</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7390"/>
            <a:ext cx="9177450" cy="81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2"/>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D65C4E5D-DA99-460E-9E68-E8A28959880C}" type="slidenum">
              <a:rPr lang="x-none" smtClean="0"/>
              <a:pPr>
                <a:defRPr/>
              </a:pPr>
              <a:t>39</a:t>
            </a:fld>
            <a:endParaRPr lang="en-US" dirty="0"/>
          </a:p>
        </p:txBody>
      </p:sp>
      <p:sp>
        <p:nvSpPr>
          <p:cNvPr id="6" name="TextBox 5"/>
          <p:cNvSpPr txBox="1"/>
          <p:nvPr/>
        </p:nvSpPr>
        <p:spPr bwMode="auto">
          <a:xfrm>
            <a:off x="1299789" y="3146381"/>
            <a:ext cx="6472611"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Suppose dishonest party acquires lots of hashing power …</a:t>
            </a:r>
          </a:p>
        </p:txBody>
      </p:sp>
      <p:sp>
        <p:nvSpPr>
          <p:cNvPr id="7" name="TextBox 6"/>
          <p:cNvSpPr txBox="1"/>
          <p:nvPr/>
        </p:nvSpPr>
        <p:spPr bwMode="auto">
          <a:xfrm>
            <a:off x="1299789" y="4299105"/>
            <a:ext cx="5016117" cy="52322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Unlimited double spending?</a:t>
            </a:r>
          </a:p>
        </p:txBody>
      </p:sp>
      <p:sp>
        <p:nvSpPr>
          <p:cNvPr id="8" name="TextBox 7"/>
          <p:cNvSpPr txBox="1"/>
          <p:nvPr/>
        </p:nvSpPr>
        <p:spPr bwMode="auto">
          <a:xfrm>
            <a:off x="1299789" y="5020942"/>
            <a:ext cx="467788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Or collect all the rewards?</a:t>
            </a:r>
          </a:p>
        </p:txBody>
      </p:sp>
      <p:sp>
        <p:nvSpPr>
          <p:cNvPr id="9" name="TextBox 8"/>
          <p:cNvSpPr txBox="1"/>
          <p:nvPr/>
        </p:nvSpPr>
        <p:spPr bwMode="auto">
          <a:xfrm>
            <a:off x="1299789" y="5742778"/>
            <a:ext cx="5740098"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Vandalism destroys coin values!</a:t>
            </a:r>
          </a:p>
        </p:txBody>
      </p:sp>
    </p:spTree>
    <p:extLst>
      <p:ext uri="{BB962C8B-B14F-4D97-AF65-F5344CB8AC3E}">
        <p14:creationId xmlns:p14="http://schemas.microsoft.com/office/powerpoint/2010/main" val="37439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edora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 name="AutoShape 4" descr="Image result for fedora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 name="AutoShape 6" descr="Image result for fedora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3088" name="Picture 16" descr="Turquoise Hard Ha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920" y="4627852"/>
            <a:ext cx="2290160" cy="17634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74675" y="963446"/>
            <a:ext cx="7994650" cy="1716141"/>
            <a:chOff x="612775" y="963446"/>
            <a:chExt cx="7994650" cy="1716141"/>
          </a:xfrm>
        </p:grpSpPr>
        <p:pic>
          <p:nvPicPr>
            <p:cNvPr id="3090"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004810"/>
              <a:ext cx="2317750" cy="1581342"/>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Image result for blue fedora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4388" y="1003583"/>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a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63446"/>
              <a:ext cx="2511425" cy="171614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5-Point Star 7"/>
          <p:cNvSpPr/>
          <p:nvPr/>
        </p:nvSpPr>
        <p:spPr>
          <a:xfrm>
            <a:off x="2892425" y="2874841"/>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2634205">
            <a:off x="1548501" y="3494062"/>
            <a:ext cx="2496149"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5-Point Star 24"/>
          <p:cNvSpPr/>
          <p:nvPr/>
        </p:nvSpPr>
        <p:spPr>
          <a:xfrm>
            <a:off x="6801843" y="2874841"/>
            <a:ext cx="914400" cy="914400"/>
          </a:xfrm>
          <a:prstGeom prst="star5">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rot="18965795" flipH="1">
            <a:off x="4953197" y="3449736"/>
            <a:ext cx="2496149" cy="457200"/>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rot="16200000" flipH="1">
            <a:off x="3851125" y="3278573"/>
            <a:ext cx="1248076" cy="457200"/>
          </a:xfrm>
          <a:prstGeom prst="rightArrow">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5-Point Star 27"/>
          <p:cNvSpPr/>
          <p:nvPr/>
        </p:nvSpPr>
        <p:spPr>
          <a:xfrm>
            <a:off x="4847134" y="2874841"/>
            <a:ext cx="914400" cy="914400"/>
          </a:xfrm>
          <a:prstGeom prst="star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bwMode="auto">
          <a:xfrm>
            <a:off x="666813" y="312737"/>
            <a:ext cx="184217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Clients</a:t>
            </a:r>
            <a:r>
              <a:rPr lang="en-US" sz="2800" dirty="0">
                <a:latin typeface="Arial" panose="020B0604020202020204" pitchFamily="34" charset="0"/>
                <a:cs typeface="Arial" panose="020B0604020202020204" pitchFamily="34" charset="0"/>
              </a:rPr>
              <a:t> ….</a:t>
            </a:r>
          </a:p>
        </p:txBody>
      </p:sp>
      <p:sp>
        <p:nvSpPr>
          <p:cNvPr id="30" name="TextBox 29"/>
          <p:cNvSpPr txBox="1"/>
          <p:nvPr/>
        </p:nvSpPr>
        <p:spPr bwMode="auto">
          <a:xfrm>
            <a:off x="2840597" y="3877710"/>
            <a:ext cx="3462807"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send transactions …</a:t>
            </a:r>
          </a:p>
        </p:txBody>
      </p:sp>
      <p:sp>
        <p:nvSpPr>
          <p:cNvPr id="31" name="TextBox 30"/>
          <p:cNvSpPr txBox="1"/>
          <p:nvPr/>
        </p:nvSpPr>
        <p:spPr bwMode="auto">
          <a:xfrm>
            <a:off x="6191781" y="5247953"/>
            <a:ext cx="1763624" cy="523220"/>
          </a:xfrm>
          <a:prstGeom prst="rect">
            <a:avLst/>
          </a:prstGeom>
          <a:solidFill>
            <a:schemeClr val="bg1"/>
          </a:solidFill>
          <a:ln w="76200">
            <a:solidFill>
              <a:srgbClr val="00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to miners</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798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560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5006394" y="3769116"/>
            <a:ext cx="3192726"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A txn can have multiple inputs …</a:t>
            </a:r>
          </a:p>
        </p:txBody>
      </p:sp>
      <p:sp>
        <p:nvSpPr>
          <p:cNvPr id="9" name="AutoShape 68"/>
          <p:cNvSpPr>
            <a:spLocks noChangeArrowheads="1"/>
          </p:cNvSpPr>
          <p:nvPr/>
        </p:nvSpPr>
        <p:spPr bwMode="auto">
          <a:xfrm>
            <a:off x="1264920" y="3063240"/>
            <a:ext cx="2663564" cy="2804160"/>
          </a:xfrm>
          <a:prstGeom prst="wedgeRoundRectCallout">
            <a:avLst>
              <a:gd name="adj1" fmla="val 81658"/>
              <a:gd name="adj2" fmla="val -6771"/>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Tree>
    <p:extLst>
      <p:ext uri="{BB962C8B-B14F-4D97-AF65-F5344CB8AC3E}">
        <p14:creationId xmlns:p14="http://schemas.microsoft.com/office/powerpoint/2010/main" val="865309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42</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525834" y="3810111"/>
            <a:ext cx="319272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 and multiple outputs</a:t>
            </a:r>
          </a:p>
        </p:txBody>
      </p:sp>
      <p:sp>
        <p:nvSpPr>
          <p:cNvPr id="9" name="AutoShape 68"/>
          <p:cNvSpPr>
            <a:spLocks noChangeArrowheads="1"/>
          </p:cNvSpPr>
          <p:nvPr/>
        </p:nvSpPr>
        <p:spPr bwMode="auto">
          <a:xfrm>
            <a:off x="5151120" y="2885085"/>
            <a:ext cx="2663564" cy="2804160"/>
          </a:xfrm>
          <a:prstGeom prst="wedgeRoundRectCallout">
            <a:avLst>
              <a:gd name="adj1" fmla="val -93425"/>
              <a:gd name="adj2" fmla="val -2967"/>
              <a:gd name="adj3" fmla="val 16667"/>
            </a:avLst>
          </a:prstGeom>
          <a:noFill/>
          <a:ln w="76200">
            <a:solidFill>
              <a:srgbClr val="FF66FF"/>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Tree>
    <p:extLst>
      <p:ext uri="{BB962C8B-B14F-4D97-AF65-F5344CB8AC3E}">
        <p14:creationId xmlns:p14="http://schemas.microsoft.com/office/powerpoint/2010/main" val="3777755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43</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4876854" y="2529951"/>
            <a:ext cx="319272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pizza order</a:t>
            </a:r>
          </a:p>
        </p:txBody>
      </p:sp>
      <p:sp>
        <p:nvSpPr>
          <p:cNvPr id="7" name="TextBox 6"/>
          <p:cNvSpPr txBox="1"/>
          <p:nvPr/>
        </p:nvSpPr>
        <p:spPr bwMode="auto">
          <a:xfrm>
            <a:off x="4876854" y="5029311"/>
            <a:ext cx="319272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change</a:t>
            </a:r>
          </a:p>
        </p:txBody>
      </p:sp>
    </p:spTree>
    <p:extLst>
      <p:ext uri="{BB962C8B-B14F-4D97-AF65-F5344CB8AC3E}">
        <p14:creationId xmlns:p14="http://schemas.microsoft.com/office/powerpoint/2010/main" val="3524664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UTXO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866899"/>
            <a:ext cx="6995160" cy="484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525834" y="3810111"/>
            <a:ext cx="3192726" cy="1384995"/>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Can also place other conditions on transfer …</a:t>
            </a:r>
          </a:p>
        </p:txBody>
      </p:sp>
      <p:sp>
        <p:nvSpPr>
          <p:cNvPr id="9" name="AutoShape 68"/>
          <p:cNvSpPr>
            <a:spLocks noChangeArrowheads="1"/>
          </p:cNvSpPr>
          <p:nvPr/>
        </p:nvSpPr>
        <p:spPr bwMode="auto">
          <a:xfrm>
            <a:off x="5151120" y="2885085"/>
            <a:ext cx="2663564" cy="2804160"/>
          </a:xfrm>
          <a:prstGeom prst="wedgeRoundRectCallout">
            <a:avLst>
              <a:gd name="adj1" fmla="val -93425"/>
              <a:gd name="adj2" fmla="val -2967"/>
              <a:gd name="adj3" fmla="val 16667"/>
            </a:avLst>
          </a:prstGeom>
          <a:noFill/>
          <a:ln w="76200">
            <a:solidFill>
              <a:schemeClr val="accent1"/>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
        <p:nvSpPr>
          <p:cNvPr id="7" name="TextBox 6"/>
          <p:cNvSpPr txBox="1"/>
          <p:nvPr/>
        </p:nvSpPr>
        <p:spPr bwMode="auto">
          <a:xfrm>
            <a:off x="4442514" y="5943711"/>
            <a:ext cx="3192726"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smart contracts</a:t>
            </a:r>
          </a:p>
        </p:txBody>
      </p:sp>
    </p:spTree>
    <p:extLst>
      <p:ext uri="{BB962C8B-B14F-4D97-AF65-F5344CB8AC3E}">
        <p14:creationId xmlns:p14="http://schemas.microsoft.com/office/powerpoint/2010/main" val="1762290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Privacy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45</a:t>
            </a:fld>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3138"/>
            <a:ext cx="9184158" cy="283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701040" y="5390346"/>
            <a:ext cx="807720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Old-school: Trusted 3</a:t>
            </a:r>
            <a:r>
              <a:rPr lang="en-US" sz="2800" b="1" baseline="30000" dirty="0">
                <a:solidFill>
                  <a:srgbClr val="FFFF00"/>
                </a:solidFill>
                <a:latin typeface="Arial" panose="020B0604020202020204" pitchFamily="34" charset="0"/>
                <a:cs typeface="Arial" panose="020B0604020202020204" pitchFamily="34" charset="0"/>
              </a:rPr>
              <a:t>rd</a:t>
            </a:r>
            <a:r>
              <a:rPr lang="en-US" sz="2800" b="1" dirty="0">
                <a:solidFill>
                  <a:srgbClr val="FFFF00"/>
                </a:solidFill>
                <a:latin typeface="Arial" panose="020B0604020202020204" pitchFamily="34" charset="0"/>
                <a:cs typeface="Arial" panose="020B0604020202020204" pitchFamily="34" charset="0"/>
              </a:rPr>
              <a:t> party keeps IDs secret</a:t>
            </a:r>
          </a:p>
        </p:txBody>
      </p:sp>
      <p:sp>
        <p:nvSpPr>
          <p:cNvPr id="6" name="AutoShape 68"/>
          <p:cNvSpPr>
            <a:spLocks noChangeArrowheads="1"/>
          </p:cNvSpPr>
          <p:nvPr/>
        </p:nvSpPr>
        <p:spPr bwMode="auto">
          <a:xfrm>
            <a:off x="198120" y="2484120"/>
            <a:ext cx="7360920" cy="1174909"/>
          </a:xfrm>
          <a:prstGeom prst="wedgeRoundRectCallout">
            <a:avLst>
              <a:gd name="adj1" fmla="val 33211"/>
              <a:gd name="adj2" fmla="val 170935"/>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Tree>
    <p:extLst>
      <p:ext uri="{BB962C8B-B14F-4D97-AF65-F5344CB8AC3E}">
        <p14:creationId xmlns:p14="http://schemas.microsoft.com/office/powerpoint/2010/main" val="2210073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Privacy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46</a:t>
            </a:fld>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3138"/>
            <a:ext cx="9184158" cy="283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807720" y="1981528"/>
            <a:ext cx="615696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Bitcoin: all transactions visible</a:t>
            </a:r>
          </a:p>
        </p:txBody>
      </p:sp>
      <p:sp>
        <p:nvSpPr>
          <p:cNvPr id="6" name="AutoShape 68"/>
          <p:cNvSpPr>
            <a:spLocks noChangeArrowheads="1"/>
          </p:cNvSpPr>
          <p:nvPr/>
        </p:nvSpPr>
        <p:spPr bwMode="auto">
          <a:xfrm>
            <a:off x="220980" y="4297680"/>
            <a:ext cx="3680460" cy="624840"/>
          </a:xfrm>
          <a:prstGeom prst="wedgeRoundRectCallout">
            <a:avLst>
              <a:gd name="adj1" fmla="val 32383"/>
              <a:gd name="adj2" fmla="val -295474"/>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
        <p:nvSpPr>
          <p:cNvPr id="7" name="TextBox 6"/>
          <p:cNvSpPr txBox="1"/>
          <p:nvPr/>
        </p:nvSpPr>
        <p:spPr bwMode="auto">
          <a:xfrm>
            <a:off x="4053840" y="2789248"/>
            <a:ext cx="472440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Public sees only keys</a:t>
            </a:r>
          </a:p>
        </p:txBody>
      </p:sp>
      <p:sp>
        <p:nvSpPr>
          <p:cNvPr id="8" name="TextBox 7"/>
          <p:cNvSpPr txBox="1"/>
          <p:nvPr/>
        </p:nvSpPr>
        <p:spPr bwMode="auto">
          <a:xfrm>
            <a:off x="4053840" y="3820626"/>
            <a:ext cx="4724400"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Which can still leak information</a:t>
            </a:r>
          </a:p>
        </p:txBody>
      </p:sp>
      <p:sp>
        <p:nvSpPr>
          <p:cNvPr id="9" name="TextBox 8"/>
          <p:cNvSpPr txBox="1"/>
          <p:nvPr/>
        </p:nvSpPr>
        <p:spPr bwMode="auto">
          <a:xfrm>
            <a:off x="3078480" y="5329057"/>
            <a:ext cx="472440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66FF"/>
                </a:solidFill>
                <a:latin typeface="Arial" panose="020B0604020202020204" pitchFamily="34" charset="0"/>
                <a:cs typeface="Arial" panose="020B0604020202020204" pitchFamily="34" charset="0"/>
              </a:rPr>
              <a:t>“</a:t>
            </a:r>
            <a:r>
              <a:rPr lang="en-US" sz="2800" b="1" dirty="0">
                <a:solidFill>
                  <a:srgbClr val="FFFF00"/>
                </a:solidFill>
                <a:latin typeface="Arial" panose="020B0604020202020204" pitchFamily="34" charset="0"/>
                <a:cs typeface="Arial" panose="020B0604020202020204" pitchFamily="34" charset="0"/>
              </a:rPr>
              <a:t>pseudonymous</a:t>
            </a:r>
            <a:r>
              <a:rPr lang="en-US" sz="2800" b="1" dirty="0">
                <a:solidFill>
                  <a:srgbClr val="FF66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56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Calculation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47</a:t>
            </a:fld>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076962" cy="272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342954" y="2192274"/>
            <a:ext cx="650737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Back of the envelope calculation</a:t>
            </a:r>
          </a:p>
        </p:txBody>
      </p:sp>
      <p:sp>
        <p:nvSpPr>
          <p:cNvPr id="6" name="TextBox 5"/>
          <p:cNvSpPr txBox="1"/>
          <p:nvPr/>
        </p:nvSpPr>
        <p:spPr bwMode="auto">
          <a:xfrm>
            <a:off x="1341120" y="3178271"/>
            <a:ext cx="7642582"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How likely dishonest miner can overtake honest miner to reverse transaction?</a:t>
            </a:r>
          </a:p>
        </p:txBody>
      </p:sp>
      <p:sp>
        <p:nvSpPr>
          <p:cNvPr id="7" name="TextBox 6"/>
          <p:cNvSpPr txBox="1"/>
          <p:nvPr/>
        </p:nvSpPr>
        <p:spPr bwMode="auto">
          <a:xfrm>
            <a:off x="342954" y="4595155"/>
            <a:ext cx="549396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Exponentially small in gap size</a:t>
            </a:r>
          </a:p>
        </p:txBody>
      </p:sp>
      <p:sp>
        <p:nvSpPr>
          <p:cNvPr id="8" name="TextBox 7"/>
          <p:cNvSpPr txBox="1"/>
          <p:nvPr/>
        </p:nvSpPr>
        <p:spPr bwMode="auto">
          <a:xfrm>
            <a:off x="342954" y="5581151"/>
            <a:ext cx="813782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Calculation naïve but probably mostly right</a:t>
            </a:r>
          </a:p>
        </p:txBody>
      </p:sp>
    </p:spTree>
    <p:extLst>
      <p:ext uri="{BB962C8B-B14F-4D97-AF65-F5344CB8AC3E}">
        <p14:creationId xmlns:p14="http://schemas.microsoft.com/office/powerpoint/2010/main" val="369234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48</a:t>
            </a:fld>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4106">
            <a:off x="798966" y="602750"/>
            <a:ext cx="7696943" cy="876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990598" y="2217275"/>
            <a:ext cx="764258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Here is a more complete calculation …</a:t>
            </a:r>
          </a:p>
        </p:txBody>
      </p:sp>
      <p:sp>
        <p:nvSpPr>
          <p:cNvPr id="6" name="TextBox 5"/>
          <p:cNvSpPr txBox="1"/>
          <p:nvPr/>
        </p:nvSpPr>
        <p:spPr bwMode="auto">
          <a:xfrm>
            <a:off x="3139214" y="3327525"/>
            <a:ext cx="549396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Lots of Chernoff bounds …</a:t>
            </a:r>
          </a:p>
        </p:txBody>
      </p:sp>
      <p:sp>
        <p:nvSpPr>
          <p:cNvPr id="7" name="TextBox 6"/>
          <p:cNvSpPr txBox="1"/>
          <p:nvPr/>
        </p:nvSpPr>
        <p:spPr bwMode="auto">
          <a:xfrm>
            <a:off x="495353" y="4437775"/>
            <a:ext cx="813782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more precise statements of correctness</a:t>
            </a:r>
          </a:p>
        </p:txBody>
      </p:sp>
      <p:sp>
        <p:nvSpPr>
          <p:cNvPr id="8" name="TextBox 7"/>
          <p:cNvSpPr txBox="1"/>
          <p:nvPr/>
        </p:nvSpPr>
        <p:spPr bwMode="auto">
          <a:xfrm>
            <a:off x="495353" y="5548026"/>
            <a:ext cx="813782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more precise bounds on hashing power</a:t>
            </a:r>
          </a:p>
        </p:txBody>
      </p:sp>
    </p:spTree>
    <p:extLst>
      <p:ext uri="{BB962C8B-B14F-4D97-AF65-F5344CB8AC3E}">
        <p14:creationId xmlns:p14="http://schemas.microsoft.com/office/powerpoint/2010/main" val="37382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269346-3832-4786-A0C3-730427FEBB17}"/>
              </a:ext>
            </a:extLst>
          </p:cNvPr>
          <p:cNvSpPr>
            <a:spLocks noGrp="1"/>
          </p:cNvSpPr>
          <p:nvPr>
            <p:ph type="ctrTitle"/>
          </p:nvPr>
        </p:nvSpPr>
        <p:spPr/>
        <p:txBody>
          <a:bodyPr/>
          <a:lstStyle/>
          <a:p>
            <a:r>
              <a:rPr lang="en-US" dirty="0">
                <a:solidFill>
                  <a:srgbClr val="FFFF00"/>
                </a:solidFill>
              </a:rPr>
              <a:t>PoW and decentralization</a:t>
            </a:r>
          </a:p>
        </p:txBody>
      </p:sp>
      <p:sp>
        <p:nvSpPr>
          <p:cNvPr id="2" name="Slide Number Placeholder 1">
            <a:extLst>
              <a:ext uri="{FF2B5EF4-FFF2-40B4-BE49-F238E27FC236}">
                <a16:creationId xmlns:a16="http://schemas.microsoft.com/office/drawing/2014/main" id="{38724CEA-FF2F-4488-A482-C7B0B4DBDB90}"/>
              </a:ext>
            </a:extLst>
          </p:cNvPr>
          <p:cNvSpPr>
            <a:spLocks noGrp="1"/>
          </p:cNvSpPr>
          <p:nvPr>
            <p:ph type="sldNum" sz="quarter" idx="11"/>
          </p:nvPr>
        </p:nvSpPr>
        <p:spPr/>
        <p:txBody>
          <a:bodyPr/>
          <a:lstStyle/>
          <a:p>
            <a:pPr>
              <a:defRPr/>
            </a:pPr>
            <a:fld id="{FE25F947-77F5-4CA6-8472-B4B2967773ED}" type="slidenum">
              <a:rPr lang="x-none" smtClean="0"/>
              <a:pPr>
                <a:defRPr/>
              </a:pPr>
              <a:t>49</a:t>
            </a:fld>
            <a:endParaRPr lang="en-US" dirty="0"/>
          </a:p>
        </p:txBody>
      </p:sp>
    </p:spTree>
    <p:extLst>
      <p:ext uri="{BB962C8B-B14F-4D97-AF65-F5344CB8AC3E}">
        <p14:creationId xmlns:p14="http://schemas.microsoft.com/office/powerpoint/2010/main" val="304580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edora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 name="AutoShape 4" descr="Image result for fedora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 name="AutoShape 6" descr="Image result for fedora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3088" name="Picture 16" descr="Turquoise Hard Ha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44763"/>
            <a:ext cx="2857500" cy="22002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bwMode="auto">
          <a:xfrm>
            <a:off x="780536" y="543580"/>
            <a:ext cx="5982728" cy="523220"/>
          </a:xfrm>
          <a:prstGeom prst="rect">
            <a:avLst/>
          </a:prstGeom>
          <a:solidFill>
            <a:schemeClr val="bg1"/>
          </a:solidFill>
          <a:ln w="76200">
            <a:solidFill>
              <a:srgbClr val="00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Miner batches transactions in blocks</a:t>
            </a:r>
          </a:p>
        </p:txBody>
      </p:sp>
      <p:grpSp>
        <p:nvGrpSpPr>
          <p:cNvPr id="8" name="Group 7"/>
          <p:cNvGrpSpPr/>
          <p:nvPr/>
        </p:nvGrpSpPr>
        <p:grpSpPr>
          <a:xfrm>
            <a:off x="5334000" y="1701800"/>
            <a:ext cx="2438400" cy="3886200"/>
            <a:chOff x="5334000" y="1066800"/>
            <a:chExt cx="2438400" cy="3886200"/>
          </a:xfrm>
        </p:grpSpPr>
        <p:sp>
          <p:nvSpPr>
            <p:cNvPr id="2" name="Vertical Scroll 1"/>
            <p:cNvSpPr/>
            <p:nvPr/>
          </p:nvSpPr>
          <p:spPr>
            <a:xfrm>
              <a:off x="5334000" y="1066800"/>
              <a:ext cx="2438400" cy="388620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6096000" y="1566863"/>
              <a:ext cx="914400" cy="2886075"/>
              <a:chOff x="6096000" y="1600200"/>
              <a:chExt cx="914400" cy="2886075"/>
            </a:xfrm>
          </p:grpSpPr>
          <p:sp>
            <p:nvSpPr>
              <p:cNvPr id="12" name="5-Point Star 11"/>
              <p:cNvSpPr/>
              <p:nvPr/>
            </p:nvSpPr>
            <p:spPr>
              <a:xfrm>
                <a:off x="6096000" y="1600200"/>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6096000" y="3571875"/>
                <a:ext cx="914400" cy="914400"/>
              </a:xfrm>
              <a:prstGeom prst="star5">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6096000" y="2586038"/>
                <a:ext cx="914400" cy="914400"/>
              </a:xfrm>
              <a:prstGeom prst="star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633701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93166">
            <a:off x="-23732" y="628695"/>
            <a:ext cx="8279960" cy="1105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sp>
        <p:nvSpPr>
          <p:cNvPr id="6" name="TextBox 5"/>
          <p:cNvSpPr txBox="1"/>
          <p:nvPr/>
        </p:nvSpPr>
        <p:spPr bwMode="auto">
          <a:xfrm>
            <a:off x="1206914" y="2060289"/>
            <a:ext cx="747672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Bitcoin (&amp; Ethereum) are pretty centralized</a:t>
            </a:r>
          </a:p>
        </p:txBody>
      </p:sp>
      <p:sp>
        <p:nvSpPr>
          <p:cNvPr id="7" name="TextBox 6"/>
          <p:cNvSpPr txBox="1"/>
          <p:nvPr/>
        </p:nvSpPr>
        <p:spPr bwMode="auto">
          <a:xfrm>
            <a:off x="1206914" y="3053981"/>
            <a:ext cx="597849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Top 4 Bitcoin Miners &gt; 53% power</a:t>
            </a:r>
          </a:p>
        </p:txBody>
      </p:sp>
      <p:sp>
        <p:nvSpPr>
          <p:cNvPr id="8" name="TextBox 7"/>
          <p:cNvSpPr txBox="1"/>
          <p:nvPr/>
        </p:nvSpPr>
        <p:spPr bwMode="auto">
          <a:xfrm>
            <a:off x="1206914" y="4047673"/>
            <a:ext cx="643695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Top 3 Ethereum miners &gt; 61% power</a:t>
            </a:r>
          </a:p>
        </p:txBody>
      </p:sp>
      <p:sp>
        <p:nvSpPr>
          <p:cNvPr id="9" name="TextBox 8"/>
          <p:cNvSpPr txBox="1"/>
          <p:nvPr/>
        </p:nvSpPr>
        <p:spPr bwMode="auto">
          <a:xfrm>
            <a:off x="1206914" y="5041366"/>
            <a:ext cx="674518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15 Bitcoin, 11 Ethereum  miners &gt; 90%</a:t>
            </a:r>
          </a:p>
        </p:txBody>
      </p:sp>
      <p:sp>
        <p:nvSpPr>
          <p:cNvPr id="10" name="TextBox 9"/>
          <p:cNvSpPr txBox="1"/>
          <p:nvPr/>
        </p:nvSpPr>
        <p:spPr bwMode="auto">
          <a:xfrm>
            <a:off x="3137965" y="294868"/>
            <a:ext cx="5700600"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Beware of Fake Decentralization</a:t>
            </a:r>
          </a:p>
        </p:txBody>
      </p:sp>
    </p:spTree>
    <p:extLst>
      <p:ext uri="{BB962C8B-B14F-4D97-AF65-F5344CB8AC3E}">
        <p14:creationId xmlns:p14="http://schemas.microsoft.com/office/powerpoint/2010/main" val="221197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7119">
            <a:off x="-225262" y="2377772"/>
            <a:ext cx="9748782" cy="411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rgbClr val="FFFF00"/>
                </a:solidFill>
              </a:rPr>
              <a:t>PoW Encourages Centralization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sp>
        <p:nvSpPr>
          <p:cNvPr id="5" name="TextBox 4"/>
          <p:cNvSpPr txBox="1"/>
          <p:nvPr/>
        </p:nvSpPr>
        <p:spPr bwMode="auto">
          <a:xfrm>
            <a:off x="1922878" y="2951947"/>
            <a:ext cx="5298245"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Power to the people …</a:t>
            </a:r>
          </a:p>
          <a:p>
            <a:pPr algn="ctr"/>
            <a:r>
              <a:rPr lang="en-US" sz="2800" b="1" dirty="0">
                <a:solidFill>
                  <a:srgbClr val="FFFF00"/>
                </a:solidFill>
                <a:latin typeface="Arial" panose="020B0604020202020204" pitchFamily="34" charset="0"/>
                <a:cs typeface="Arial" panose="020B0604020202020204" pitchFamily="34" charset="0"/>
              </a:rPr>
              <a:t> who live near cheap  energy?</a:t>
            </a:r>
          </a:p>
        </p:txBody>
      </p:sp>
    </p:spTree>
    <p:extLst>
      <p:ext uri="{BB962C8B-B14F-4D97-AF65-F5344CB8AC3E}">
        <p14:creationId xmlns:p14="http://schemas.microsoft.com/office/powerpoint/2010/main" val="12066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Wasteful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6764">
            <a:off x="414338" y="1743075"/>
            <a:ext cx="831532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1866">
            <a:off x="-68927" y="2009774"/>
            <a:ext cx="881062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898">
            <a:off x="457200" y="1593104"/>
            <a:ext cx="82296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8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C94A-B842-4A42-9D16-796A2243D5B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495D843-8E82-4AE8-9687-82C60F12F478}"/>
              </a:ext>
            </a:extLst>
          </p:cNvPr>
          <p:cNvSpPr>
            <a:spLocks noGrp="1"/>
          </p:cNvSpPr>
          <p:nvPr>
            <p:ph type="sldNum" sz="quarter" idx="11"/>
          </p:nvPr>
        </p:nvSpPr>
        <p:spPr/>
        <p:txBody>
          <a:bodyPr/>
          <a:lstStyle/>
          <a:p>
            <a:pPr>
              <a:defRPr/>
            </a:pPr>
            <a:fld id="{D65C4E5D-DA99-460E-9E68-E8A28959880C}" type="slidenum">
              <a:rPr lang="x-none" smtClean="0"/>
              <a:pPr>
                <a:defRPr/>
              </a:pPr>
              <a:t>53</a:t>
            </a:fld>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D48C723F-5A09-458C-B4FC-B8F23B3CC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 y="473009"/>
            <a:ext cx="9120364" cy="5911982"/>
          </a:xfrm>
          <a:prstGeom prst="rect">
            <a:avLst/>
          </a:prstGeom>
        </p:spPr>
      </p:pic>
    </p:spTree>
    <p:extLst>
      <p:ext uri="{BB962C8B-B14F-4D97-AF65-F5344CB8AC3E}">
        <p14:creationId xmlns:p14="http://schemas.microsoft.com/office/powerpoint/2010/main" val="2765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54</a:t>
            </a:fld>
            <a:endParaRPr lang="en-US" dirty="0"/>
          </a:p>
        </p:txBody>
      </p:sp>
      <p:sp>
        <p:nvSpPr>
          <p:cNvPr id="4" name="TextBox 3"/>
          <p:cNvSpPr txBox="1"/>
          <p:nvPr/>
        </p:nvSpPr>
        <p:spPr bwMode="auto">
          <a:xfrm>
            <a:off x="1739020" y="2532390"/>
            <a:ext cx="5919961"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Trigger Warning:</a:t>
            </a:r>
          </a:p>
        </p:txBody>
      </p:sp>
      <p:sp>
        <p:nvSpPr>
          <p:cNvPr id="5" name="TextBox 4"/>
          <p:cNvSpPr txBox="1"/>
          <p:nvPr/>
        </p:nvSpPr>
        <p:spPr bwMode="auto">
          <a:xfrm>
            <a:off x="3828410" y="3980190"/>
            <a:ext cx="1741181"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Opinions</a:t>
            </a:r>
          </a:p>
        </p:txBody>
      </p:sp>
    </p:spTree>
    <p:extLst>
      <p:ext uri="{BB962C8B-B14F-4D97-AF65-F5344CB8AC3E}">
        <p14:creationId xmlns:p14="http://schemas.microsoft.com/office/powerpoint/2010/main" val="20372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304251" y="6248400"/>
            <a:ext cx="1905000" cy="457200"/>
          </a:xfrm>
        </p:spPr>
        <p:txBody>
          <a:bodyPr/>
          <a:lstStyle/>
          <a:p>
            <a:pPr>
              <a:defRPr/>
            </a:pPr>
            <a:fld id="{FA8C595A-3CE5-48A7-A55E-633D7D1DD01A}" type="slidenum">
              <a:rPr lang="x-none" smtClean="0"/>
              <a:pPr>
                <a:defRPr/>
              </a:pPr>
              <a:t>55</a:t>
            </a:fld>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3304">
            <a:off x="856682" y="574723"/>
            <a:ext cx="7634612" cy="952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bwMode="auto">
          <a:xfrm>
            <a:off x="304251" y="3429396"/>
            <a:ext cx="778056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Classic, well-written paper.</a:t>
            </a:r>
          </a:p>
        </p:txBody>
      </p:sp>
      <p:sp>
        <p:nvSpPr>
          <p:cNvPr id="6" name="TextBox 5"/>
          <p:cNvSpPr txBox="1"/>
          <p:nvPr/>
        </p:nvSpPr>
        <p:spPr bwMode="auto">
          <a:xfrm>
            <a:off x="304251" y="5021474"/>
            <a:ext cx="7277647"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Like the Communist Manifesto, things didn’t turn out quite as expected …</a:t>
            </a:r>
          </a:p>
        </p:txBody>
      </p:sp>
      <p:sp>
        <p:nvSpPr>
          <p:cNvPr id="7" name="TextBox 6"/>
          <p:cNvSpPr txBox="1"/>
          <p:nvPr/>
        </p:nvSpPr>
        <p:spPr bwMode="auto">
          <a:xfrm>
            <a:off x="304251" y="4225435"/>
            <a:ext cx="727764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But we can’t read it like it’s still 2008</a:t>
            </a:r>
          </a:p>
        </p:txBody>
      </p:sp>
    </p:spTree>
    <p:extLst>
      <p:ext uri="{BB962C8B-B14F-4D97-AF65-F5344CB8AC3E}">
        <p14:creationId xmlns:p14="http://schemas.microsoft.com/office/powerpoint/2010/main" val="412635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56</a:t>
            </a:fld>
            <a:endParaRPr lang="en-US" dirty="0"/>
          </a:p>
        </p:txBody>
      </p:sp>
      <p:sp>
        <p:nvSpPr>
          <p:cNvPr id="3" name="TextBox 2"/>
          <p:cNvSpPr txBox="1"/>
          <p:nvPr/>
        </p:nvSpPr>
        <p:spPr bwMode="auto">
          <a:xfrm>
            <a:off x="416198" y="723221"/>
            <a:ext cx="198323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Motivation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53" y="1874520"/>
            <a:ext cx="8764094" cy="86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416198" y="4327707"/>
            <a:ext cx="835677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Problem: credit card transactions are </a:t>
            </a:r>
            <a:r>
              <a:rPr lang="en-US" sz="2800" b="1" i="1" dirty="0">
                <a:solidFill>
                  <a:srgbClr val="FFC000"/>
                </a:solidFill>
                <a:latin typeface="Arial" panose="020B0604020202020204" pitchFamily="34" charset="0"/>
              </a:rPr>
              <a:t>reversible</a:t>
            </a:r>
          </a:p>
        </p:txBody>
      </p:sp>
      <p:sp>
        <p:nvSpPr>
          <p:cNvPr id="7" name="TextBox 6"/>
          <p:cNvSpPr txBox="1"/>
          <p:nvPr/>
        </p:nvSpPr>
        <p:spPr bwMode="auto">
          <a:xfrm>
            <a:off x="416198" y="5550672"/>
            <a:ext cx="7178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NB: only a problem from merchant’s PoV</a:t>
            </a:r>
          </a:p>
        </p:txBody>
      </p:sp>
      <p:sp>
        <p:nvSpPr>
          <p:cNvPr id="8" name="TextBox 7"/>
          <p:cNvSpPr txBox="1"/>
          <p:nvPr/>
        </p:nvSpPr>
        <p:spPr bwMode="auto">
          <a:xfrm>
            <a:off x="416198" y="3105751"/>
            <a:ext cx="795644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Commerce on the internet == credit cards</a:t>
            </a:r>
          </a:p>
        </p:txBody>
      </p:sp>
    </p:spTree>
    <p:extLst>
      <p:ext uri="{BB962C8B-B14F-4D97-AF65-F5344CB8AC3E}">
        <p14:creationId xmlns:p14="http://schemas.microsoft.com/office/powerpoint/2010/main" val="15827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57</a:t>
            </a:fld>
            <a:endParaRPr lang="en-US" dirty="0"/>
          </a:p>
        </p:txBody>
      </p:sp>
      <p:sp>
        <p:nvSpPr>
          <p:cNvPr id="3" name="TextBox 2"/>
          <p:cNvSpPr txBox="1"/>
          <p:nvPr/>
        </p:nvSpPr>
        <p:spPr bwMode="auto">
          <a:xfrm>
            <a:off x="852764" y="723221"/>
            <a:ext cx="198323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Motivation</a:t>
            </a:r>
          </a:p>
        </p:txBody>
      </p:sp>
      <p:sp>
        <p:nvSpPr>
          <p:cNvPr id="6" name="TextBox 5"/>
          <p:cNvSpPr txBox="1"/>
          <p:nvPr/>
        </p:nvSpPr>
        <p:spPr bwMode="auto">
          <a:xfrm>
            <a:off x="879089" y="3429396"/>
            <a:ext cx="592822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Mediation = friction &amp; inefficiency</a:t>
            </a:r>
          </a:p>
        </p:txBody>
      </p:sp>
      <p:sp>
        <p:nvSpPr>
          <p:cNvPr id="7" name="TextBox 6"/>
          <p:cNvSpPr txBox="1"/>
          <p:nvPr/>
        </p:nvSpPr>
        <p:spPr bwMode="auto">
          <a:xfrm>
            <a:off x="879089" y="5409592"/>
            <a:ext cx="589937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BTC as credit card replacement!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1161"/>
            <a:ext cx="9143999"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bwMode="auto">
          <a:xfrm>
            <a:off x="879089" y="4204051"/>
            <a:ext cx="703381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Merchants must decide whom to trust, so they spy on you for credit scores</a:t>
            </a:r>
          </a:p>
        </p:txBody>
      </p:sp>
    </p:spTree>
    <p:extLst>
      <p:ext uri="{BB962C8B-B14F-4D97-AF65-F5344CB8AC3E}">
        <p14:creationId xmlns:p14="http://schemas.microsoft.com/office/powerpoint/2010/main" val="6140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58</a:t>
            </a:fld>
            <a:endParaRPr lang="en-US" dirty="0"/>
          </a:p>
        </p:txBody>
      </p:sp>
      <p:sp>
        <p:nvSpPr>
          <p:cNvPr id="3" name="TextBox 2"/>
          <p:cNvSpPr txBox="1"/>
          <p:nvPr/>
        </p:nvSpPr>
        <p:spPr bwMode="auto">
          <a:xfrm>
            <a:off x="920309" y="827130"/>
            <a:ext cx="198323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Motivation</a:t>
            </a:r>
          </a:p>
        </p:txBody>
      </p:sp>
      <p:sp>
        <p:nvSpPr>
          <p:cNvPr id="6" name="TextBox 5"/>
          <p:cNvSpPr txBox="1"/>
          <p:nvPr/>
        </p:nvSpPr>
        <p:spPr bwMode="auto">
          <a:xfrm>
            <a:off x="737610" y="3167786"/>
            <a:ext cx="6840334"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Irreversible charges protect merchants</a:t>
            </a:r>
          </a:p>
        </p:txBody>
      </p:sp>
      <p:sp>
        <p:nvSpPr>
          <p:cNvPr id="7" name="TextBox 6"/>
          <p:cNvSpPr txBox="1"/>
          <p:nvPr/>
        </p:nvSpPr>
        <p:spPr bwMode="auto">
          <a:xfrm>
            <a:off x="737610" y="5393744"/>
            <a:ext cx="539763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No recourse for theft, fraud, …</a:t>
            </a:r>
          </a:p>
        </p:txBody>
      </p:sp>
      <p:sp>
        <p:nvSpPr>
          <p:cNvPr id="8" name="TextBox 7"/>
          <p:cNvSpPr txBox="1"/>
          <p:nvPr/>
        </p:nvSpPr>
        <p:spPr bwMode="auto">
          <a:xfrm>
            <a:off x="737610" y="4280765"/>
            <a:ext cx="691888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(Consumers don’t deserve protection?)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9614"/>
            <a:ext cx="9144000" cy="62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9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59</a:t>
            </a:fld>
            <a:endParaRPr lang="en-US" dirty="0"/>
          </a:p>
        </p:txBody>
      </p:sp>
      <p:sp>
        <p:nvSpPr>
          <p:cNvPr id="3" name="AutoShape 2" descr="Image result for visa master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Image result for visa master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0835">
            <a:off x="4469230" y="223752"/>
            <a:ext cx="4643082"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us acceptons les bitco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3386">
            <a:off x="359217" y="4066979"/>
            <a:ext cx="6567261" cy="2397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307975" y="418992"/>
            <a:ext cx="8614476" cy="1384995"/>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“Would you be willing to give up your miles in return for never being able to dispute a transaction?”</a:t>
            </a:r>
          </a:p>
        </p:txBody>
      </p:sp>
      <p:sp>
        <p:nvSpPr>
          <p:cNvPr id="7" name="TextBox 6"/>
          <p:cNvSpPr txBox="1"/>
          <p:nvPr/>
        </p:nvSpPr>
        <p:spPr bwMode="auto">
          <a:xfrm>
            <a:off x="733030" y="3765313"/>
            <a:ext cx="7277954"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Oh, did someone steal your  secret keys?</a:t>
            </a:r>
          </a:p>
          <a:p>
            <a:pPr algn="ctr"/>
            <a:r>
              <a:rPr lang="en-US" sz="2800" b="1" i="1" dirty="0">
                <a:solidFill>
                  <a:srgbClr val="FFFF00"/>
                </a:solidFill>
                <a:latin typeface="Arial" panose="020B0604020202020204" pitchFamily="34" charset="0"/>
              </a:rPr>
              <a:t>(</a:t>
            </a:r>
            <a:r>
              <a:rPr lang="en-US" b="1" i="1" dirty="0">
                <a:solidFill>
                  <a:srgbClr val="FFFF00"/>
                </a:solidFill>
                <a:latin typeface="Arial" panose="020B0604020202020204" pitchFamily="34" charset="0"/>
              </a:rPr>
              <a:t>In Libertarian Paradise, Bitcoin spends you.)</a:t>
            </a:r>
          </a:p>
        </p:txBody>
      </p:sp>
      <p:sp>
        <p:nvSpPr>
          <p:cNvPr id="8" name="TextBox 7"/>
          <p:cNvSpPr txBox="1"/>
          <p:nvPr/>
        </p:nvSpPr>
        <p:spPr bwMode="auto">
          <a:xfrm>
            <a:off x="359562" y="2233628"/>
            <a:ext cx="681536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One-sided protection for merchants, none for consumers.</a:t>
            </a:r>
          </a:p>
        </p:txBody>
      </p:sp>
    </p:spTree>
    <p:extLst>
      <p:ext uri="{BB962C8B-B14F-4D97-AF65-F5344CB8AC3E}">
        <p14:creationId xmlns:p14="http://schemas.microsoft.com/office/powerpoint/2010/main" val="22212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edora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 name="AutoShape 4" descr="Image result for fedora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 name="AutoShape 6" descr="Image result for fedora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5" name="TextBox 14"/>
          <p:cNvSpPr txBox="1"/>
          <p:nvPr/>
        </p:nvSpPr>
        <p:spPr bwMode="auto">
          <a:xfrm>
            <a:off x="736272" y="473021"/>
            <a:ext cx="1723549" cy="523220"/>
          </a:xfrm>
          <a:prstGeom prst="rect">
            <a:avLst/>
          </a:prstGeom>
          <a:solidFill>
            <a:schemeClr val="bg1"/>
          </a:solidFill>
          <a:ln w="76200">
            <a:solidFill>
              <a:srgbClr val="00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Miners …</a:t>
            </a:r>
          </a:p>
        </p:txBody>
      </p:sp>
      <p:sp>
        <p:nvSpPr>
          <p:cNvPr id="16" name="TextBox 15"/>
          <p:cNvSpPr txBox="1"/>
          <p:nvPr/>
        </p:nvSpPr>
        <p:spPr bwMode="auto">
          <a:xfrm>
            <a:off x="1488412" y="5288692"/>
            <a:ext cx="5641288"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do consensus to pick one block …</a:t>
            </a:r>
          </a:p>
        </p:txBody>
      </p:sp>
      <p:pic>
        <p:nvPicPr>
          <p:cNvPr id="3088" name="Picture 16" descr="Turquoise Hard Ha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68" y="773850"/>
            <a:ext cx="2308225" cy="177733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ink Hard Ha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698" y="734631"/>
            <a:ext cx="2410092" cy="18557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Blue Hard Hat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295" y="751498"/>
            <a:ext cx="2366282" cy="1822037"/>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7029242" y="2824666"/>
            <a:ext cx="1050388" cy="2133600"/>
            <a:chOff x="5334000" y="1066800"/>
            <a:chExt cx="2438400" cy="4953000"/>
          </a:xfrm>
        </p:grpSpPr>
        <p:sp>
          <p:nvSpPr>
            <p:cNvPr id="32" name="Vertical Scroll 31"/>
            <p:cNvSpPr/>
            <p:nvPr/>
          </p:nvSpPr>
          <p:spPr>
            <a:xfrm>
              <a:off x="5334000" y="1066800"/>
              <a:ext cx="2438400" cy="4953000"/>
            </a:xfrm>
            <a:prstGeom prst="verticalScrol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5-Point Star 32"/>
            <p:cNvSpPr/>
            <p:nvPr/>
          </p:nvSpPr>
          <p:spPr>
            <a:xfrm>
              <a:off x="6096000" y="1600200"/>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3"/>
            <p:cNvSpPr/>
            <p:nvPr/>
          </p:nvSpPr>
          <p:spPr>
            <a:xfrm>
              <a:off x="6096000" y="3571875"/>
              <a:ext cx="914400" cy="914400"/>
            </a:xfrm>
            <a:prstGeom prst="star5">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4"/>
            <p:cNvSpPr/>
            <p:nvPr/>
          </p:nvSpPr>
          <p:spPr>
            <a:xfrm>
              <a:off x="6096000" y="2586038"/>
              <a:ext cx="914400" cy="914400"/>
            </a:xfrm>
            <a:prstGeom prst="star5">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4265550" y="2824666"/>
            <a:ext cx="1050388" cy="2133600"/>
            <a:chOff x="5334000" y="1066800"/>
            <a:chExt cx="2438400" cy="4953000"/>
          </a:xfrm>
        </p:grpSpPr>
        <p:sp>
          <p:nvSpPr>
            <p:cNvPr id="41" name="Vertical Scroll 40"/>
            <p:cNvSpPr/>
            <p:nvPr/>
          </p:nvSpPr>
          <p:spPr>
            <a:xfrm>
              <a:off x="5334000" y="1066800"/>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5-Point Star 41"/>
            <p:cNvSpPr/>
            <p:nvPr/>
          </p:nvSpPr>
          <p:spPr>
            <a:xfrm>
              <a:off x="6096000" y="1600200"/>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5-Point Star 42"/>
            <p:cNvSpPr/>
            <p:nvPr/>
          </p:nvSpPr>
          <p:spPr>
            <a:xfrm>
              <a:off x="6096000" y="3571875"/>
              <a:ext cx="914400" cy="914400"/>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5-Point Star 43"/>
            <p:cNvSpPr/>
            <p:nvPr/>
          </p:nvSpPr>
          <p:spPr>
            <a:xfrm>
              <a:off x="6096000" y="2586038"/>
              <a:ext cx="914400" cy="914400"/>
            </a:xfrm>
            <a:prstGeom prst="star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1371600" y="2824666"/>
            <a:ext cx="1050388" cy="2133600"/>
            <a:chOff x="5334000" y="1066800"/>
            <a:chExt cx="2438400" cy="4953000"/>
          </a:xfrm>
        </p:grpSpPr>
        <p:sp>
          <p:nvSpPr>
            <p:cNvPr id="47" name="Vertical Scroll 46"/>
            <p:cNvSpPr/>
            <p:nvPr/>
          </p:nvSpPr>
          <p:spPr>
            <a:xfrm>
              <a:off x="5334000" y="1066800"/>
              <a:ext cx="2438400" cy="495300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5-Point Star 47"/>
            <p:cNvSpPr/>
            <p:nvPr/>
          </p:nvSpPr>
          <p:spPr>
            <a:xfrm>
              <a:off x="6096000" y="1600200"/>
              <a:ext cx="914400" cy="914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5-Point Star 48"/>
            <p:cNvSpPr/>
            <p:nvPr/>
          </p:nvSpPr>
          <p:spPr>
            <a:xfrm>
              <a:off x="6096000" y="3571875"/>
              <a:ext cx="914400" cy="914400"/>
            </a:xfrm>
            <a:prstGeom prst="star5">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5-Point Star 49"/>
            <p:cNvSpPr/>
            <p:nvPr/>
          </p:nvSpPr>
          <p:spPr>
            <a:xfrm>
              <a:off x="6096000" y="2586038"/>
              <a:ext cx="914400" cy="914400"/>
            </a:xfrm>
            <a:prstGeom prst="star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83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1000"/>
                                        <p:tgtEl>
                                          <p:spTgt spid="7170"/>
                                        </p:tgtEl>
                                      </p:cBhvr>
                                    </p:animEffect>
                                    <p:set>
                                      <p:cBhvr>
                                        <p:cTn id="10" dur="1" fill="hold">
                                          <p:stCondLst>
                                            <p:cond delay="999"/>
                                          </p:stCondLst>
                                        </p:cTn>
                                        <p:tgtEl>
                                          <p:spTgt spid="717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0"/>
                                        </p:tgtEl>
                                      </p:cBhvr>
                                    </p:animEffect>
                                    <p:set>
                                      <p:cBhvr>
                                        <p:cTn id="13" dur="1" fill="hold">
                                          <p:stCondLst>
                                            <p:cond delay="999"/>
                                          </p:stCondLst>
                                        </p:cTn>
                                        <p:tgtEl>
                                          <p:spTgt spid="40"/>
                                        </p:tgtEl>
                                        <p:attrNameLst>
                                          <p:attrName>style.visibility</p:attrName>
                                        </p:attrNameLst>
                                      </p:cBhvr>
                                      <p:to>
                                        <p:strVal val="hidden"/>
                                      </p:to>
                                    </p:set>
                                  </p:childTnLst>
                                </p:cTn>
                              </p:par>
                            </p:childTnLst>
                          </p:cTn>
                        </p:par>
                        <p:par>
                          <p:cTn id="14" fill="hold">
                            <p:stCondLst>
                              <p:cond delay="1000"/>
                            </p:stCondLst>
                            <p:childTnLst>
                              <p:par>
                                <p:cTn id="15" presetID="10" presetClass="exit" presetSubtype="0" fill="hold" nodeType="afterEffect">
                                  <p:stCondLst>
                                    <p:cond delay="0"/>
                                  </p:stCondLst>
                                  <p:childTnLst>
                                    <p:animEffect transition="out" filter="fade">
                                      <p:cBhvr>
                                        <p:cTn id="16" dur="1000"/>
                                        <p:tgtEl>
                                          <p:spTgt spid="18"/>
                                        </p:tgtEl>
                                      </p:cBhvr>
                                    </p:animEffect>
                                    <p:set>
                                      <p:cBhvr>
                                        <p:cTn id="17" dur="1" fill="hold">
                                          <p:stCondLst>
                                            <p:cond delay="999"/>
                                          </p:stCondLst>
                                        </p:cTn>
                                        <p:tgtEl>
                                          <p:spTgt spid="18"/>
                                        </p:tgtEl>
                                        <p:attrNameLst>
                                          <p:attrName>style.visibility</p:attrName>
                                        </p:attrNameLst>
                                      </p:cBhvr>
                                      <p:to>
                                        <p:strVal val="hidden"/>
                                      </p:to>
                                    </p:set>
                                  </p:childTnLst>
                                </p:cTn>
                              </p:par>
                              <p:par>
                                <p:cTn id="18" presetID="10" presetClass="exit" presetSubtype="0" fill="hold" nodeType="withEffect">
                                  <p:stCondLst>
                                    <p:cond delay="100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0833">
            <a:off x="1319562" y="383680"/>
            <a:ext cx="7069043" cy="907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D65C4E5D-DA99-460E-9E68-E8A28959880C}" type="slidenum">
              <a:rPr lang="x-none" smtClean="0"/>
              <a:pPr>
                <a:defRPr/>
              </a:pPr>
              <a:t>60</a:t>
            </a:fld>
            <a:endParaRPr lang="en-US" dirty="0"/>
          </a:p>
        </p:txBody>
      </p:sp>
      <p:sp>
        <p:nvSpPr>
          <p:cNvPr id="7" name="TextBox 6"/>
          <p:cNvSpPr txBox="1"/>
          <p:nvPr/>
        </p:nvSpPr>
        <p:spPr bwMode="auto">
          <a:xfrm>
            <a:off x="564166" y="2217275"/>
            <a:ext cx="632460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Money serves two purposes:</a:t>
            </a:r>
          </a:p>
        </p:txBody>
      </p:sp>
      <p:sp>
        <p:nvSpPr>
          <p:cNvPr id="8" name="TextBox 7"/>
          <p:cNvSpPr txBox="1"/>
          <p:nvPr/>
        </p:nvSpPr>
        <p:spPr bwMode="auto">
          <a:xfrm>
            <a:off x="495353" y="3473633"/>
            <a:ext cx="402358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Medium of exchange (buy beer)</a:t>
            </a:r>
          </a:p>
        </p:txBody>
      </p:sp>
      <p:sp>
        <p:nvSpPr>
          <p:cNvPr id="9" name="TextBox 8"/>
          <p:cNvSpPr txBox="1"/>
          <p:nvPr/>
        </p:nvSpPr>
        <p:spPr bwMode="auto">
          <a:xfrm>
            <a:off x="4716834" y="3461328"/>
            <a:ext cx="4023586"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store of value</a:t>
            </a:r>
          </a:p>
          <a:p>
            <a:pPr algn="ctr"/>
            <a:r>
              <a:rPr lang="en-US" sz="2800" b="1" dirty="0">
                <a:solidFill>
                  <a:srgbClr val="FFFF00"/>
                </a:solidFill>
                <a:latin typeface="Arial" panose="020B0604020202020204" pitchFamily="34" charset="0"/>
                <a:cs typeface="Arial" panose="020B0604020202020204" pitchFamily="34" charset="0"/>
              </a:rPr>
              <a:t>(keep under mattress)</a:t>
            </a:r>
          </a:p>
        </p:txBody>
      </p:sp>
    </p:spTree>
    <p:extLst>
      <p:ext uri="{BB962C8B-B14F-4D97-AF65-F5344CB8AC3E}">
        <p14:creationId xmlns:p14="http://schemas.microsoft.com/office/powerpoint/2010/main" val="12686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pic>
        <p:nvPicPr>
          <p:cNvPr id="296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100"/>
                    </a14:imgEffect>
                    <a14:imgEffect>
                      <a14:saturation sat="16000"/>
                    </a14:imgEffect>
                  </a14:imgLayer>
                </a14:imgProps>
              </a:ext>
              <a:ext uri="{28A0092B-C50C-407E-A947-70E740481C1C}">
                <a14:useLocalDpi xmlns:a14="http://schemas.microsoft.com/office/drawing/2010/main" val="0"/>
              </a:ext>
            </a:extLst>
          </a:blip>
          <a:srcRect/>
          <a:stretch>
            <a:fillRect/>
          </a:stretch>
        </p:blipFill>
        <p:spPr bwMode="auto">
          <a:xfrm rot="20980833">
            <a:off x="1319562" y="383680"/>
            <a:ext cx="7069043" cy="907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D65C4E5D-DA99-460E-9E68-E8A28959880C}" type="slidenum">
              <a:rPr lang="x-none" smtClean="0"/>
              <a:pPr>
                <a:defRPr/>
              </a:pPr>
              <a:t>61</a:t>
            </a:fld>
            <a:endParaRPr lang="en-US" dirty="0"/>
          </a:p>
        </p:txBody>
      </p:sp>
      <p:sp>
        <p:nvSpPr>
          <p:cNvPr id="7" name="TextBox 6"/>
          <p:cNvSpPr txBox="1"/>
          <p:nvPr/>
        </p:nvSpPr>
        <p:spPr bwMode="auto">
          <a:xfrm>
            <a:off x="564166" y="2217275"/>
            <a:ext cx="6324602"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75000"/>
                  </a:schemeClr>
                </a:solidFill>
                <a:latin typeface="Arial" panose="020B0604020202020204" pitchFamily="34" charset="0"/>
                <a:cs typeface="Arial" panose="020B0604020202020204" pitchFamily="34" charset="0"/>
              </a:rPr>
              <a:t>Money serves two purposes:</a:t>
            </a:r>
          </a:p>
        </p:txBody>
      </p:sp>
      <p:sp>
        <p:nvSpPr>
          <p:cNvPr id="8" name="TextBox 7"/>
          <p:cNvSpPr txBox="1"/>
          <p:nvPr/>
        </p:nvSpPr>
        <p:spPr bwMode="auto">
          <a:xfrm>
            <a:off x="495353" y="3473633"/>
            <a:ext cx="4023586" cy="954107"/>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75000"/>
                  </a:schemeClr>
                </a:solidFill>
                <a:latin typeface="Arial" panose="020B0604020202020204" pitchFamily="34" charset="0"/>
                <a:cs typeface="Arial" panose="020B0604020202020204" pitchFamily="34" charset="0"/>
              </a:rPr>
              <a:t>Medium of exchange (buy pizza)</a:t>
            </a:r>
          </a:p>
        </p:txBody>
      </p:sp>
      <p:sp>
        <p:nvSpPr>
          <p:cNvPr id="9" name="TextBox 8"/>
          <p:cNvSpPr txBox="1"/>
          <p:nvPr/>
        </p:nvSpPr>
        <p:spPr bwMode="auto">
          <a:xfrm>
            <a:off x="4716834" y="3461328"/>
            <a:ext cx="4023586"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store of value</a:t>
            </a:r>
          </a:p>
          <a:p>
            <a:pPr algn="ctr"/>
            <a:r>
              <a:rPr lang="en-US" sz="2800" b="1" dirty="0">
                <a:solidFill>
                  <a:srgbClr val="FFFF00"/>
                </a:solidFill>
                <a:latin typeface="Arial" panose="020B0604020202020204" pitchFamily="34" charset="0"/>
                <a:cs typeface="Arial" panose="020B0604020202020204" pitchFamily="34" charset="0"/>
              </a:rPr>
              <a:t>(keep under mattress)</a:t>
            </a:r>
          </a:p>
        </p:txBody>
      </p:sp>
      <p:sp>
        <p:nvSpPr>
          <p:cNvPr id="10" name="TextBox 9"/>
          <p:cNvSpPr txBox="1"/>
          <p:nvPr/>
        </p:nvSpPr>
        <p:spPr bwMode="auto">
          <a:xfrm>
            <a:off x="2273351" y="5496406"/>
            <a:ext cx="536916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Crazy Success (until it isn’t)</a:t>
            </a:r>
          </a:p>
        </p:txBody>
      </p:sp>
      <p:sp>
        <p:nvSpPr>
          <p:cNvPr id="11" name="AutoShape 68"/>
          <p:cNvSpPr>
            <a:spLocks noChangeArrowheads="1"/>
          </p:cNvSpPr>
          <p:nvPr/>
        </p:nvSpPr>
        <p:spPr bwMode="auto">
          <a:xfrm>
            <a:off x="4518938" y="3123247"/>
            <a:ext cx="4434561" cy="1796472"/>
          </a:xfrm>
          <a:prstGeom prst="wedgeRoundRectCallout">
            <a:avLst>
              <a:gd name="adj1" fmla="val -33772"/>
              <a:gd name="adj2" fmla="val 77084"/>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Tree>
    <p:extLst>
      <p:ext uri="{BB962C8B-B14F-4D97-AF65-F5344CB8AC3E}">
        <p14:creationId xmlns:p14="http://schemas.microsoft.com/office/powerpoint/2010/main" val="2057102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pic>
        <p:nvPicPr>
          <p:cNvPr id="296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100"/>
                    </a14:imgEffect>
                    <a14:imgEffect>
                      <a14:saturation sat="16000"/>
                    </a14:imgEffect>
                  </a14:imgLayer>
                </a14:imgProps>
              </a:ext>
              <a:ext uri="{28A0092B-C50C-407E-A947-70E740481C1C}">
                <a14:useLocalDpi xmlns:a14="http://schemas.microsoft.com/office/drawing/2010/main" val="0"/>
              </a:ext>
            </a:extLst>
          </a:blip>
          <a:srcRect/>
          <a:stretch>
            <a:fillRect/>
          </a:stretch>
        </p:blipFill>
        <p:spPr bwMode="auto">
          <a:xfrm rot="20980833">
            <a:off x="1319562" y="383680"/>
            <a:ext cx="7069043" cy="907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D65C4E5D-DA99-460E-9E68-E8A28959880C}" type="slidenum">
              <a:rPr lang="x-none" smtClean="0"/>
              <a:pPr>
                <a:defRPr/>
              </a:pPr>
              <a:t>62</a:t>
            </a:fld>
            <a:endParaRPr lang="en-US" dirty="0"/>
          </a:p>
        </p:txBody>
      </p:sp>
      <p:sp>
        <p:nvSpPr>
          <p:cNvPr id="7" name="TextBox 6"/>
          <p:cNvSpPr txBox="1"/>
          <p:nvPr/>
        </p:nvSpPr>
        <p:spPr bwMode="auto">
          <a:xfrm>
            <a:off x="564166" y="2217275"/>
            <a:ext cx="6324602"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75000"/>
                  </a:schemeClr>
                </a:solidFill>
                <a:latin typeface="Arial" panose="020B0604020202020204" pitchFamily="34" charset="0"/>
                <a:cs typeface="Arial" panose="020B0604020202020204" pitchFamily="34" charset="0"/>
              </a:rPr>
              <a:t>Money serves two purposes:</a:t>
            </a:r>
          </a:p>
        </p:txBody>
      </p:sp>
      <p:sp>
        <p:nvSpPr>
          <p:cNvPr id="9" name="TextBox 8"/>
          <p:cNvSpPr txBox="1"/>
          <p:nvPr/>
        </p:nvSpPr>
        <p:spPr bwMode="auto">
          <a:xfrm>
            <a:off x="4716834" y="3461328"/>
            <a:ext cx="4023586" cy="954107"/>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75000"/>
                  </a:schemeClr>
                </a:solidFill>
                <a:latin typeface="Arial" panose="020B0604020202020204" pitchFamily="34" charset="0"/>
                <a:cs typeface="Arial" panose="020B0604020202020204" pitchFamily="34" charset="0"/>
              </a:rPr>
              <a:t>store of value</a:t>
            </a:r>
          </a:p>
          <a:p>
            <a:pPr algn="ctr"/>
            <a:r>
              <a:rPr lang="en-US" sz="2800" b="1" dirty="0">
                <a:solidFill>
                  <a:schemeClr val="tx1">
                    <a:lumMod val="75000"/>
                  </a:schemeClr>
                </a:solidFill>
                <a:latin typeface="Arial" panose="020B0604020202020204" pitchFamily="34" charset="0"/>
                <a:cs typeface="Arial" panose="020B0604020202020204" pitchFamily="34" charset="0"/>
              </a:rPr>
              <a:t>(keep under mattress)</a:t>
            </a:r>
          </a:p>
        </p:txBody>
      </p:sp>
      <p:sp>
        <p:nvSpPr>
          <p:cNvPr id="10" name="TextBox 9"/>
          <p:cNvSpPr txBox="1"/>
          <p:nvPr/>
        </p:nvSpPr>
        <p:spPr bwMode="auto">
          <a:xfrm>
            <a:off x="2273353" y="5491326"/>
            <a:ext cx="402358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Not so much.</a:t>
            </a:r>
          </a:p>
        </p:txBody>
      </p:sp>
      <p:sp>
        <p:nvSpPr>
          <p:cNvPr id="11" name="AutoShape 68"/>
          <p:cNvSpPr>
            <a:spLocks noChangeArrowheads="1"/>
          </p:cNvSpPr>
          <p:nvPr/>
        </p:nvSpPr>
        <p:spPr bwMode="auto">
          <a:xfrm>
            <a:off x="348456" y="3140766"/>
            <a:ext cx="4434561" cy="1796472"/>
          </a:xfrm>
          <a:prstGeom prst="wedgeRoundRectCallout">
            <a:avLst>
              <a:gd name="adj1" fmla="val -265"/>
              <a:gd name="adj2" fmla="val 73549"/>
              <a:gd name="adj3" fmla="val 16667"/>
            </a:avLst>
          </a:prstGeom>
          <a:noFill/>
          <a:ln w="76200">
            <a:solidFill>
              <a:srgbClr val="FF0000"/>
            </a:solidFill>
            <a:miter lim="800000"/>
            <a:headEnd/>
            <a:tailEnd/>
          </a:ln>
        </p:spPr>
        <p:txBody>
          <a:bodyPr anchor="ctr"/>
          <a:lstStyle/>
          <a:p>
            <a:endParaRPr lang="en-US" sz="2400" dirty="0">
              <a:solidFill>
                <a:srgbClr val="FF66FF"/>
              </a:solidFill>
              <a:latin typeface="Arial" pitchFamily="34" charset="0"/>
              <a:cs typeface="Arial" pitchFamily="34" charset="0"/>
            </a:endParaRPr>
          </a:p>
        </p:txBody>
      </p:sp>
      <p:sp>
        <p:nvSpPr>
          <p:cNvPr id="12" name="TextBox 11"/>
          <p:cNvSpPr txBox="1"/>
          <p:nvPr/>
        </p:nvSpPr>
        <p:spPr bwMode="auto">
          <a:xfrm>
            <a:off x="495353" y="3473633"/>
            <a:ext cx="402358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Medium of exchange (buy pizza)</a:t>
            </a:r>
          </a:p>
        </p:txBody>
      </p:sp>
    </p:spTree>
    <p:extLst>
      <p:ext uri="{BB962C8B-B14F-4D97-AF65-F5344CB8AC3E}">
        <p14:creationId xmlns:p14="http://schemas.microsoft.com/office/powerpoint/2010/main" val="2860157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7841"/>
            <a:ext cx="9093654" cy="1926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183165" y="4199555"/>
            <a:ext cx="7584039"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Nakamoto’s vision: BTC as (one-sided) credit card replacement on internet.</a:t>
            </a:r>
          </a:p>
        </p:txBody>
      </p:sp>
      <p:sp>
        <p:nvSpPr>
          <p:cNvPr id="6" name="TextBox 5"/>
          <p:cNvSpPr txBox="1"/>
          <p:nvPr/>
        </p:nvSpPr>
        <p:spPr bwMode="auto">
          <a:xfrm>
            <a:off x="1953491" y="5417292"/>
            <a:ext cx="665843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He never anticipated only actual use: speculation</a:t>
            </a:r>
          </a:p>
        </p:txBody>
      </p:sp>
      <p:sp>
        <p:nvSpPr>
          <p:cNvPr id="7" name="TextBox 6"/>
          <p:cNvSpPr txBox="1"/>
          <p:nvPr/>
        </p:nvSpPr>
        <p:spPr bwMode="auto">
          <a:xfrm>
            <a:off x="253632" y="644960"/>
            <a:ext cx="77743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Would Nakamoto recognize today’s Bitcoin?</a:t>
            </a:r>
          </a:p>
        </p:txBody>
      </p:sp>
    </p:spTree>
    <p:extLst>
      <p:ext uri="{BB962C8B-B14F-4D97-AF65-F5344CB8AC3E}">
        <p14:creationId xmlns:p14="http://schemas.microsoft.com/office/powerpoint/2010/main" val="24741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history of Russia in 14 famous paintings - Russia Beyond">
            <a:extLst>
              <a:ext uri="{FF2B5EF4-FFF2-40B4-BE49-F238E27FC236}">
                <a16:creationId xmlns:a16="http://schemas.microsoft.com/office/drawing/2014/main" id="{CDFB0724-7FA6-9464-93DD-7BAE3D953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37"/>
            <a:ext cx="9144000" cy="64563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0890787-6EC2-499A-A80E-2F1C2D6FA41B}"/>
              </a:ext>
            </a:extLst>
          </p:cNvPr>
          <p:cNvSpPr>
            <a:spLocks noGrp="1"/>
          </p:cNvSpPr>
          <p:nvPr>
            <p:ph type="sldNum" sz="quarter" idx="11"/>
          </p:nvPr>
        </p:nvSpPr>
        <p:spPr/>
        <p:txBody>
          <a:bodyPr/>
          <a:lstStyle/>
          <a:p>
            <a:pPr>
              <a:defRPr/>
            </a:pPr>
            <a:fld id="{FE25F947-77F5-4CA6-8472-B4B2967773ED}" type="slidenum">
              <a:rPr lang="x-none" smtClean="0"/>
              <a:pPr>
                <a:defRPr/>
              </a:pPr>
              <a:t>64</a:t>
            </a:fld>
            <a:endParaRPr lang="en-US" dirty="0"/>
          </a:p>
        </p:txBody>
      </p:sp>
      <p:sp>
        <p:nvSpPr>
          <p:cNvPr id="4" name="Rounded Rectangular Callout 9">
            <a:extLst>
              <a:ext uri="{FF2B5EF4-FFF2-40B4-BE49-F238E27FC236}">
                <a16:creationId xmlns:a16="http://schemas.microsoft.com/office/drawing/2014/main" id="{F948FCC2-4FB6-4402-B267-545BB8FB06C8}"/>
              </a:ext>
            </a:extLst>
          </p:cNvPr>
          <p:cNvSpPr/>
          <p:nvPr/>
        </p:nvSpPr>
        <p:spPr bwMode="auto">
          <a:xfrm>
            <a:off x="212254" y="308658"/>
            <a:ext cx="2443470" cy="919401"/>
          </a:xfrm>
          <a:prstGeom prst="wedgeRoundRectCallout">
            <a:avLst>
              <a:gd name="adj1" fmla="val 36625"/>
              <a:gd name="adj2" fmla="val 79576"/>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Mutual benefit if we co-operate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 name="Rounded Rectangular Callout 9">
            <a:extLst>
              <a:ext uri="{FF2B5EF4-FFF2-40B4-BE49-F238E27FC236}">
                <a16:creationId xmlns:a16="http://schemas.microsoft.com/office/drawing/2014/main" id="{7FF3C412-A5D9-4292-A94C-2AE43F29FED6}"/>
              </a:ext>
            </a:extLst>
          </p:cNvPr>
          <p:cNvSpPr/>
          <p:nvPr/>
        </p:nvSpPr>
        <p:spPr bwMode="auto">
          <a:xfrm>
            <a:off x="5270712" y="239256"/>
            <a:ext cx="2651553" cy="919401"/>
          </a:xfrm>
          <a:prstGeom prst="wedgeRoundRectCallout">
            <a:avLst>
              <a:gd name="adj1" fmla="val 611"/>
              <a:gd name="adj2" fmla="val 9986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But we don’t trust each other</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 name="Rounded Rectangular Callout 9">
            <a:extLst>
              <a:ext uri="{FF2B5EF4-FFF2-40B4-BE49-F238E27FC236}">
                <a16:creationId xmlns:a16="http://schemas.microsoft.com/office/drawing/2014/main" id="{BC0A800F-745D-CFBC-FDFC-AF88D4F350B9}"/>
              </a:ext>
            </a:extLst>
          </p:cNvPr>
          <p:cNvSpPr/>
          <p:nvPr/>
        </p:nvSpPr>
        <p:spPr bwMode="auto">
          <a:xfrm>
            <a:off x="5826265" y="3421350"/>
            <a:ext cx="2718924" cy="510778"/>
          </a:xfrm>
          <a:prstGeom prst="wedgeRoundRectCallout">
            <a:avLst>
              <a:gd name="adj1" fmla="val 35241"/>
              <a:gd name="adj2" fmla="val -252051"/>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Can’t sue in court</a:t>
            </a:r>
          </a:p>
        </p:txBody>
      </p:sp>
      <p:sp>
        <p:nvSpPr>
          <p:cNvPr id="9" name="TextBox 8">
            <a:extLst>
              <a:ext uri="{FF2B5EF4-FFF2-40B4-BE49-F238E27FC236}">
                <a16:creationId xmlns:a16="http://schemas.microsoft.com/office/drawing/2014/main" id="{661D88E0-DE23-BA91-42FD-83E4D61B30BB}"/>
              </a:ext>
            </a:extLst>
          </p:cNvPr>
          <p:cNvSpPr txBox="1"/>
          <p:nvPr/>
        </p:nvSpPr>
        <p:spPr bwMode="auto">
          <a:xfrm>
            <a:off x="2920748" y="5848580"/>
            <a:ext cx="3302507" cy="523220"/>
          </a:xfrm>
          <a:prstGeom prst="rect">
            <a:avLst/>
          </a:prstGeom>
          <a:solidFill>
            <a:schemeClr val="bg1"/>
          </a:solidFill>
          <a:ln w="76200">
            <a:solidFill>
              <a:schemeClr val="tx2"/>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Not a New Problem</a:t>
            </a:r>
          </a:p>
        </p:txBody>
      </p:sp>
    </p:spTree>
    <p:extLst>
      <p:ext uri="{BB962C8B-B14F-4D97-AF65-F5344CB8AC3E}">
        <p14:creationId xmlns:p14="http://schemas.microsoft.com/office/powerpoint/2010/main" val="4776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90787-6EC2-499A-A80E-2F1C2D6FA41B}"/>
              </a:ext>
            </a:extLst>
          </p:cNvPr>
          <p:cNvSpPr>
            <a:spLocks noGrp="1"/>
          </p:cNvSpPr>
          <p:nvPr>
            <p:ph type="sldNum" sz="quarter" idx="11"/>
          </p:nvPr>
        </p:nvSpPr>
        <p:spPr/>
        <p:txBody>
          <a:bodyPr/>
          <a:lstStyle/>
          <a:p>
            <a:pPr>
              <a:defRPr/>
            </a:pPr>
            <a:fld id="{FE25F947-77F5-4CA6-8472-B4B2967773ED}" type="slidenum">
              <a:rPr lang="x-none" smtClean="0"/>
              <a:pPr>
                <a:defRPr/>
              </a:pPr>
              <a:t>65</a:t>
            </a:fld>
            <a:endParaRPr lang="en-US" dirty="0"/>
          </a:p>
        </p:txBody>
      </p:sp>
      <p:pic>
        <p:nvPicPr>
          <p:cNvPr id="1026" name="Picture 2" descr="A final session of Walter White's 'Bad' behavior – Press Telegram">
            <a:extLst>
              <a:ext uri="{FF2B5EF4-FFF2-40B4-BE49-F238E27FC236}">
                <a16:creationId xmlns:a16="http://schemas.microsoft.com/office/drawing/2014/main" id="{4F23F5D4-7E64-4D01-BFA1-7E0071164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51" y="369277"/>
            <a:ext cx="8320298" cy="611944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9">
            <a:extLst>
              <a:ext uri="{FF2B5EF4-FFF2-40B4-BE49-F238E27FC236}">
                <a16:creationId xmlns:a16="http://schemas.microsoft.com/office/drawing/2014/main" id="{F948FCC2-4FB6-4402-B267-545BB8FB06C8}"/>
              </a:ext>
            </a:extLst>
          </p:cNvPr>
          <p:cNvSpPr/>
          <p:nvPr/>
        </p:nvSpPr>
        <p:spPr bwMode="auto">
          <a:xfrm>
            <a:off x="2216453" y="502973"/>
            <a:ext cx="3855483" cy="919401"/>
          </a:xfrm>
          <a:prstGeom prst="wedgeRoundRectCallout">
            <a:avLst>
              <a:gd name="adj1" fmla="val -50282"/>
              <a:gd name="adj2" fmla="val 8831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Why should I spend coins worth more tomorrow?</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13A8C44-1383-42E4-BF15-3E39AC173ABB}"/>
              </a:ext>
            </a:extLst>
          </p:cNvPr>
          <p:cNvSpPr txBox="1"/>
          <p:nvPr/>
        </p:nvSpPr>
        <p:spPr bwMode="auto">
          <a:xfrm>
            <a:off x="735992" y="4777646"/>
            <a:ext cx="1738246" cy="523220"/>
          </a:xfrm>
          <a:prstGeom prst="rect">
            <a:avLst/>
          </a:prstGeom>
          <a:noFill/>
          <a:ln w="76200">
            <a:noFill/>
            <a:miter lim="800000"/>
            <a:headEnd/>
            <a:tailEnd/>
          </a:ln>
          <a:effectLst/>
        </p:spPr>
        <p:txBody>
          <a:bodyPr wrap="square" rtlCol="0">
            <a:spAutoFit/>
          </a:bodyPr>
          <a:lstStyle/>
          <a:p>
            <a:pPr algn="ctr"/>
            <a:r>
              <a:rPr lang="en-US" sz="2800" b="1" dirty="0">
                <a:solidFill>
                  <a:schemeClr val="tx1"/>
                </a:solidFill>
                <a:latin typeface="Arial" panose="020B0604020202020204" pitchFamily="34" charset="0"/>
              </a:rPr>
              <a:t>Buyer</a:t>
            </a:r>
          </a:p>
        </p:txBody>
      </p:sp>
      <p:sp>
        <p:nvSpPr>
          <p:cNvPr id="11" name="TextBox 10">
            <a:extLst>
              <a:ext uri="{FF2B5EF4-FFF2-40B4-BE49-F238E27FC236}">
                <a16:creationId xmlns:a16="http://schemas.microsoft.com/office/drawing/2014/main" id="{23E76045-C930-4D48-8024-81B7B1269B13}"/>
              </a:ext>
            </a:extLst>
          </p:cNvPr>
          <p:cNvSpPr txBox="1"/>
          <p:nvPr/>
        </p:nvSpPr>
        <p:spPr bwMode="auto">
          <a:xfrm>
            <a:off x="6455001" y="5039256"/>
            <a:ext cx="1738246" cy="523220"/>
          </a:xfrm>
          <a:prstGeom prst="rect">
            <a:avLst/>
          </a:prstGeom>
          <a:noFill/>
          <a:ln w="76200">
            <a:noFill/>
            <a:miter lim="800000"/>
            <a:headEnd/>
            <a:tailEnd/>
          </a:ln>
          <a:effectLst/>
        </p:spPr>
        <p:txBody>
          <a:bodyPr wrap="square" rtlCol="0">
            <a:spAutoFit/>
          </a:bodyPr>
          <a:lstStyle/>
          <a:p>
            <a:pPr algn="ctr"/>
            <a:r>
              <a:rPr lang="en-US" sz="2800" b="1" dirty="0">
                <a:solidFill>
                  <a:schemeClr val="tx1"/>
                </a:solidFill>
                <a:latin typeface="Arial" panose="020B0604020202020204" pitchFamily="34" charset="0"/>
              </a:rPr>
              <a:t>Seller</a:t>
            </a:r>
          </a:p>
        </p:txBody>
      </p:sp>
      <p:sp>
        <p:nvSpPr>
          <p:cNvPr id="3" name="Arrow: Up 2">
            <a:extLst>
              <a:ext uri="{FF2B5EF4-FFF2-40B4-BE49-F238E27FC236}">
                <a16:creationId xmlns:a16="http://schemas.microsoft.com/office/drawing/2014/main" id="{9A238E0B-2A2D-474A-B8BE-91F989D0677A}"/>
              </a:ext>
            </a:extLst>
          </p:cNvPr>
          <p:cNvSpPr/>
          <p:nvPr/>
        </p:nvSpPr>
        <p:spPr bwMode="auto">
          <a:xfrm>
            <a:off x="232889" y="425593"/>
            <a:ext cx="2431941" cy="940653"/>
          </a:xfrm>
          <a:prstGeom prst="upArrow">
            <a:avLst/>
          </a:prstGeom>
          <a:solidFill>
            <a:schemeClr val="bg1"/>
          </a:solidFill>
          <a:ln w="762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Number go up</a:t>
            </a:r>
          </a:p>
        </p:txBody>
      </p:sp>
      <p:sp>
        <p:nvSpPr>
          <p:cNvPr id="12" name="Rounded Rectangular Callout 9">
            <a:extLst>
              <a:ext uri="{FF2B5EF4-FFF2-40B4-BE49-F238E27FC236}">
                <a16:creationId xmlns:a16="http://schemas.microsoft.com/office/drawing/2014/main" id="{3F2DD293-2143-4819-84A0-6234ABD8EF7F}"/>
              </a:ext>
            </a:extLst>
          </p:cNvPr>
          <p:cNvSpPr/>
          <p:nvPr/>
        </p:nvSpPr>
        <p:spPr bwMode="auto">
          <a:xfrm>
            <a:off x="2536878" y="3774742"/>
            <a:ext cx="3855483" cy="919401"/>
          </a:xfrm>
          <a:prstGeom prst="wedgeRoundRectCallout">
            <a:avLst>
              <a:gd name="adj1" fmla="val 57692"/>
              <a:gd name="adj2" fmla="val -120669"/>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Why should I take coins worth less tomorrow?</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 name="Arrow: Down 5">
            <a:extLst>
              <a:ext uri="{FF2B5EF4-FFF2-40B4-BE49-F238E27FC236}">
                <a16:creationId xmlns:a16="http://schemas.microsoft.com/office/drawing/2014/main" id="{7245C36A-A01C-4FF8-8A86-0A42F5851DB5}"/>
              </a:ext>
            </a:extLst>
          </p:cNvPr>
          <p:cNvSpPr/>
          <p:nvPr/>
        </p:nvSpPr>
        <p:spPr bwMode="auto">
          <a:xfrm>
            <a:off x="5801083" y="3939048"/>
            <a:ext cx="2556423" cy="1104245"/>
          </a:xfrm>
          <a:prstGeom prst="downArrow">
            <a:avLst/>
          </a:prstGeom>
          <a:solidFill>
            <a:schemeClr val="bg1"/>
          </a:solidFill>
          <a:ln w="762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Number go </a:t>
            </a: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down</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75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2"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ACA9-F7CE-499B-A89F-7CEF116E7821}"/>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0144DC22-28E4-4DC2-8282-0A13C68F8AD7}"/>
              </a:ext>
            </a:extLst>
          </p:cNvPr>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pic>
        <p:nvPicPr>
          <p:cNvPr id="1026" name="Picture 2" descr="Understanding Inflation vs. Deflation">
            <a:extLst>
              <a:ext uri="{FF2B5EF4-FFF2-40B4-BE49-F238E27FC236}">
                <a16:creationId xmlns:a16="http://schemas.microsoft.com/office/drawing/2014/main" id="{CF00B047-93CA-4E41-BE5D-8335CA41E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 y="466750"/>
            <a:ext cx="9156047" cy="5924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5C83C7-33A3-4850-91DA-9EA14BD5E19E}"/>
              </a:ext>
            </a:extLst>
          </p:cNvPr>
          <p:cNvSpPr txBox="1"/>
          <p:nvPr/>
        </p:nvSpPr>
        <p:spPr bwMode="auto">
          <a:xfrm>
            <a:off x="236960" y="919490"/>
            <a:ext cx="5361735"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Nakamoto feared inflation ….</a:t>
            </a:r>
          </a:p>
        </p:txBody>
      </p:sp>
      <p:sp>
        <p:nvSpPr>
          <p:cNvPr id="6" name="TextBox 5">
            <a:extLst>
              <a:ext uri="{FF2B5EF4-FFF2-40B4-BE49-F238E27FC236}">
                <a16:creationId xmlns:a16="http://schemas.microsoft.com/office/drawing/2014/main" id="{AB253FB8-EA47-47E1-8003-EBE7A982C178}"/>
              </a:ext>
            </a:extLst>
          </p:cNvPr>
          <p:cNvSpPr txBox="1"/>
          <p:nvPr/>
        </p:nvSpPr>
        <p:spPr bwMode="auto">
          <a:xfrm>
            <a:off x="579573" y="5092005"/>
            <a:ext cx="6134048" cy="1384995"/>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But deflationary economies depressed because rational players don’t spend money </a:t>
            </a:r>
          </a:p>
        </p:txBody>
      </p:sp>
    </p:spTree>
    <p:extLst>
      <p:ext uri="{BB962C8B-B14F-4D97-AF65-F5344CB8AC3E}">
        <p14:creationId xmlns:p14="http://schemas.microsoft.com/office/powerpoint/2010/main" val="13535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Problem </a:t>
            </a:r>
            <a:br>
              <a:rPr lang="en-US" dirty="0">
                <a:solidFill>
                  <a:srgbClr val="FFFF00"/>
                </a:solidFill>
              </a:rPr>
            </a:br>
            <a:r>
              <a:rPr lang="en-US" dirty="0">
                <a:solidFill>
                  <a:srgbClr val="FFFF00"/>
                </a:solidFill>
              </a:rPr>
              <a:t>Long or Unpredictable Completion Times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67</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2172">
            <a:off x="2194503" y="2663771"/>
            <a:ext cx="6439001" cy="870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14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Problem: Fee Volatility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7372">
            <a:off x="991871" y="2610236"/>
            <a:ext cx="8025130" cy="634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rot="527340">
            <a:off x="2451683" y="4612639"/>
            <a:ext cx="8396074" cy="6858000"/>
          </a:xfrm>
          <a:prstGeom prst="rect">
            <a:avLst/>
          </a:prstGeom>
        </p:spPr>
      </p:pic>
    </p:spTree>
    <p:extLst>
      <p:ext uri="{BB962C8B-B14F-4D97-AF65-F5344CB8AC3E}">
        <p14:creationId xmlns:p14="http://schemas.microsoft.com/office/powerpoint/2010/main" val="1758216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28579">
            <a:off x="598273" y="803981"/>
            <a:ext cx="815340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bwMode="auto">
          <a:xfrm>
            <a:off x="323747" y="543580"/>
            <a:ext cx="5919961"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rPr>
              <a:t>Convenience vs Ideology</a:t>
            </a:r>
          </a:p>
        </p:txBody>
      </p:sp>
      <p:pic>
        <p:nvPicPr>
          <p:cNvPr id="5" name="Picture 4">
            <a:extLst>
              <a:ext uri="{FF2B5EF4-FFF2-40B4-BE49-F238E27FC236}">
                <a16:creationId xmlns:a16="http://schemas.microsoft.com/office/drawing/2014/main" id="{2482C64D-E34B-4FE5-8538-268F74E97C28}"/>
              </a:ext>
            </a:extLst>
          </p:cNvPr>
          <p:cNvPicPr>
            <a:picLocks noChangeAspect="1"/>
          </p:cNvPicPr>
          <p:nvPr/>
        </p:nvPicPr>
        <p:blipFill>
          <a:blip r:embed="rId3"/>
          <a:stretch>
            <a:fillRect/>
          </a:stretch>
        </p:blipFill>
        <p:spPr>
          <a:xfrm rot="481704">
            <a:off x="1445937" y="4490840"/>
            <a:ext cx="9144000" cy="2954503"/>
          </a:xfrm>
          <a:prstGeom prst="rect">
            <a:avLst/>
          </a:prstGeom>
        </p:spPr>
      </p:pic>
    </p:spTree>
    <p:extLst>
      <p:ext uri="{BB962C8B-B14F-4D97-AF65-F5344CB8AC3E}">
        <p14:creationId xmlns:p14="http://schemas.microsoft.com/office/powerpoint/2010/main" val="255542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safety"/>
          <p:cNvPicPr>
            <a:picLocks noChangeAspect="1" noChangeArrowheads="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351973" y="1934027"/>
            <a:ext cx="9847946" cy="492397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solidFill>
                  <a:srgbClr val="FFFF00"/>
                </a:solidFill>
              </a:rPr>
              <a:t>Chain Property</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5" name="TextBox 4"/>
          <p:cNvSpPr txBox="1"/>
          <p:nvPr/>
        </p:nvSpPr>
        <p:spPr bwMode="auto">
          <a:xfrm>
            <a:off x="644014" y="2749181"/>
            <a:ext cx="771076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Control x% of miners,  control x% of blocks</a:t>
            </a:r>
          </a:p>
        </p:txBody>
      </p:sp>
      <p:sp>
        <p:nvSpPr>
          <p:cNvPr id="6" name="TextBox 5"/>
          <p:cNvSpPr txBox="1"/>
          <p:nvPr/>
        </p:nvSpPr>
        <p:spPr bwMode="auto">
          <a:xfrm>
            <a:off x="644014" y="3742873"/>
            <a:ext cx="741421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Not always true but close enough  for now</a:t>
            </a:r>
          </a:p>
        </p:txBody>
      </p:sp>
    </p:spTree>
    <p:extLst>
      <p:ext uri="{BB962C8B-B14F-4D97-AF65-F5344CB8AC3E}">
        <p14:creationId xmlns:p14="http://schemas.microsoft.com/office/powerpoint/2010/main" val="154305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5D3C08-84C3-460D-AF46-26937476B9B4}"/>
              </a:ext>
            </a:extLst>
          </p:cNvPr>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pic>
        <p:nvPicPr>
          <p:cNvPr id="5" name="Picture 4">
            <a:extLst>
              <a:ext uri="{FF2B5EF4-FFF2-40B4-BE49-F238E27FC236}">
                <a16:creationId xmlns:a16="http://schemas.microsoft.com/office/drawing/2014/main" id="{7EC84B99-FE45-41DE-8F57-7EF0130D7421}"/>
              </a:ext>
            </a:extLst>
          </p:cNvPr>
          <p:cNvPicPr>
            <a:picLocks noChangeAspect="1"/>
          </p:cNvPicPr>
          <p:nvPr/>
        </p:nvPicPr>
        <p:blipFill>
          <a:blip r:embed="rId2"/>
          <a:stretch>
            <a:fillRect/>
          </a:stretch>
        </p:blipFill>
        <p:spPr>
          <a:xfrm>
            <a:off x="0" y="89986"/>
            <a:ext cx="4376746" cy="6768014"/>
          </a:xfrm>
          <a:prstGeom prst="rect">
            <a:avLst/>
          </a:prstGeom>
        </p:spPr>
      </p:pic>
      <p:sp>
        <p:nvSpPr>
          <p:cNvPr id="8" name="TextBox 7">
            <a:extLst>
              <a:ext uri="{FF2B5EF4-FFF2-40B4-BE49-F238E27FC236}">
                <a16:creationId xmlns:a16="http://schemas.microsoft.com/office/drawing/2014/main" id="{C4C50046-69AE-44CE-836C-1D82480734B5}"/>
              </a:ext>
            </a:extLst>
          </p:cNvPr>
          <p:cNvSpPr txBox="1"/>
          <p:nvPr/>
        </p:nvSpPr>
        <p:spPr bwMode="auto">
          <a:xfrm>
            <a:off x="1623564" y="854044"/>
            <a:ext cx="569899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Bitcoin Investing is like a casino …</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6FB9BC4-49AF-44DC-A8FE-F07CABD4046A}"/>
              </a:ext>
            </a:extLst>
          </p:cNvPr>
          <p:cNvSpPr txBox="1"/>
          <p:nvPr/>
        </p:nvSpPr>
        <p:spPr bwMode="auto">
          <a:xfrm>
            <a:off x="1623564" y="3054888"/>
            <a:ext cx="623920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the house won’t buy them back …</a:t>
            </a:r>
          </a:p>
        </p:txBody>
      </p:sp>
      <p:sp>
        <p:nvSpPr>
          <p:cNvPr id="11" name="TextBox 3">
            <a:extLst>
              <a:ext uri="{FF2B5EF4-FFF2-40B4-BE49-F238E27FC236}">
                <a16:creationId xmlns:a16="http://schemas.microsoft.com/office/drawing/2014/main" id="{B7438C3D-F31C-4CD0-8786-E5C80A897B31}"/>
              </a:ext>
            </a:extLst>
          </p:cNvPr>
          <p:cNvSpPr txBox="1"/>
          <p:nvPr/>
        </p:nvSpPr>
        <p:spPr bwMode="auto">
          <a:xfrm>
            <a:off x="1623564" y="1954466"/>
            <a:ext cx="420018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Must buy chips to play …</a:t>
            </a:r>
          </a:p>
        </p:txBody>
      </p:sp>
      <p:sp>
        <p:nvSpPr>
          <p:cNvPr id="12" name="TextBox 11">
            <a:extLst>
              <a:ext uri="{FF2B5EF4-FFF2-40B4-BE49-F238E27FC236}">
                <a16:creationId xmlns:a16="http://schemas.microsoft.com/office/drawing/2014/main" id="{659BACBC-2907-4641-AD1A-F02F59898A9B}"/>
              </a:ext>
            </a:extLst>
          </p:cNvPr>
          <p:cNvSpPr txBox="1"/>
          <p:nvPr/>
        </p:nvSpPr>
        <p:spPr bwMode="auto">
          <a:xfrm>
            <a:off x="1623564" y="4155310"/>
            <a:ext cx="600196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Can only sell to incoming players ….</a:t>
            </a:r>
          </a:p>
        </p:txBody>
      </p:sp>
      <p:sp>
        <p:nvSpPr>
          <p:cNvPr id="13" name="TextBox 12">
            <a:extLst>
              <a:ext uri="{FF2B5EF4-FFF2-40B4-BE49-F238E27FC236}">
                <a16:creationId xmlns:a16="http://schemas.microsoft.com/office/drawing/2014/main" id="{B21B014F-90E2-4253-BFF2-C69286232EA6}"/>
              </a:ext>
            </a:extLst>
          </p:cNvPr>
          <p:cNvSpPr txBox="1"/>
          <p:nvPr/>
        </p:nvSpPr>
        <p:spPr bwMode="auto">
          <a:xfrm>
            <a:off x="1623564" y="5201855"/>
            <a:ext cx="7330789"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Works only as long as </a:t>
            </a:r>
            <a:r>
              <a:rPr lang="en-US" sz="2800" dirty="0">
                <a:solidFill>
                  <a:srgbClr val="FFC000"/>
                </a:solidFill>
                <a:latin typeface="Arial" panose="020B0604020202020204" pitchFamily="34" charset="0"/>
                <a:cs typeface="Arial" panose="020B0604020202020204" pitchFamily="34" charset="0"/>
              </a:rPr>
              <a:t>money in ≥ money out</a:t>
            </a:r>
          </a:p>
        </p:txBody>
      </p:sp>
    </p:spTree>
    <p:extLst>
      <p:ext uri="{BB962C8B-B14F-4D97-AF65-F5344CB8AC3E}">
        <p14:creationId xmlns:p14="http://schemas.microsoft.com/office/powerpoint/2010/main" val="1782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6CB8-65AE-4981-9FD3-5F7B765D398E}"/>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1388089E-8B33-4864-ACAE-2C94DC23AFF4}"/>
              </a:ext>
            </a:extLst>
          </p:cNvPr>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pic>
        <p:nvPicPr>
          <p:cNvPr id="5" name="Picture 4">
            <a:extLst>
              <a:ext uri="{FF2B5EF4-FFF2-40B4-BE49-F238E27FC236}">
                <a16:creationId xmlns:a16="http://schemas.microsoft.com/office/drawing/2014/main" id="{0555C17A-440B-4F48-B947-C92662E69297}"/>
              </a:ext>
            </a:extLst>
          </p:cNvPr>
          <p:cNvPicPr>
            <a:picLocks noChangeAspect="1"/>
          </p:cNvPicPr>
          <p:nvPr/>
        </p:nvPicPr>
        <p:blipFill>
          <a:blip r:embed="rId2"/>
          <a:stretch>
            <a:fillRect/>
          </a:stretch>
        </p:blipFill>
        <p:spPr>
          <a:xfrm>
            <a:off x="476250" y="147637"/>
            <a:ext cx="8191500" cy="6562725"/>
          </a:xfrm>
          <a:prstGeom prst="rect">
            <a:avLst/>
          </a:prstGeom>
        </p:spPr>
      </p:pic>
      <p:sp>
        <p:nvSpPr>
          <p:cNvPr id="6" name="TextBox 5">
            <a:extLst>
              <a:ext uri="{FF2B5EF4-FFF2-40B4-BE49-F238E27FC236}">
                <a16:creationId xmlns:a16="http://schemas.microsoft.com/office/drawing/2014/main" id="{744A19A9-FAED-4BEF-987D-47F396504296}"/>
              </a:ext>
            </a:extLst>
          </p:cNvPr>
          <p:cNvSpPr txBox="1"/>
          <p:nvPr/>
        </p:nvSpPr>
        <p:spPr bwMode="auto">
          <a:xfrm>
            <a:off x="1214308" y="1953113"/>
            <a:ext cx="6291392"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“You can leave any time you like, but you might not be able to check out”</a:t>
            </a:r>
            <a:endParaRPr lang="en-US" sz="2800" i="1"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A6B01E-6479-4178-8ED9-CF31D724BA82}"/>
              </a:ext>
            </a:extLst>
          </p:cNvPr>
          <p:cNvSpPr txBox="1"/>
          <p:nvPr/>
        </p:nvSpPr>
        <p:spPr bwMode="auto">
          <a:xfrm>
            <a:off x="4360004" y="4750461"/>
            <a:ext cx="3645550" cy="400110"/>
          </a:xfrm>
          <a:prstGeom prst="rect">
            <a:avLst/>
          </a:prstGeom>
          <a:solidFill>
            <a:schemeClr val="bg1"/>
          </a:solidFill>
          <a:ln w="76200">
            <a:solidFill>
              <a:srgbClr val="0000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rgbClr val="FFFF00"/>
                </a:solidFill>
                <a:latin typeface="Arial" panose="020B0604020202020204" pitchFamily="34" charset="0"/>
                <a:cs typeface="Arial" panose="020B0604020202020204" pitchFamily="34" charset="0"/>
              </a:rPr>
              <a:t>(This is not investment advice)</a:t>
            </a:r>
            <a:endParaRPr lang="en-US" sz="20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623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ten commandment tabl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612" y="190590"/>
            <a:ext cx="5506687" cy="666741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a:xfrm>
            <a:off x="6605155" y="6369447"/>
            <a:ext cx="1905000" cy="457200"/>
          </a:xfrm>
        </p:spPr>
        <p:txBody>
          <a:bodyPr/>
          <a:lstStyle/>
          <a:p>
            <a:pPr>
              <a:defRPr/>
            </a:pPr>
            <a:fld id="{FE25F947-77F5-4CA6-8472-B4B2967773ED}" type="slidenum">
              <a:rPr lang="x-none" smtClean="0"/>
              <a:pPr>
                <a:defRPr/>
              </a:pPr>
              <a:t>72</a:t>
            </a:fld>
            <a:endParaRPr lang="en-US" dirty="0"/>
          </a:p>
        </p:txBody>
      </p:sp>
      <p:sp>
        <p:nvSpPr>
          <p:cNvPr id="3" name="TextBox 2"/>
          <p:cNvSpPr txBox="1"/>
          <p:nvPr/>
        </p:nvSpPr>
        <p:spPr bwMode="auto">
          <a:xfrm>
            <a:off x="985207" y="1635828"/>
            <a:ext cx="264207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Canonicalism:</a:t>
            </a:r>
          </a:p>
        </p:txBody>
      </p:sp>
      <p:sp>
        <p:nvSpPr>
          <p:cNvPr id="5" name="TextBox 4"/>
          <p:cNvSpPr txBox="1"/>
          <p:nvPr/>
        </p:nvSpPr>
        <p:spPr bwMode="auto">
          <a:xfrm>
            <a:off x="985208" y="2396577"/>
            <a:ext cx="614815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All and only what Satoshi revealed is permitted</a:t>
            </a:r>
          </a:p>
        </p:txBody>
      </p:sp>
      <p:sp>
        <p:nvSpPr>
          <p:cNvPr id="6" name="TextBox 5"/>
          <p:cNvSpPr txBox="1"/>
          <p:nvPr/>
        </p:nvSpPr>
        <p:spPr bwMode="auto">
          <a:xfrm>
            <a:off x="2274039" y="4348962"/>
            <a:ext cx="5617243"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But fails to explain upgrades …</a:t>
            </a:r>
          </a:p>
        </p:txBody>
      </p:sp>
      <p:sp>
        <p:nvSpPr>
          <p:cNvPr id="7" name="TextBox 6"/>
          <p:cNvSpPr txBox="1"/>
          <p:nvPr/>
        </p:nvSpPr>
        <p:spPr bwMode="auto">
          <a:xfrm>
            <a:off x="4830829" y="5109713"/>
            <a:ext cx="306045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 and bug fixes.</a:t>
            </a:r>
          </a:p>
        </p:txBody>
      </p:sp>
      <p:sp>
        <p:nvSpPr>
          <p:cNvPr id="9" name="TextBox 8"/>
          <p:cNvSpPr txBox="1"/>
          <p:nvPr/>
        </p:nvSpPr>
        <p:spPr bwMode="auto">
          <a:xfrm>
            <a:off x="985207" y="489981"/>
            <a:ext cx="4879862"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Bitcoin Governance Theory</a:t>
            </a:r>
          </a:p>
        </p:txBody>
      </p:sp>
      <p:sp>
        <p:nvSpPr>
          <p:cNvPr id="10" name="TextBox 9"/>
          <p:cNvSpPr txBox="1"/>
          <p:nvPr/>
        </p:nvSpPr>
        <p:spPr bwMode="auto">
          <a:xfrm>
            <a:off x="2025415" y="3588213"/>
            <a:ext cx="586586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Appealing to the faithful …</a:t>
            </a:r>
          </a:p>
        </p:txBody>
      </p:sp>
    </p:spTree>
    <p:extLst>
      <p:ext uri="{BB962C8B-B14F-4D97-AF65-F5344CB8AC3E}">
        <p14:creationId xmlns:p14="http://schemas.microsoft.com/office/powerpoint/2010/main" val="117199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73</a:t>
            </a:fld>
            <a:endParaRPr lang="en-US" dirty="0"/>
          </a:p>
        </p:txBody>
      </p:sp>
      <p:pic>
        <p:nvPicPr>
          <p:cNvPr id="11266" name="Picture 2" descr="Image result for ark of the coven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75634"/>
            <a:ext cx="8836025" cy="66184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583403" y="1324605"/>
            <a:ext cx="4701928"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De facto governance by …</a:t>
            </a:r>
          </a:p>
        </p:txBody>
      </p:sp>
      <p:sp>
        <p:nvSpPr>
          <p:cNvPr id="5" name="TextBox 4"/>
          <p:cNvSpPr txBox="1"/>
          <p:nvPr/>
        </p:nvSpPr>
        <p:spPr bwMode="auto">
          <a:xfrm>
            <a:off x="3783537" y="2439413"/>
            <a:ext cx="364074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“Core Bitcoin Devs”</a:t>
            </a:r>
          </a:p>
        </p:txBody>
      </p:sp>
      <p:sp>
        <p:nvSpPr>
          <p:cNvPr id="6" name="TextBox 5"/>
          <p:cNvSpPr txBox="1"/>
          <p:nvPr/>
        </p:nvSpPr>
        <p:spPr bwMode="auto">
          <a:xfrm>
            <a:off x="735817" y="3554221"/>
            <a:ext cx="509306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Commit access to </a:t>
            </a:r>
            <a:r>
              <a:rPr lang="en-US" sz="2800" b="1" dirty="0">
                <a:solidFill>
                  <a:schemeClr val="tx1"/>
                </a:solidFill>
              </a:rPr>
              <a:t>bitcoind</a:t>
            </a:r>
          </a:p>
        </p:txBody>
      </p:sp>
      <p:sp>
        <p:nvSpPr>
          <p:cNvPr id="7" name="TextBox 6"/>
          <p:cNvSpPr txBox="1"/>
          <p:nvPr/>
        </p:nvSpPr>
        <p:spPr bwMode="auto">
          <a:xfrm>
            <a:off x="1474556" y="4669029"/>
            <a:ext cx="651492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Supported by the Bitcoin Foundation</a:t>
            </a:r>
          </a:p>
        </p:txBody>
      </p:sp>
      <p:sp>
        <p:nvSpPr>
          <p:cNvPr id="9" name="TextBox 8"/>
          <p:cNvSpPr txBox="1"/>
          <p:nvPr/>
        </p:nvSpPr>
        <p:spPr bwMode="auto">
          <a:xfrm>
            <a:off x="2210335" y="5783837"/>
            <a:ext cx="577914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Controversy wrt block sizes, etc.</a:t>
            </a:r>
          </a:p>
        </p:txBody>
      </p:sp>
      <p:sp>
        <p:nvSpPr>
          <p:cNvPr id="10" name="TextBox 9"/>
          <p:cNvSpPr txBox="1"/>
          <p:nvPr/>
        </p:nvSpPr>
        <p:spPr bwMode="auto">
          <a:xfrm>
            <a:off x="491180" y="314315"/>
            <a:ext cx="3682418"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chemeClr val="tx1"/>
                </a:solidFill>
                <a:latin typeface="Arial" panose="020B0604020202020204" pitchFamily="34" charset="0"/>
              </a:rPr>
              <a:t>Actual Governance?</a:t>
            </a:r>
          </a:p>
        </p:txBody>
      </p:sp>
    </p:spTree>
    <p:extLst>
      <p:ext uri="{BB962C8B-B14F-4D97-AF65-F5344CB8AC3E}">
        <p14:creationId xmlns:p14="http://schemas.microsoft.com/office/powerpoint/2010/main" val="23161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pic>
        <p:nvPicPr>
          <p:cNvPr id="41986"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7" name="TextBox 6"/>
          <p:cNvSpPr txBox="1"/>
          <p:nvPr/>
        </p:nvSpPr>
        <p:spPr bwMode="auto">
          <a:xfrm>
            <a:off x="1158547" y="4977706"/>
            <a:ext cx="346280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Economic incentives</a:t>
            </a:r>
          </a:p>
        </p:txBody>
      </p:sp>
      <p:sp>
        <p:nvSpPr>
          <p:cNvPr id="10" name="TextBox 9"/>
          <p:cNvSpPr txBox="1"/>
          <p:nvPr/>
        </p:nvSpPr>
        <p:spPr bwMode="auto">
          <a:xfrm>
            <a:off x="1118472" y="2791303"/>
            <a:ext cx="345748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Transaction = UTXO</a:t>
            </a:r>
          </a:p>
        </p:txBody>
      </p:sp>
      <p:sp>
        <p:nvSpPr>
          <p:cNvPr id="11" name="TextBox 10"/>
          <p:cNvSpPr txBox="1"/>
          <p:nvPr/>
        </p:nvSpPr>
        <p:spPr bwMode="auto">
          <a:xfrm>
            <a:off x="1118472" y="3520104"/>
            <a:ext cx="494398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Use of hashes and signatures</a:t>
            </a:r>
          </a:p>
        </p:txBody>
      </p:sp>
      <p:sp>
        <p:nvSpPr>
          <p:cNvPr id="12" name="TextBox 11"/>
          <p:cNvSpPr txBox="1"/>
          <p:nvPr/>
        </p:nvSpPr>
        <p:spPr bwMode="auto">
          <a:xfrm>
            <a:off x="1118472" y="1333702"/>
            <a:ext cx="629691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BTC Blockchain is linked list of blocks</a:t>
            </a:r>
          </a:p>
        </p:txBody>
      </p:sp>
      <p:sp>
        <p:nvSpPr>
          <p:cNvPr id="13" name="TextBox 12"/>
          <p:cNvSpPr txBox="1"/>
          <p:nvPr/>
        </p:nvSpPr>
        <p:spPr bwMode="auto">
          <a:xfrm>
            <a:off x="1118472" y="4248905"/>
            <a:ext cx="3502882"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Incentives for miners</a:t>
            </a:r>
          </a:p>
        </p:txBody>
      </p:sp>
      <p:sp>
        <p:nvSpPr>
          <p:cNvPr id="14" name="TextBox 13"/>
          <p:cNvSpPr txBox="1"/>
          <p:nvPr/>
        </p:nvSpPr>
        <p:spPr bwMode="auto">
          <a:xfrm>
            <a:off x="1118472" y="2062502"/>
            <a:ext cx="552106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Block is sequence of transactions</a:t>
            </a:r>
          </a:p>
        </p:txBody>
      </p:sp>
    </p:spTree>
    <p:extLst>
      <p:ext uri="{BB962C8B-B14F-4D97-AF65-F5344CB8AC3E}">
        <p14:creationId xmlns:p14="http://schemas.microsoft.com/office/powerpoint/2010/main" val="181005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225425"/>
            <a:ext cx="389255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63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sp>
        <p:nvSpPr>
          <p:cNvPr id="3" name="TextBox 2"/>
          <p:cNvSpPr txBox="1"/>
          <p:nvPr/>
        </p:nvSpPr>
        <p:spPr bwMode="auto">
          <a:xfrm>
            <a:off x="1859391" y="723221"/>
            <a:ext cx="542521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rPr>
              <a:t>Problem: Double Spending</a:t>
            </a:r>
          </a:p>
        </p:txBody>
      </p:sp>
      <p:grpSp>
        <p:nvGrpSpPr>
          <p:cNvPr id="4" name="Group 3"/>
          <p:cNvGrpSpPr>
            <a:grpSpLocks/>
          </p:cNvGrpSpPr>
          <p:nvPr/>
        </p:nvGrpSpPr>
        <p:grpSpPr bwMode="auto">
          <a:xfrm>
            <a:off x="727076" y="3251200"/>
            <a:ext cx="1358900" cy="1282700"/>
            <a:chOff x="1008" y="2720"/>
            <a:chExt cx="856" cy="808"/>
          </a:xfrm>
          <a:effectLst>
            <a:glow rad="101600">
              <a:schemeClr val="accent3">
                <a:satMod val="175000"/>
                <a:alpha val="40000"/>
              </a:schemeClr>
            </a:glow>
          </a:effectLst>
        </p:grpSpPr>
        <p:sp>
          <p:nvSpPr>
            <p:cNvPr id="5" name="Rectangle 4"/>
            <p:cNvSpPr>
              <a:spLocks noChangeArrowheads="1"/>
            </p:cNvSpPr>
            <p:nvPr/>
          </p:nvSpPr>
          <p:spPr bwMode="auto">
            <a:xfrm>
              <a:off x="1032" y="3304"/>
              <a:ext cx="488" cy="160"/>
            </a:xfrm>
            <a:prstGeom prst="rect">
              <a:avLst/>
            </a:prstGeom>
            <a:solidFill>
              <a:srgbClr val="FF00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6"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Freeform 6"/>
            <p:cNvSpPr>
              <a:spLocks/>
            </p:cNvSpPr>
            <p:nvPr/>
          </p:nvSpPr>
          <p:spPr bwMode="auto">
            <a:xfrm flipH="1">
              <a:off x="1077" y="3000"/>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7"/>
            <p:cNvSpPr>
              <a:spLocks/>
            </p:cNvSpPr>
            <p:nvPr/>
          </p:nvSpPr>
          <p:spPr bwMode="auto">
            <a:xfrm flipH="1">
              <a:off x="1200" y="280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11"/>
            <p:cNvSpPr>
              <a:spLocks/>
            </p:cNvSpPr>
            <p:nvPr/>
          </p:nvSpPr>
          <p:spPr bwMode="auto">
            <a:xfrm>
              <a:off x="1669" y="3008"/>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Freeform 12"/>
            <p:cNvSpPr>
              <a:spLocks/>
            </p:cNvSpPr>
            <p:nvPr/>
          </p:nvSpPr>
          <p:spPr bwMode="auto">
            <a:xfrm>
              <a:off x="1737" y="284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4" name="Group 13"/>
          <p:cNvGrpSpPr>
            <a:grpSpLocks/>
          </p:cNvGrpSpPr>
          <p:nvPr/>
        </p:nvGrpSpPr>
        <p:grpSpPr bwMode="auto">
          <a:xfrm>
            <a:off x="6865303" y="3200400"/>
            <a:ext cx="1358900" cy="1282700"/>
            <a:chOff x="3840" y="2784"/>
            <a:chExt cx="856" cy="808"/>
          </a:xfrm>
          <a:effectLst>
            <a:glow rad="101600">
              <a:schemeClr val="accent3">
                <a:satMod val="175000"/>
                <a:alpha val="40000"/>
              </a:schemeClr>
            </a:glow>
          </a:effectLst>
        </p:grpSpPr>
        <p:sp>
          <p:nvSpPr>
            <p:cNvPr id="15" name="Rectangle 14"/>
            <p:cNvSpPr>
              <a:spLocks noChangeArrowheads="1"/>
            </p:cNvSpPr>
            <p:nvPr/>
          </p:nvSpPr>
          <p:spPr bwMode="auto">
            <a:xfrm flipH="1">
              <a:off x="4184" y="3368"/>
              <a:ext cx="488" cy="160"/>
            </a:xfrm>
            <a:prstGeom prst="rect">
              <a:avLst/>
            </a:prstGeom>
            <a:solidFill>
              <a:srgbClr val="6666FF"/>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6" name="Freeform 15"/>
            <p:cNvSpPr>
              <a:spLocks/>
            </p:cNvSpPr>
            <p:nvPr/>
          </p:nvSpPr>
          <p:spPr bwMode="auto">
            <a:xfrm>
              <a:off x="456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16"/>
            <p:cNvSpPr>
              <a:spLocks/>
            </p:cNvSpPr>
            <p:nvPr/>
          </p:nvSpPr>
          <p:spPr bwMode="auto">
            <a:xfrm>
              <a:off x="4504" y="3064"/>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17"/>
            <p:cNvSpPr>
              <a:spLocks/>
            </p:cNvSpPr>
            <p:nvPr/>
          </p:nvSpPr>
          <p:spPr bwMode="auto">
            <a:xfrm>
              <a:off x="4377" y="286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18"/>
            <p:cNvSpPr>
              <a:spLocks/>
            </p:cNvSpPr>
            <p:nvPr/>
          </p:nvSpPr>
          <p:spPr bwMode="auto">
            <a:xfrm flipH="1">
              <a:off x="3928" y="2784"/>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19"/>
            <p:cNvSpPr>
              <a:spLocks/>
            </p:cNvSpPr>
            <p:nvPr/>
          </p:nvSpPr>
          <p:spPr bwMode="auto">
            <a:xfrm flipH="1">
              <a:off x="3936" y="2784"/>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20"/>
            <p:cNvSpPr>
              <a:spLocks/>
            </p:cNvSpPr>
            <p:nvPr/>
          </p:nvSpPr>
          <p:spPr bwMode="auto">
            <a:xfrm flipH="1">
              <a:off x="3984" y="324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21"/>
            <p:cNvSpPr>
              <a:spLocks/>
            </p:cNvSpPr>
            <p:nvPr/>
          </p:nvSpPr>
          <p:spPr bwMode="auto">
            <a:xfrm flipH="1">
              <a:off x="3912" y="3072"/>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22"/>
            <p:cNvSpPr>
              <a:spLocks/>
            </p:cNvSpPr>
            <p:nvPr/>
          </p:nvSpPr>
          <p:spPr bwMode="auto">
            <a:xfrm flipH="1">
              <a:off x="3840" y="290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4" name="Group 42"/>
          <p:cNvGrpSpPr>
            <a:grpSpLocks/>
          </p:cNvGrpSpPr>
          <p:nvPr/>
        </p:nvGrpSpPr>
        <p:grpSpPr bwMode="auto">
          <a:xfrm>
            <a:off x="3910490" y="3254375"/>
            <a:ext cx="1130300" cy="1173163"/>
            <a:chOff x="2496" y="2050"/>
            <a:chExt cx="712" cy="739"/>
          </a:xfrm>
          <a:effectLst>
            <a:glow rad="101600">
              <a:schemeClr val="accent3">
                <a:satMod val="175000"/>
                <a:alpha val="40000"/>
              </a:schemeClr>
            </a:glow>
          </a:effectLst>
        </p:grpSpPr>
        <p:sp>
          <p:nvSpPr>
            <p:cNvPr id="25" name="Rectangle 43"/>
            <p:cNvSpPr>
              <a:spLocks noChangeArrowheads="1"/>
            </p:cNvSpPr>
            <p:nvPr/>
          </p:nvSpPr>
          <p:spPr bwMode="auto">
            <a:xfrm>
              <a:off x="2592" y="2637"/>
              <a:ext cx="528" cy="144"/>
            </a:xfrm>
            <a:prstGeom prst="rect">
              <a:avLst/>
            </a:prstGeom>
            <a:solidFill>
              <a:srgbClr val="FF99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grpSp>
          <p:nvGrpSpPr>
            <p:cNvPr id="26" name="Group 44"/>
            <p:cNvGrpSpPr>
              <a:grpSpLocks/>
            </p:cNvGrpSpPr>
            <p:nvPr/>
          </p:nvGrpSpPr>
          <p:grpSpPr bwMode="auto">
            <a:xfrm>
              <a:off x="3072" y="2157"/>
              <a:ext cx="136" cy="632"/>
              <a:chOff x="3072" y="2832"/>
              <a:chExt cx="136" cy="632"/>
            </a:xfrm>
          </p:grpSpPr>
          <p:sp>
            <p:nvSpPr>
              <p:cNvPr id="32" name="Freeform 4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3" name="Freeform 46"/>
              <p:cNvSpPr>
                <a:spLocks/>
              </p:cNvSpPr>
              <p:nvPr/>
            </p:nvSpPr>
            <p:spPr bwMode="auto">
              <a:xfrm>
                <a:off x="3072" y="2976"/>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4" name="Freeform 47"/>
              <p:cNvSpPr>
                <a:spLocks/>
              </p:cNvSpPr>
              <p:nvPr/>
            </p:nvSpPr>
            <p:spPr bwMode="auto">
              <a:xfrm>
                <a:off x="3072" y="2832"/>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7" name="Group 48"/>
            <p:cNvGrpSpPr>
              <a:grpSpLocks/>
            </p:cNvGrpSpPr>
            <p:nvPr/>
          </p:nvGrpSpPr>
          <p:grpSpPr bwMode="auto">
            <a:xfrm flipH="1">
              <a:off x="2496" y="2157"/>
              <a:ext cx="136" cy="632"/>
              <a:chOff x="3072" y="2832"/>
              <a:chExt cx="136" cy="632"/>
            </a:xfrm>
          </p:grpSpPr>
          <p:sp>
            <p:nvSpPr>
              <p:cNvPr id="29" name="Freeform 4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0" name="Freeform 50"/>
              <p:cNvSpPr>
                <a:spLocks/>
              </p:cNvSpPr>
              <p:nvPr/>
            </p:nvSpPr>
            <p:spPr bwMode="auto">
              <a:xfrm>
                <a:off x="3072" y="2976"/>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 name="Freeform 51"/>
              <p:cNvSpPr>
                <a:spLocks/>
              </p:cNvSpPr>
              <p:nvPr/>
            </p:nvSpPr>
            <p:spPr bwMode="auto">
              <a:xfrm>
                <a:off x="3072" y="2832"/>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28" name="Freeform 52"/>
            <p:cNvSpPr>
              <a:spLocks/>
            </p:cNvSpPr>
            <p:nvPr/>
          </p:nvSpPr>
          <p:spPr bwMode="auto">
            <a:xfrm>
              <a:off x="2592" y="2050"/>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99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7168" name="Group 7167"/>
          <p:cNvGrpSpPr/>
          <p:nvPr/>
        </p:nvGrpSpPr>
        <p:grpSpPr>
          <a:xfrm>
            <a:off x="2393950" y="4339598"/>
            <a:ext cx="4356100" cy="977030"/>
            <a:chOff x="2393950" y="4339598"/>
            <a:chExt cx="4356100" cy="977030"/>
          </a:xfrm>
        </p:grpSpPr>
        <p:pic>
          <p:nvPicPr>
            <p:cNvPr id="7174" name="Picture 6" descr="Image result for bitcoi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6277" y="4339598"/>
              <a:ext cx="973773" cy="9770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Image result for bitcoi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950" y="4339598"/>
              <a:ext cx="973773" cy="977030"/>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5257799" y="5479279"/>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5" name="Rectangle 44"/>
          <p:cNvSpPr/>
          <p:nvPr/>
        </p:nvSpPr>
        <p:spPr>
          <a:xfrm>
            <a:off x="1736726" y="5479279"/>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3" name="Curved Up Arrow 42"/>
          <p:cNvSpPr/>
          <p:nvPr/>
        </p:nvSpPr>
        <p:spPr bwMode="auto">
          <a:xfrm>
            <a:off x="5058410" y="4835574"/>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8" name="Curved Up Arrow 47"/>
          <p:cNvSpPr/>
          <p:nvPr/>
        </p:nvSpPr>
        <p:spPr bwMode="auto">
          <a:xfrm flipH="1">
            <a:off x="1569876" y="4835574"/>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9" name="Curved Up Arrow 48"/>
          <p:cNvSpPr/>
          <p:nvPr/>
        </p:nvSpPr>
        <p:spPr bwMode="auto">
          <a:xfrm flipH="1" flipV="1">
            <a:off x="4824890" y="2503854"/>
            <a:ext cx="2337754" cy="461665"/>
          </a:xfrm>
          <a:prstGeom prst="curvedUpArrow">
            <a:avLst/>
          </a:prstGeom>
          <a:solidFill>
            <a:srgbClr val="0099FF"/>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0" name="Curved Up Arrow 49"/>
          <p:cNvSpPr/>
          <p:nvPr/>
        </p:nvSpPr>
        <p:spPr bwMode="auto">
          <a:xfrm flipV="1">
            <a:off x="1725136" y="2503854"/>
            <a:ext cx="2337754" cy="461665"/>
          </a:xfrm>
          <a:prstGeom prst="curvedUpArrow">
            <a:avLst/>
          </a:prstGeom>
          <a:solidFill>
            <a:srgbClr val="FF0000"/>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pic>
        <p:nvPicPr>
          <p:cNvPr id="7176" name="Picture 8" descr="Image result for pizz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270" y="2670559"/>
            <a:ext cx="1405780" cy="70928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starbucks lat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313" y="2625582"/>
            <a:ext cx="1041400" cy="82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5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int co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4038" y="3595370"/>
            <a:ext cx="3535680" cy="11785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pic>
        <p:nvPicPr>
          <p:cNvPr id="7174" name="Picture 6" descr="Image result for bitcoi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358"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101250" y="5940944"/>
            <a:ext cx="2459991" cy="461665"/>
          </a:xfrm>
          <a:prstGeom prst="rect">
            <a:avLst/>
          </a:prstGeom>
        </p:spPr>
        <p:txBody>
          <a:bodyPr wrap="square">
            <a:spAutoFit/>
          </a:bodyPr>
          <a:lstStyle/>
          <a:p>
            <a:r>
              <a:rPr lang="en-US" dirty="0">
                <a:solidFill>
                  <a:srgbClr val="FFC000"/>
                </a:solidFill>
                <a:latin typeface="Arial" panose="020B0604020202020204" pitchFamily="34" charset="0"/>
              </a:rPr>
              <a:t>dbea25daf536</a:t>
            </a:r>
          </a:p>
        </p:txBody>
      </p:sp>
      <p:sp>
        <p:nvSpPr>
          <p:cNvPr id="43" name="Curved Up Arrow 42"/>
          <p:cNvSpPr/>
          <p:nvPr/>
        </p:nvSpPr>
        <p:spPr bwMode="auto">
          <a:xfrm>
            <a:off x="1162369"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49" name="Curved Up Arrow 48"/>
          <p:cNvSpPr/>
          <p:nvPr/>
        </p:nvSpPr>
        <p:spPr bwMode="auto">
          <a:xfrm flipH="1" flipV="1">
            <a:off x="1644650" y="2503854"/>
            <a:ext cx="5517994" cy="461665"/>
          </a:xfrm>
          <a:prstGeom prst="curvedUpArrow">
            <a:avLst/>
          </a:prstGeom>
          <a:solidFill>
            <a:srgbClr val="0099FF"/>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pic>
        <p:nvPicPr>
          <p:cNvPr id="7176" name="Picture 8" descr="Image result for pizz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757" y="2506352"/>
            <a:ext cx="1405780" cy="709288"/>
          </a:xfrm>
          <a:prstGeom prst="rect">
            <a:avLst/>
          </a:prstGeom>
          <a:noFill/>
          <a:extLst>
            <a:ext uri="{909E8E84-426E-40DD-AFC4-6F175D3DCCD1}">
              <a14:hiddenFill xmlns:a14="http://schemas.microsoft.com/office/drawing/2010/main">
                <a:solidFill>
                  <a:srgbClr val="FFFFFF"/>
                </a:solidFill>
              </a14:hiddenFill>
            </a:ext>
          </a:extLst>
        </p:spPr>
      </p:pic>
      <p:sp>
        <p:nvSpPr>
          <p:cNvPr id="47" name="Curved Up Arrow 46"/>
          <p:cNvSpPr/>
          <p:nvPr/>
        </p:nvSpPr>
        <p:spPr bwMode="auto">
          <a:xfrm>
            <a:off x="5363633" y="5110030"/>
            <a:ext cx="2337754" cy="461665"/>
          </a:xfrm>
          <a:prstGeom prst="curvedUpArrow">
            <a:avLst/>
          </a:prstGeom>
          <a:solidFill>
            <a:srgbClr val="FFC000"/>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51" name="Rectangle 50"/>
          <p:cNvSpPr/>
          <p:nvPr/>
        </p:nvSpPr>
        <p:spPr>
          <a:xfrm>
            <a:off x="5324111" y="5862087"/>
            <a:ext cx="2459991" cy="461665"/>
          </a:xfrm>
          <a:prstGeom prst="rect">
            <a:avLst/>
          </a:prstGeom>
        </p:spPr>
        <p:txBody>
          <a:bodyPr wrap="square">
            <a:spAutoFit/>
          </a:bodyPr>
          <a:lstStyle/>
          <a:p>
            <a:r>
              <a:rPr lang="en-US" dirty="0">
                <a:solidFill>
                  <a:srgbClr val="FFC000"/>
                </a:solidFill>
                <a:latin typeface="Arial" panose="020B0604020202020204" pitchFamily="34" charset="0"/>
              </a:rPr>
              <a:t>eff3887207be</a:t>
            </a:r>
          </a:p>
        </p:txBody>
      </p:sp>
      <p:sp>
        <p:nvSpPr>
          <p:cNvPr id="7168" name="TextBox 7167"/>
          <p:cNvSpPr txBox="1"/>
          <p:nvPr/>
        </p:nvSpPr>
        <p:spPr bwMode="auto">
          <a:xfrm>
            <a:off x="4099560" y="4971615"/>
            <a:ext cx="86433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mint</a:t>
            </a:r>
          </a:p>
        </p:txBody>
      </p:sp>
      <p:pic>
        <p:nvPicPr>
          <p:cNvPr id="52" name="Picture 6" descr="Image result for bitcoi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721" y="4483100"/>
            <a:ext cx="973773" cy="97703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bwMode="auto">
          <a:xfrm>
            <a:off x="1859391" y="723221"/>
            <a:ext cx="542521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solidFill>
                <a:latin typeface="Arial" panose="020B0604020202020204" pitchFamily="34" charset="0"/>
              </a:rPr>
              <a:t>Old-School Solution</a:t>
            </a:r>
          </a:p>
        </p:txBody>
      </p:sp>
      <p:grpSp>
        <p:nvGrpSpPr>
          <p:cNvPr id="3" name="Group 2">
            <a:extLst>
              <a:ext uri="{FF2B5EF4-FFF2-40B4-BE49-F238E27FC236}">
                <a16:creationId xmlns:a16="http://schemas.microsoft.com/office/drawing/2014/main" id="{559322A8-EAED-F80F-9313-5C7D61056C41}"/>
              </a:ext>
            </a:extLst>
          </p:cNvPr>
          <p:cNvGrpSpPr>
            <a:grpSpLocks/>
          </p:cNvGrpSpPr>
          <p:nvPr/>
        </p:nvGrpSpPr>
        <p:grpSpPr bwMode="auto">
          <a:xfrm>
            <a:off x="727076" y="3251200"/>
            <a:ext cx="1358900" cy="1282700"/>
            <a:chOff x="1008" y="2720"/>
            <a:chExt cx="856" cy="808"/>
          </a:xfrm>
          <a:effectLst>
            <a:glow rad="101600">
              <a:schemeClr val="accent3">
                <a:satMod val="175000"/>
                <a:alpha val="40000"/>
              </a:schemeClr>
            </a:glow>
          </a:effectLst>
        </p:grpSpPr>
        <p:sp>
          <p:nvSpPr>
            <p:cNvPr id="4" name="Rectangle 3">
              <a:extLst>
                <a:ext uri="{FF2B5EF4-FFF2-40B4-BE49-F238E27FC236}">
                  <a16:creationId xmlns:a16="http://schemas.microsoft.com/office/drawing/2014/main" id="{F641B91A-B3D2-B6DB-8EA4-53FDBAD39BA5}"/>
                </a:ext>
              </a:extLst>
            </p:cNvPr>
            <p:cNvSpPr>
              <a:spLocks noChangeArrowheads="1"/>
            </p:cNvSpPr>
            <p:nvPr/>
          </p:nvSpPr>
          <p:spPr bwMode="auto">
            <a:xfrm>
              <a:off x="1032" y="3304"/>
              <a:ext cx="488" cy="160"/>
            </a:xfrm>
            <a:prstGeom prst="rect">
              <a:avLst/>
            </a:prstGeom>
            <a:solidFill>
              <a:srgbClr val="FF0000"/>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5" name="Freeform 5">
              <a:extLst>
                <a:ext uri="{FF2B5EF4-FFF2-40B4-BE49-F238E27FC236}">
                  <a16:creationId xmlns:a16="http://schemas.microsoft.com/office/drawing/2014/main" id="{978A921D-C461-40B9-28BA-E37917AFB86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6">
              <a:extLst>
                <a:ext uri="{FF2B5EF4-FFF2-40B4-BE49-F238E27FC236}">
                  <a16:creationId xmlns:a16="http://schemas.microsoft.com/office/drawing/2014/main" id="{175420F2-A31C-AB46-7113-FAE7EE830DFE}"/>
                </a:ext>
              </a:extLst>
            </p:cNvPr>
            <p:cNvSpPr>
              <a:spLocks/>
            </p:cNvSpPr>
            <p:nvPr/>
          </p:nvSpPr>
          <p:spPr bwMode="auto">
            <a:xfrm flipH="1">
              <a:off x="1077" y="3000"/>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Freeform 7">
              <a:extLst>
                <a:ext uri="{FF2B5EF4-FFF2-40B4-BE49-F238E27FC236}">
                  <a16:creationId xmlns:a16="http://schemas.microsoft.com/office/drawing/2014/main" id="{B7EC821F-8F8F-4A26-4002-4C31878A900C}"/>
                </a:ext>
              </a:extLst>
            </p:cNvPr>
            <p:cNvSpPr>
              <a:spLocks/>
            </p:cNvSpPr>
            <p:nvPr/>
          </p:nvSpPr>
          <p:spPr bwMode="auto">
            <a:xfrm flipH="1">
              <a:off x="1200" y="280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8">
              <a:extLst>
                <a:ext uri="{FF2B5EF4-FFF2-40B4-BE49-F238E27FC236}">
                  <a16:creationId xmlns:a16="http://schemas.microsoft.com/office/drawing/2014/main" id="{7B7A8710-6C01-E485-944F-9381E30D0B6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 name="Freeform 9">
              <a:extLst>
                <a:ext uri="{FF2B5EF4-FFF2-40B4-BE49-F238E27FC236}">
                  <a16:creationId xmlns:a16="http://schemas.microsoft.com/office/drawing/2014/main" id="{78AF5647-69DF-4A0D-EBBC-DB21D204AF8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10">
              <a:extLst>
                <a:ext uri="{FF2B5EF4-FFF2-40B4-BE49-F238E27FC236}">
                  <a16:creationId xmlns:a16="http://schemas.microsoft.com/office/drawing/2014/main" id="{BA86777E-D0BF-45C9-404C-AA9019497F5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11">
              <a:extLst>
                <a:ext uri="{FF2B5EF4-FFF2-40B4-BE49-F238E27FC236}">
                  <a16:creationId xmlns:a16="http://schemas.microsoft.com/office/drawing/2014/main" id="{19EC168B-B3AE-FB2E-7747-FB988E769DB9}"/>
                </a:ext>
              </a:extLst>
            </p:cNvPr>
            <p:cNvSpPr>
              <a:spLocks/>
            </p:cNvSpPr>
            <p:nvPr/>
          </p:nvSpPr>
          <p:spPr bwMode="auto">
            <a:xfrm>
              <a:off x="1669" y="3008"/>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12">
              <a:extLst>
                <a:ext uri="{FF2B5EF4-FFF2-40B4-BE49-F238E27FC236}">
                  <a16:creationId xmlns:a16="http://schemas.microsoft.com/office/drawing/2014/main" id="{F9DEE115-315A-81C0-B873-B055B9CABECA}"/>
                </a:ext>
              </a:extLst>
            </p:cNvPr>
            <p:cNvSpPr>
              <a:spLocks/>
            </p:cNvSpPr>
            <p:nvPr/>
          </p:nvSpPr>
          <p:spPr bwMode="auto">
            <a:xfrm>
              <a:off x="1737" y="2840"/>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3" name="Group 12">
            <a:extLst>
              <a:ext uri="{FF2B5EF4-FFF2-40B4-BE49-F238E27FC236}">
                <a16:creationId xmlns:a16="http://schemas.microsoft.com/office/drawing/2014/main" id="{80FF4B8B-5FE5-A2EF-5C9A-CC4F159E615D}"/>
              </a:ext>
            </a:extLst>
          </p:cNvPr>
          <p:cNvGrpSpPr>
            <a:grpSpLocks/>
          </p:cNvGrpSpPr>
          <p:nvPr/>
        </p:nvGrpSpPr>
        <p:grpSpPr bwMode="auto">
          <a:xfrm>
            <a:off x="6865303" y="3200400"/>
            <a:ext cx="1358900" cy="1282700"/>
            <a:chOff x="3840" y="2784"/>
            <a:chExt cx="856" cy="808"/>
          </a:xfrm>
          <a:effectLst>
            <a:glow rad="101600">
              <a:schemeClr val="accent3">
                <a:satMod val="175000"/>
                <a:alpha val="40000"/>
              </a:schemeClr>
            </a:glow>
          </a:effectLst>
        </p:grpSpPr>
        <p:sp>
          <p:nvSpPr>
            <p:cNvPr id="35" name="Rectangle 34">
              <a:extLst>
                <a:ext uri="{FF2B5EF4-FFF2-40B4-BE49-F238E27FC236}">
                  <a16:creationId xmlns:a16="http://schemas.microsoft.com/office/drawing/2014/main" id="{9EAAFC42-C762-7B2E-F4DC-174AE23E90DE}"/>
                </a:ext>
              </a:extLst>
            </p:cNvPr>
            <p:cNvSpPr>
              <a:spLocks noChangeArrowheads="1"/>
            </p:cNvSpPr>
            <p:nvPr/>
          </p:nvSpPr>
          <p:spPr bwMode="auto">
            <a:xfrm flipH="1">
              <a:off x="4184" y="3368"/>
              <a:ext cx="488" cy="160"/>
            </a:xfrm>
            <a:prstGeom prst="rect">
              <a:avLst/>
            </a:prstGeom>
            <a:solidFill>
              <a:srgbClr val="6666FF"/>
            </a:solidFill>
            <a:ln w="38100" algn="ctr">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6" name="Freeform 15">
              <a:extLst>
                <a:ext uri="{FF2B5EF4-FFF2-40B4-BE49-F238E27FC236}">
                  <a16:creationId xmlns:a16="http://schemas.microsoft.com/office/drawing/2014/main" id="{36F5A04A-0798-CD38-018C-3150660430CA}"/>
                </a:ext>
              </a:extLst>
            </p:cNvPr>
            <p:cNvSpPr>
              <a:spLocks/>
            </p:cNvSpPr>
            <p:nvPr/>
          </p:nvSpPr>
          <p:spPr bwMode="auto">
            <a:xfrm>
              <a:off x="456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7" name="Freeform 16">
              <a:extLst>
                <a:ext uri="{FF2B5EF4-FFF2-40B4-BE49-F238E27FC236}">
                  <a16:creationId xmlns:a16="http://schemas.microsoft.com/office/drawing/2014/main" id="{5A89A55B-E078-6435-0BE0-53B09EFFFDBE}"/>
                </a:ext>
              </a:extLst>
            </p:cNvPr>
            <p:cNvSpPr>
              <a:spLocks/>
            </p:cNvSpPr>
            <p:nvPr/>
          </p:nvSpPr>
          <p:spPr bwMode="auto">
            <a:xfrm>
              <a:off x="4504" y="3064"/>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8" name="Freeform 17">
              <a:extLst>
                <a:ext uri="{FF2B5EF4-FFF2-40B4-BE49-F238E27FC236}">
                  <a16:creationId xmlns:a16="http://schemas.microsoft.com/office/drawing/2014/main" id="{3EE7E820-7168-E6AF-430C-DE6E6C49A783}"/>
                </a:ext>
              </a:extLst>
            </p:cNvPr>
            <p:cNvSpPr>
              <a:spLocks/>
            </p:cNvSpPr>
            <p:nvPr/>
          </p:nvSpPr>
          <p:spPr bwMode="auto">
            <a:xfrm>
              <a:off x="4377" y="286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0" name="Freeform 18">
              <a:extLst>
                <a:ext uri="{FF2B5EF4-FFF2-40B4-BE49-F238E27FC236}">
                  <a16:creationId xmlns:a16="http://schemas.microsoft.com/office/drawing/2014/main" id="{BF15577F-785D-8D00-3E13-CEA0DFA174A8}"/>
                </a:ext>
              </a:extLst>
            </p:cNvPr>
            <p:cNvSpPr>
              <a:spLocks/>
            </p:cNvSpPr>
            <p:nvPr/>
          </p:nvSpPr>
          <p:spPr bwMode="auto">
            <a:xfrm flipH="1">
              <a:off x="3928" y="2784"/>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1" name="Freeform 19">
              <a:extLst>
                <a:ext uri="{FF2B5EF4-FFF2-40B4-BE49-F238E27FC236}">
                  <a16:creationId xmlns:a16="http://schemas.microsoft.com/office/drawing/2014/main" id="{7B806A09-8D42-4961-EFA5-A98E0B4A6C4A}"/>
                </a:ext>
              </a:extLst>
            </p:cNvPr>
            <p:cNvSpPr>
              <a:spLocks/>
            </p:cNvSpPr>
            <p:nvPr/>
          </p:nvSpPr>
          <p:spPr bwMode="auto">
            <a:xfrm flipH="1">
              <a:off x="3936" y="2784"/>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6666FF"/>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2" name="Freeform 20">
              <a:extLst>
                <a:ext uri="{FF2B5EF4-FFF2-40B4-BE49-F238E27FC236}">
                  <a16:creationId xmlns:a16="http://schemas.microsoft.com/office/drawing/2014/main" id="{FBFBA621-A093-82A7-0DC8-49D8A29159C1}"/>
                </a:ext>
              </a:extLst>
            </p:cNvPr>
            <p:cNvSpPr>
              <a:spLocks/>
            </p:cNvSpPr>
            <p:nvPr/>
          </p:nvSpPr>
          <p:spPr bwMode="auto">
            <a:xfrm flipH="1">
              <a:off x="3984" y="324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4" name="Freeform 21">
              <a:extLst>
                <a:ext uri="{FF2B5EF4-FFF2-40B4-BE49-F238E27FC236}">
                  <a16:creationId xmlns:a16="http://schemas.microsoft.com/office/drawing/2014/main" id="{915F6791-0148-7E3C-C8F1-14802280830D}"/>
                </a:ext>
              </a:extLst>
            </p:cNvPr>
            <p:cNvSpPr>
              <a:spLocks/>
            </p:cNvSpPr>
            <p:nvPr/>
          </p:nvSpPr>
          <p:spPr bwMode="auto">
            <a:xfrm flipH="1">
              <a:off x="3912" y="3072"/>
              <a:ext cx="123" cy="312"/>
            </a:xfrm>
            <a:custGeom>
              <a:avLst/>
              <a:gdLst>
                <a:gd name="T0" fmla="*/ 22 w 136"/>
                <a:gd name="T1" fmla="*/ 0 h 344"/>
                <a:gd name="T2" fmla="*/ 123 w 136"/>
                <a:gd name="T3" fmla="*/ 0 h 344"/>
                <a:gd name="T4" fmla="*/ 123 w 136"/>
                <a:gd name="T5" fmla="*/ 210 h 344"/>
                <a:gd name="T6" fmla="*/ 96 w 136"/>
                <a:gd name="T7" fmla="*/ 312 h 344"/>
                <a:gd name="T8" fmla="*/ 96 w 136"/>
                <a:gd name="T9" fmla="*/ 80 h 344"/>
                <a:gd name="T10" fmla="*/ 0 w 136"/>
                <a:gd name="T11" fmla="*/ 80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5" name="Freeform 22">
              <a:extLst>
                <a:ext uri="{FF2B5EF4-FFF2-40B4-BE49-F238E27FC236}">
                  <a16:creationId xmlns:a16="http://schemas.microsoft.com/office/drawing/2014/main" id="{495DDB91-11DE-214B-81C2-098327E8F582}"/>
                </a:ext>
              </a:extLst>
            </p:cNvPr>
            <p:cNvSpPr>
              <a:spLocks/>
            </p:cNvSpPr>
            <p:nvPr/>
          </p:nvSpPr>
          <p:spPr bwMode="auto">
            <a:xfrm flipH="1">
              <a:off x="3840" y="2904"/>
              <a:ext cx="127" cy="320"/>
            </a:xfrm>
            <a:custGeom>
              <a:avLst/>
              <a:gdLst>
                <a:gd name="T0" fmla="*/ 22 w 136"/>
                <a:gd name="T1" fmla="*/ 0 h 344"/>
                <a:gd name="T2" fmla="*/ 127 w 136"/>
                <a:gd name="T3" fmla="*/ 0 h 344"/>
                <a:gd name="T4" fmla="*/ 127 w 136"/>
                <a:gd name="T5" fmla="*/ 216 h 344"/>
                <a:gd name="T6" fmla="*/ 99 w 136"/>
                <a:gd name="T7" fmla="*/ 320 h 344"/>
                <a:gd name="T8" fmla="*/ 99 w 136"/>
                <a:gd name="T9" fmla="*/ 82 h 344"/>
                <a:gd name="T10" fmla="*/ 0 w 136"/>
                <a:gd name="T11" fmla="*/ 82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82670815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38100" cap="flat" cmpd="sng" algn="ctr">
          <a:solidFill>
            <a:srgbClr val="FF0000"/>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CCECFF"/>
          </a:solidFill>
          <a:miter lim="800000"/>
          <a:headEnd/>
          <a:tailEnd/>
        </a:ln>
        <a:effectLst>
          <a:outerShdw blurRad="50800" dist="38100" dir="2700000" algn="tl" rotWithShape="0">
            <a:prstClr val="black">
              <a:alpha val="40000"/>
            </a:prstClr>
          </a:outerShdw>
        </a:effectLst>
      </a:spPr>
      <a:bodyPr wrap="square" rtlCol="0">
        <a:spAutoFit/>
      </a:bodyPr>
      <a:lstStyle>
        <a:defPPr algn="ctr">
          <a:defRPr sz="2800" b="1" dirty="0" smtClean="0">
            <a:solidFill>
              <a:srgbClr val="CCECFF"/>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63238</TotalTime>
  <Words>1672</Words>
  <Application>Microsoft Office PowerPoint</Application>
  <PresentationFormat>Overhead</PresentationFormat>
  <Paragraphs>341</Paragraphs>
  <Slides>75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Comic Sans MS</vt:lpstr>
      <vt:lpstr>Arial</vt:lpstr>
      <vt:lpstr>Marlett</vt:lpstr>
      <vt:lpstr>Lucida Console</vt:lpstr>
      <vt:lpstr>Calibri</vt:lpstr>
      <vt:lpstr>Blank Presentation</vt:lpstr>
      <vt:lpstr>PowerPoint Presentation</vt:lpstr>
      <vt:lpstr>Abstraction: Distributed Ledger</vt:lpstr>
      <vt:lpstr>PowerPoint Presentation</vt:lpstr>
      <vt:lpstr>PowerPoint Presentation</vt:lpstr>
      <vt:lpstr>PowerPoint Presentation</vt:lpstr>
      <vt:lpstr>PowerPoint Presentation</vt:lpstr>
      <vt:lpstr>Chain Property</vt:lpstr>
      <vt:lpstr>PowerPoint Presentation</vt:lpstr>
      <vt:lpstr>PowerPoint Presentation</vt:lpstr>
      <vt:lpstr>PowerPoint Presentation</vt:lpstr>
      <vt:lpstr>PowerPoint Presentation</vt:lpstr>
      <vt:lpstr>Liveness</vt:lpstr>
      <vt:lpstr>PowerPoint Presentation</vt:lpstr>
      <vt:lpstr>PowerPoint Presentation</vt:lpstr>
      <vt:lpstr>PowerPoint Presentation</vt:lpstr>
      <vt:lpstr>PowerPoint Presentation</vt:lpstr>
      <vt:lpstr>Nakamoto Consensus  in One Line</vt:lpstr>
      <vt:lpstr>Nakamoto Consensus  in One Line</vt:lpstr>
      <vt:lpstr>Nakamoto Consensus  in One Line</vt:lpstr>
      <vt:lpstr>Nakamoto Consensus  in One Line</vt:lpstr>
      <vt:lpstr>Nakamoto Consensus  in One Line</vt:lpstr>
      <vt:lpstr>Nakamoto Consensus  in One Line</vt:lpstr>
      <vt:lpstr>Nakamoto Consensus  in One Line</vt:lpstr>
      <vt:lpstr>PowerPoint Presentation</vt:lpstr>
      <vt:lpstr>PowerPoint Presentation</vt:lpstr>
      <vt:lpstr>Questions?</vt:lpstr>
      <vt:lpstr>Longest Chain Rule</vt:lpstr>
      <vt:lpstr>Limited Throughput is Feature, not Bug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Where’s my Money?</vt:lpstr>
      <vt:lpstr>Where’s my Money?</vt:lpstr>
      <vt:lpstr>Deflationary</vt:lpstr>
      <vt:lpstr>Crime doesn’t Pay</vt:lpstr>
      <vt:lpstr>UTXO Model</vt:lpstr>
      <vt:lpstr>UTXO Model</vt:lpstr>
      <vt:lpstr>UTXO Model</vt:lpstr>
      <vt:lpstr>UTXO Model</vt:lpstr>
      <vt:lpstr>UTXO Model</vt:lpstr>
      <vt:lpstr>Privacy</vt:lpstr>
      <vt:lpstr>Privacy</vt:lpstr>
      <vt:lpstr>Calculation</vt:lpstr>
      <vt:lpstr>PowerPoint Presentation</vt:lpstr>
      <vt:lpstr>PoW and decentralization</vt:lpstr>
      <vt:lpstr>PowerPoint Presentation</vt:lpstr>
      <vt:lpstr>PoW Encourages Centralization</vt:lpstr>
      <vt:lpstr>Wasteful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Long or Unpredictable Completion Times</vt:lpstr>
      <vt:lpstr>Problem: Fee Volatility</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Herlihy, Maurice</cp:lastModifiedBy>
  <cp:revision>1198</cp:revision>
  <cp:lastPrinted>2003-10-06T20:31:57Z</cp:lastPrinted>
  <dcterms:created xsi:type="dcterms:W3CDTF">1999-05-12T13:47:53Z</dcterms:created>
  <dcterms:modified xsi:type="dcterms:W3CDTF">2024-01-30T04:22:24Z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