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648" r:id="rId1"/>
  </p:sldMasterIdLst>
  <p:notesMasterIdLst>
    <p:notesMasterId r:id="rId132"/>
  </p:notesMasterIdLst>
  <p:handoutMasterIdLst>
    <p:handoutMasterId r:id="rId133"/>
  </p:handoutMasterIdLst>
  <p:sldIdLst>
    <p:sldId id="1877" r:id="rId2"/>
    <p:sldId id="1092" r:id="rId3"/>
    <p:sldId id="1231" r:id="rId4"/>
    <p:sldId id="1344" r:id="rId5"/>
    <p:sldId id="1084" r:id="rId6"/>
    <p:sldId id="1085" r:id="rId7"/>
    <p:sldId id="1088" r:id="rId8"/>
    <p:sldId id="1909" r:id="rId9"/>
    <p:sldId id="1112" r:id="rId10"/>
    <p:sldId id="1106" r:id="rId11"/>
    <p:sldId id="1107" r:id="rId12"/>
    <p:sldId id="1343" r:id="rId13"/>
    <p:sldId id="1913" r:id="rId14"/>
    <p:sldId id="1332" r:id="rId15"/>
    <p:sldId id="1910" r:id="rId16"/>
    <p:sldId id="1330" r:id="rId17"/>
    <p:sldId id="1333" r:id="rId18"/>
    <p:sldId id="1227" r:id="rId19"/>
    <p:sldId id="1159" r:id="rId20"/>
    <p:sldId id="1161" r:id="rId21"/>
    <p:sldId id="1345" r:id="rId22"/>
    <p:sldId id="1101" r:id="rId23"/>
    <p:sldId id="1888" r:id="rId24"/>
    <p:sldId id="1889" r:id="rId25"/>
    <p:sldId id="1891" r:id="rId26"/>
    <p:sldId id="1903" r:id="rId27"/>
    <p:sldId id="1904" r:id="rId28"/>
    <p:sldId id="1896" r:id="rId29"/>
    <p:sldId id="1899" r:id="rId30"/>
    <p:sldId id="1900" r:id="rId31"/>
    <p:sldId id="1901" r:id="rId32"/>
    <p:sldId id="1895" r:id="rId33"/>
    <p:sldId id="1893" r:id="rId34"/>
    <p:sldId id="1894" r:id="rId35"/>
    <p:sldId id="1905" r:id="rId36"/>
    <p:sldId id="1908" r:id="rId37"/>
    <p:sldId id="1906" r:id="rId38"/>
    <p:sldId id="1907" r:id="rId39"/>
    <p:sldId id="1898" r:id="rId40"/>
    <p:sldId id="1897" r:id="rId41"/>
    <p:sldId id="1902" r:id="rId42"/>
    <p:sldId id="1892" r:id="rId43"/>
    <p:sldId id="1911" r:id="rId44"/>
    <p:sldId id="1912" r:id="rId45"/>
    <p:sldId id="1318" r:id="rId46"/>
    <p:sldId id="1319" r:id="rId47"/>
    <p:sldId id="1320" r:id="rId48"/>
    <p:sldId id="1275" r:id="rId49"/>
    <p:sldId id="1267" r:id="rId50"/>
    <p:sldId id="1268" r:id="rId51"/>
    <p:sldId id="1346" r:id="rId52"/>
    <p:sldId id="1276" r:id="rId53"/>
    <p:sldId id="1277" r:id="rId54"/>
    <p:sldId id="1278" r:id="rId55"/>
    <p:sldId id="1281" r:id="rId56"/>
    <p:sldId id="1272" r:id="rId57"/>
    <p:sldId id="1273" r:id="rId58"/>
    <p:sldId id="1269" r:id="rId59"/>
    <p:sldId id="1347" r:id="rId60"/>
    <p:sldId id="1266" r:id="rId61"/>
    <p:sldId id="1323" r:id="rId62"/>
    <p:sldId id="1321" r:id="rId63"/>
    <p:sldId id="1326" r:id="rId64"/>
    <p:sldId id="1325" r:id="rId65"/>
    <p:sldId id="1324" r:id="rId66"/>
    <p:sldId id="1274" r:id="rId67"/>
    <p:sldId id="1348" r:id="rId68"/>
    <p:sldId id="1282" r:id="rId69"/>
    <p:sldId id="1263" r:id="rId70"/>
    <p:sldId id="1287" r:id="rId71"/>
    <p:sldId id="1288" r:id="rId72"/>
    <p:sldId id="1283" r:id="rId73"/>
    <p:sldId id="1285" r:id="rId74"/>
    <p:sldId id="1284" r:id="rId75"/>
    <p:sldId id="1286" r:id="rId76"/>
    <p:sldId id="1261" r:id="rId77"/>
    <p:sldId id="1289" r:id="rId78"/>
    <p:sldId id="1169" r:id="rId79"/>
    <p:sldId id="1166" r:id="rId80"/>
    <p:sldId id="1349" r:id="rId81"/>
    <p:sldId id="1290" r:id="rId82"/>
    <p:sldId id="1291" r:id="rId83"/>
    <p:sldId id="1292" r:id="rId84"/>
    <p:sldId id="1293" r:id="rId85"/>
    <p:sldId id="1294" r:id="rId86"/>
    <p:sldId id="1295" r:id="rId87"/>
    <p:sldId id="1335" r:id="rId88"/>
    <p:sldId id="1336" r:id="rId89"/>
    <p:sldId id="1299" r:id="rId90"/>
    <p:sldId id="1340" r:id="rId91"/>
    <p:sldId id="1342" r:id="rId92"/>
    <p:sldId id="1304" r:id="rId93"/>
    <p:sldId id="1305" r:id="rId94"/>
    <p:sldId id="1878" r:id="rId95"/>
    <p:sldId id="1322" r:id="rId96"/>
    <p:sldId id="1879" r:id="rId97"/>
    <p:sldId id="1350" r:id="rId98"/>
    <p:sldId id="1391" r:id="rId99"/>
    <p:sldId id="1306" r:id="rId100"/>
    <p:sldId id="1173" r:id="rId101"/>
    <p:sldId id="1175" r:id="rId102"/>
    <p:sldId id="1307" r:id="rId103"/>
    <p:sldId id="1890" r:id="rId104"/>
    <p:sldId id="1880" r:id="rId105"/>
    <p:sldId id="1881" r:id="rId106"/>
    <p:sldId id="1366" r:id="rId107"/>
    <p:sldId id="1882" r:id="rId108"/>
    <p:sldId id="1883" r:id="rId109"/>
    <p:sldId id="1884" r:id="rId110"/>
    <p:sldId id="1367" r:id="rId111"/>
    <p:sldId id="1308" r:id="rId112"/>
    <p:sldId id="1309" r:id="rId113"/>
    <p:sldId id="1310" r:id="rId114"/>
    <p:sldId id="1311" r:id="rId115"/>
    <p:sldId id="1312" r:id="rId116"/>
    <p:sldId id="1313" r:id="rId117"/>
    <p:sldId id="1392" r:id="rId118"/>
    <p:sldId id="1393" r:id="rId119"/>
    <p:sldId id="1458" r:id="rId120"/>
    <p:sldId id="1885" r:id="rId121"/>
    <p:sldId id="1886" r:id="rId122"/>
    <p:sldId id="1388" r:id="rId123"/>
    <p:sldId id="1389" r:id="rId124"/>
    <p:sldId id="1390" r:id="rId125"/>
    <p:sldId id="1887" r:id="rId126"/>
    <p:sldId id="1327" r:id="rId127"/>
    <p:sldId id="1328" r:id="rId128"/>
    <p:sldId id="1329" r:id="rId129"/>
    <p:sldId id="1143" r:id="rId130"/>
    <p:sldId id="1331" r:id="rId131"/>
  </p:sldIdLst>
  <p:sldSz cx="9144000" cy="6858000" type="overhead"/>
  <p:notesSz cx="6858000" cy="9144000"/>
  <p:embeddedFontLst>
    <p:embeddedFont>
      <p:font typeface="Calibri" panose="020F0502020204030204" pitchFamily="34" charset="0"/>
      <p:regular r:id="rId134"/>
      <p:bold r:id="rId135"/>
      <p:italic r:id="rId136"/>
      <p:boldItalic r:id="rId137"/>
    </p:embeddedFont>
    <p:embeddedFont>
      <p:font typeface="Cambria Math" panose="02040503050406030204" pitchFamily="18" charset="0"/>
      <p:regular r:id="rId138"/>
    </p:embeddedFont>
    <p:embeddedFont>
      <p:font typeface="Comic Sans MS" panose="030F0702030302020204" pitchFamily="66" charset="0"/>
      <p:regular r:id="rId139"/>
      <p:bold r:id="rId140"/>
      <p:italic r:id="rId141"/>
      <p:boldItalic r:id="rId142"/>
    </p:embeddedFont>
    <p:embeddedFont>
      <p:font typeface="Lucida Console" panose="020B0609040504020204" pitchFamily="49" charset="0"/>
      <p:regular r:id="rId143"/>
    </p:embeddedFont>
    <p:embeddedFont>
      <p:font typeface="Marlett" pitchFamily="2" charset="2"/>
      <p:regular r:id="rId144"/>
    </p:embeddedFont>
  </p:embeddedFontLst>
  <p:defaultTextStyle>
    <a:defPPr>
      <a:defRPr lang="en-US"/>
    </a:defPPr>
    <a:lvl1pPr algn="r" rtl="0" eaLnBrk="0" fontAlgn="base" hangingPunct="0">
      <a:spcBef>
        <a:spcPct val="0"/>
      </a:spcBef>
      <a:spcAft>
        <a:spcPct val="0"/>
      </a:spcAft>
      <a:defRPr sz="2400" kern="1200">
        <a:solidFill>
          <a:srgbClr val="0000FF"/>
        </a:solidFill>
        <a:latin typeface="Lucida Console" pitchFamily="49" charset="0"/>
        <a:ea typeface="+mn-ea"/>
        <a:cs typeface="+mn-cs"/>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p:defaultTextStyle>
  <p:extLst>
    <p:ext uri="{EFAFB233-063F-42B5-8137-9DF3F51BA10A}">
      <p15:sldGuideLst xmlns:p15="http://schemas.microsoft.com/office/powerpoint/2012/main">
        <p15:guide id="1" orient="horz" pos="3890">
          <p15:clr>
            <a:srgbClr val="A4A3A4"/>
          </p15:clr>
        </p15:guide>
        <p15:guide id="2" pos="40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a:srgbClr val="0099FF"/>
    <a:srgbClr val="FF66FF"/>
    <a:srgbClr val="CCECFF"/>
    <a:srgbClr val="00CC99"/>
    <a:srgbClr val="3333CC"/>
    <a:srgbClr val="FF0066"/>
    <a:srgbClr val="0066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89" autoAdjust="0"/>
    <p:restoredTop sz="91837" autoAdjust="0"/>
  </p:normalViewPr>
  <p:slideViewPr>
    <p:cSldViewPr snapToGrid="0">
      <p:cViewPr varScale="1">
        <p:scale>
          <a:sx n="98" d="100"/>
          <a:sy n="98" d="100"/>
        </p:scale>
        <p:origin x="938" y="46"/>
      </p:cViewPr>
      <p:guideLst>
        <p:guide orient="horz" pos="3890"/>
        <p:guide pos="4044"/>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193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5.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fntdata"/><Relationship Id="rId139" Type="http://schemas.openxmlformats.org/officeDocument/2006/relationships/font" Target="fonts/font6.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7.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font" Target="fonts/font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8.fntdata"/><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0.fntdata"/><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18F-42ED-AB03-25A85B060AE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18F-42ED-AB03-25A85B060AE7}"/>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518F-42ED-AB03-25A85B060AE7}"/>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518F-42ED-AB03-25A85B060AE7}"/>
              </c:ext>
            </c:extLst>
          </c:dPt>
          <c:cat>
            <c:strRef>
              <c:f>Sheet1!$A$2:$A$5</c:f>
              <c:strCache>
                <c:ptCount val="4"/>
                <c:pt idx="0">
                  <c:v>4 Projects</c:v>
                </c:pt>
                <c:pt idx="1">
                  <c:v>5 Homeworks</c:v>
                </c:pt>
                <c:pt idx="2">
                  <c:v>1 Written</c:v>
                </c:pt>
                <c:pt idx="3">
                  <c:v>2 labs</c:v>
                </c:pt>
              </c:strCache>
            </c:strRef>
          </c:cat>
          <c:val>
            <c:numRef>
              <c:f>Sheet1!$B$2:$B$5</c:f>
              <c:numCache>
                <c:formatCode>General</c:formatCode>
                <c:ptCount val="4"/>
                <c:pt idx="0">
                  <c:v>60</c:v>
                </c:pt>
                <c:pt idx="1">
                  <c:v>25</c:v>
                </c:pt>
                <c:pt idx="2">
                  <c:v>15</c:v>
                </c:pt>
                <c:pt idx="3">
                  <c:v>10</c:v>
                </c:pt>
              </c:numCache>
            </c:numRef>
          </c:val>
          <c:extLst>
            <c:ext xmlns:c16="http://schemas.microsoft.com/office/drawing/2014/chart" uri="{C3380CC4-5D6E-409C-BE32-E72D297353CC}">
              <c16:uniqueId val="{00000000-B4ED-403C-A392-FA20AF356F2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Comic Sans MS" pitchFamily="66" charset="0"/>
              </a:defRPr>
            </a:lvl1pPr>
          </a:lstStyle>
          <a:p>
            <a:pPr>
              <a:defRPr/>
            </a:pPr>
            <a:endParaRPr lang="en-US" dirty="0">
              <a:latin typeface="Arial" pitchFamily="34" charset="0"/>
            </a:endParaRPr>
          </a:p>
        </p:txBody>
      </p:sp>
      <p:sp>
        <p:nvSpPr>
          <p:cNvPr id="409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defRPr sz="1200">
                <a:latin typeface="Comic Sans MS" pitchFamily="66" charset="0"/>
              </a:defRPr>
            </a:lvl1pPr>
          </a:lstStyle>
          <a:p>
            <a:pPr>
              <a:defRPr/>
            </a:pPr>
            <a:endParaRPr lang="en-US" dirty="0">
              <a:latin typeface="Arial" pitchFamily="34" charset="0"/>
            </a:endParaRPr>
          </a:p>
        </p:txBody>
      </p:sp>
      <p:sp>
        <p:nvSpPr>
          <p:cNvPr id="409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Comic Sans MS" pitchFamily="66" charset="0"/>
              </a:defRPr>
            </a:lvl1pPr>
          </a:lstStyle>
          <a:p>
            <a:pPr>
              <a:defRPr/>
            </a:pPr>
            <a:endParaRPr lang="en-US" dirty="0">
              <a:latin typeface="Arial" pitchFamily="34" charset="0"/>
            </a:endParaRPr>
          </a:p>
        </p:txBody>
      </p:sp>
      <p:sp>
        <p:nvSpPr>
          <p:cNvPr id="409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Comic Sans MS" pitchFamily="66" charset="0"/>
              </a:defRPr>
            </a:lvl1pPr>
          </a:lstStyle>
          <a:p>
            <a:pPr>
              <a:defRPr/>
            </a:pPr>
            <a:fld id="{01C869E4-76B9-4B18-B2AA-2EEFB04FB015}" type="slidenum">
              <a:rPr lang="x-none">
                <a:latin typeface="Arial" pitchFamily="34" charset="0"/>
              </a:rPr>
              <a:pPr>
                <a:defRPr/>
              </a:pPr>
              <a:t>‹#›</a:t>
            </a:fld>
            <a:endParaRPr lang="en-US" dirty="0">
              <a:latin typeface="Arial" pitchFamily="34" charset="0"/>
            </a:endParaRPr>
          </a:p>
        </p:txBody>
      </p:sp>
    </p:spTree>
    <p:extLst>
      <p:ext uri="{BB962C8B-B14F-4D97-AF65-F5344CB8AC3E}">
        <p14:creationId xmlns:p14="http://schemas.microsoft.com/office/powerpoint/2010/main" val="3286324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Marlett" pitchFamily="2" charset="2"/>
              </a:defRPr>
            </a:lvl1pPr>
          </a:lstStyle>
          <a:p>
            <a:pPr>
              <a:defRPr/>
            </a:pPr>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arlett" pitchFamily="2" charset="2"/>
              </a:defRPr>
            </a:lvl1pPr>
          </a:lstStyle>
          <a:p>
            <a:pPr>
              <a:defRPr/>
            </a:pPr>
            <a:endParaRPr lang="en-US" dirty="0"/>
          </a:p>
        </p:txBody>
      </p:sp>
      <p:sp>
        <p:nvSpPr>
          <p:cNvPr id="285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arlett" pitchFamily="2" charset="2"/>
              </a:defRPr>
            </a:lvl1pPr>
          </a:lstStyle>
          <a:p>
            <a:pPr>
              <a:defRPr/>
            </a:pPr>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arlett" pitchFamily="2" charset="2"/>
              </a:defRPr>
            </a:lvl1pPr>
          </a:lstStyle>
          <a:p>
            <a:pPr>
              <a:defRPr/>
            </a:pPr>
            <a:fld id="{75E391CA-9E48-4B39-8E28-288B1B68A629}" type="slidenum">
              <a:rPr lang="x-none"/>
              <a:pPr>
                <a:defRPr/>
              </a:pPr>
              <a:t>‹#›</a:t>
            </a:fld>
            <a:endParaRPr lang="en-US" dirty="0"/>
          </a:p>
        </p:txBody>
      </p:sp>
    </p:spTree>
    <p:extLst>
      <p:ext uri="{BB962C8B-B14F-4D97-AF65-F5344CB8AC3E}">
        <p14:creationId xmlns:p14="http://schemas.microsoft.com/office/powerpoint/2010/main" val="19643395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may have noticed, Bitcoin and cryptocurrencies have been in the news a lot lately, and really, it’s</a:t>
            </a:r>
            <a:r>
              <a:rPr lang="en-US" baseline="0" dirty="0"/>
              <a:t> like driving past an accident on the freeway, you know you shouldn’t, but you just can’t look away from it.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a:t>
            </a:fld>
            <a:endParaRPr lang="en-US" dirty="0"/>
          </a:p>
        </p:txBody>
      </p:sp>
    </p:spTree>
    <p:extLst>
      <p:ext uri="{BB962C8B-B14F-4D97-AF65-F5344CB8AC3E}">
        <p14:creationId xmlns:p14="http://schemas.microsoft.com/office/powerpoint/2010/main" val="1321352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blockchain universe</a:t>
            </a:r>
            <a:r>
              <a:rPr lang="en-US" baseline="0" dirty="0"/>
              <a:t> needs to know about the DC universe because they have a history of getting it wrong, especially in the early days. Here is a small sample of epic technical fails some of which I’m sure any first-year DC graduate student would have been able to predict.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19</a:t>
            </a:fld>
            <a:endParaRPr lang="en-US" dirty="0"/>
          </a:p>
        </p:txBody>
      </p:sp>
    </p:spTree>
    <p:extLst>
      <p:ext uri="{BB962C8B-B14F-4D97-AF65-F5344CB8AC3E}">
        <p14:creationId xmlns:p14="http://schemas.microsoft.com/office/powerpoint/2010/main" val="2575542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we in the DC community are often far too interested in small performance games, esoteric models, esoteric variations on esoteric models, etc. If a chance comes, unbidden, to make a big impact on the world, we should seize it, or at least think about it seriously.</a:t>
            </a:r>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20</a:t>
            </a:fld>
            <a:endParaRPr lang="en-US" dirty="0"/>
          </a:p>
        </p:txBody>
      </p:sp>
    </p:spTree>
    <p:extLst>
      <p:ext uri="{BB962C8B-B14F-4D97-AF65-F5344CB8AC3E}">
        <p14:creationId xmlns:p14="http://schemas.microsoft.com/office/powerpoint/2010/main" val="565852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22</a:t>
            </a:fld>
            <a:endParaRPr lang="en-US" dirty="0"/>
          </a:p>
        </p:txBody>
      </p:sp>
    </p:spTree>
    <p:extLst>
      <p:ext uri="{BB962C8B-B14F-4D97-AF65-F5344CB8AC3E}">
        <p14:creationId xmlns:p14="http://schemas.microsoft.com/office/powerpoint/2010/main" val="2194176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Blockchain is just a list, where</a:t>
            </a:r>
            <a:r>
              <a:rPr lang="en-US" baseline="0" dirty="0"/>
              <a:t> each element contains a list of events to be recorded, and various cryptographic hashes and signatures. The technical details are not important here.</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23</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Blockchain is just a list, where</a:t>
            </a:r>
            <a:r>
              <a:rPr lang="en-US" baseline="0" dirty="0"/>
              <a:t> each element contains a list of events to be recorded, and various cryptographic hashes and signatures. The technical details are not important here.</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24</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D4380D60-7C44-456F-8DA1-AC6C6E26397D}" type="slidenum">
              <a:rPr lang="x-none" smtClean="0"/>
              <a:pPr/>
              <a:t>48</a:t>
            </a:fld>
            <a:endParaRPr lang="en-US" dirty="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69962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49</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50</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2416FF76-5DD2-468A-9C5D-1E170F93724B}" type="slidenum">
              <a:rPr lang="x-none" smtClean="0"/>
              <a:pPr/>
              <a:t>52</a:t>
            </a:fld>
            <a:endParaRPr lang="en-US" dirty="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27650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D2842A69-5C3E-48C3-8D4D-C9F951FCBC5D}" type="slidenum">
              <a:rPr lang="x-none" smtClean="0"/>
              <a:pPr/>
              <a:t>53</a:t>
            </a:fld>
            <a:endParaRPr lang="en-US" dirty="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03245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first came</a:t>
            </a:r>
            <a:r>
              <a:rPr lang="en-US" baseline="0" dirty="0"/>
              <a:t> to many people’s attention when it turned out to powering Silk Road, a “dark web” site used to sell drugs, arms, and apparently even murder-for-hire.</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5</a:t>
            </a:fld>
            <a:endParaRPr lang="en-US" dirty="0"/>
          </a:p>
        </p:txBody>
      </p:sp>
    </p:spTree>
    <p:extLst>
      <p:ext uri="{BB962C8B-B14F-4D97-AF65-F5344CB8AC3E}">
        <p14:creationId xmlns:p14="http://schemas.microsoft.com/office/powerpoint/2010/main" val="1879400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15D65E99-1033-42D7-A5D6-1ED6F81EE712}" type="slidenum">
              <a:rPr lang="x-none" smtClean="0"/>
              <a:pPr/>
              <a:t>54</a:t>
            </a:fld>
            <a:endParaRPr lang="en-US" dirty="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80058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56</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57</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66</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56EED0-E808-497C-BD16-6D07048374B0}" type="slidenum">
              <a:rPr lang="en-US" smtClean="0"/>
              <a:pPr/>
              <a:t>72</a:t>
            </a:fld>
            <a:endParaRPr lang="en-US" dirty="0"/>
          </a:p>
        </p:txBody>
      </p:sp>
    </p:spTree>
    <p:extLst>
      <p:ext uri="{BB962C8B-B14F-4D97-AF65-F5344CB8AC3E}">
        <p14:creationId xmlns:p14="http://schemas.microsoft.com/office/powerpoint/2010/main" val="2416642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56EED0-E808-497C-BD16-6D07048374B0}" type="slidenum">
              <a:rPr lang="en-US" smtClean="0"/>
              <a:pPr/>
              <a:t>73</a:t>
            </a:fld>
            <a:endParaRPr lang="en-US" dirty="0"/>
          </a:p>
        </p:txBody>
      </p:sp>
    </p:spTree>
    <p:extLst>
      <p:ext uri="{BB962C8B-B14F-4D97-AF65-F5344CB8AC3E}">
        <p14:creationId xmlns:p14="http://schemas.microsoft.com/office/powerpoint/2010/main" val="3625004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56EED0-E808-497C-BD16-6D07048374B0}" type="slidenum">
              <a:rPr lang="en-US" smtClean="0"/>
              <a:pPr/>
              <a:t>74</a:t>
            </a:fld>
            <a:endParaRPr lang="en-US" dirty="0"/>
          </a:p>
        </p:txBody>
      </p:sp>
    </p:spTree>
    <p:extLst>
      <p:ext uri="{BB962C8B-B14F-4D97-AF65-F5344CB8AC3E}">
        <p14:creationId xmlns:p14="http://schemas.microsoft.com/office/powerpoint/2010/main" val="4081489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76</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https://www.google.com/url?sa=i&amp;source=images&amp;cd=&amp;cad=rja&amp;uact=8&amp;ved=2ahUKEwjttr2vzbffAhXMMd8KHTAnBQQQjRx6BAgBEAU&amp;url=https%3A%2F%2Fen.wikipedia.org%2Fwiki%2FSenate_of_the_Roman_Republic&amp;psig=AOvVaw0Usp73ybMrfbGbhSGMcVY7&amp;ust=1545711263831143</a:t>
            </a:r>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96</a:t>
            </a:fld>
            <a:endParaRPr lang="en-US" dirty="0"/>
          </a:p>
        </p:txBody>
      </p:sp>
    </p:spTree>
    <p:extLst>
      <p:ext uri="{BB962C8B-B14F-4D97-AF65-F5344CB8AC3E}">
        <p14:creationId xmlns:p14="http://schemas.microsoft.com/office/powerpoint/2010/main" val="3852488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hard part about permissionless</a:t>
            </a:r>
            <a:r>
              <a:rPr lang="en-US" baseline="0" dirty="0"/>
              <a:t> models is that you can’t do voting, because (unlike in real life) it is too easy to manufacture identities and have adversarial voters  overwhelm honest voters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101</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Tabloid scandals and mysteries abound. Mt Gox, a Japanese site that acted as a bank for Bitcoin holdings seems to have “lost”, somehow,</a:t>
            </a:r>
            <a:r>
              <a:rPr lang="en-US" baseline="0" dirty="0"/>
              <a:t> about $600 M of depositor’s money, all in Bitcoin. It has never been explained whether this money was stolen, whether the keys were simply lost, or whether something more complicated happened.</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6</a:t>
            </a:fld>
            <a:endParaRPr lang="en-US" dirty="0"/>
          </a:p>
        </p:txBody>
      </p:sp>
    </p:spTree>
    <p:extLst>
      <p:ext uri="{BB962C8B-B14F-4D97-AF65-F5344CB8AC3E}">
        <p14:creationId xmlns:p14="http://schemas.microsoft.com/office/powerpoint/2010/main" val="1367557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hard part about permissionless</a:t>
            </a:r>
            <a:r>
              <a:rPr lang="en-US" baseline="0" dirty="0"/>
              <a:t> models is that you can’t do voting, because (unlike in real life) it is too easy to manufacture identities and have adversarial voters  overwhelm honest voters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106</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http://jongrieve.net/software/diskmon/diskscrn.gif</a:t>
            </a:r>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121</a:t>
            </a:fld>
            <a:endParaRPr lang="en-US" dirty="0"/>
          </a:p>
        </p:txBody>
      </p:sp>
    </p:spTree>
    <p:extLst>
      <p:ext uri="{BB962C8B-B14F-4D97-AF65-F5344CB8AC3E}">
        <p14:creationId xmlns:p14="http://schemas.microsoft.com/office/powerpoint/2010/main" val="56022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a:t>
            </a:r>
            <a:r>
              <a:rPr lang="en-US" baseline="0" dirty="0"/>
              <a:t> even a somewhat comical mysterious identity story. Let me be clear: technically, Bitcoin is a </a:t>
            </a:r>
            <a:r>
              <a:rPr lang="en-US" i="1" baseline="0" dirty="0"/>
              <a:t>tour de force</a:t>
            </a:r>
            <a:r>
              <a:rPr lang="en-US" baseline="0" dirty="0"/>
              <a:t>, a technically brilliant implementation of prior theoretical work. It was issued under the pseudonym “Satoshi Nakamoto”, and ever since then has been wildly curious about who he, she, or (most likely) they actually are. It doesn’t actually matter to SN actually is, but kind of like Anastasia, the lost Russian princess, pretenders show up from time to time, and the Internet just can’t get enough.</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7</a:t>
            </a:fld>
            <a:endParaRPr lang="en-US" dirty="0"/>
          </a:p>
        </p:txBody>
      </p:sp>
    </p:spTree>
    <p:extLst>
      <p:ext uri="{BB962C8B-B14F-4D97-AF65-F5344CB8AC3E}">
        <p14:creationId xmlns:p14="http://schemas.microsoft.com/office/powerpoint/2010/main" val="1106086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blockchains and cryptocurrencies have acquired a kind of dodgy reputation as a result of a number of spectacular financial trainwreck. Arguably, though, these scams were built on old-fashioned fraud and Ponzi schemes, having little to do with crypto as such. The important aspect was lack of regulation and transparency, not so much the use of blockchains or electronic finance.</a:t>
            </a:r>
          </a:p>
        </p:txBody>
      </p:sp>
      <p:sp>
        <p:nvSpPr>
          <p:cNvPr id="4" name="Slide Number Placeholder 3"/>
          <p:cNvSpPr>
            <a:spLocks noGrp="1"/>
          </p:cNvSpPr>
          <p:nvPr>
            <p:ph type="sldNum" sz="quarter" idx="5"/>
          </p:nvPr>
        </p:nvSpPr>
        <p:spPr/>
        <p:txBody>
          <a:bodyPr/>
          <a:lstStyle/>
          <a:p>
            <a:pPr>
              <a:defRPr/>
            </a:pPr>
            <a:fld id="{75E391CA-9E48-4B39-8E28-288B1B68A629}" type="slidenum">
              <a:rPr lang="x-none" smtClean="0"/>
              <a:pPr>
                <a:defRPr/>
              </a:pPr>
              <a:t>8</a:t>
            </a:fld>
            <a:endParaRPr lang="en-US" dirty="0"/>
          </a:p>
        </p:txBody>
      </p:sp>
    </p:spTree>
    <p:extLst>
      <p:ext uri="{BB962C8B-B14F-4D97-AF65-F5344CB8AC3E}">
        <p14:creationId xmlns:p14="http://schemas.microsoft.com/office/powerpoint/2010/main" val="258188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now this lecture is about to change key. I am now going to be serious. This talk is not about Bitcoin, which I don’t think is nearly as interesting, at least in</a:t>
            </a:r>
            <a:r>
              <a:rPr lang="en-US" baseline="0" dirty="0"/>
              <a:t> a scientific sense, as many people think. It’s entertaining, but not necessarily serious.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9</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“Blockchain” is a generic term for the technology behind Bitcoin. The interesting thing about blockchains is that they can do many, many interesting,</a:t>
            </a:r>
            <a:r>
              <a:rPr lang="en-US" baseline="0" dirty="0"/>
              <a:t> useful, and important things that have little or nothing to do with cryptocurrencies. We will review some of these applications, but in short, my opinion is that these other applications will have a pervasive effect on how we live, and it is important that we get it right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10</a:t>
            </a:fld>
            <a:endParaRPr lang="en-US" dirty="0"/>
          </a:p>
        </p:txBody>
      </p:sp>
    </p:spTree>
    <p:extLst>
      <p:ext uri="{BB962C8B-B14F-4D97-AF65-F5344CB8AC3E}">
        <p14:creationId xmlns:p14="http://schemas.microsoft.com/office/powerpoint/2010/main" val="186118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11</a:t>
            </a:fld>
            <a:endParaRPr lang="en-US" dirty="0"/>
          </a:p>
        </p:txBody>
      </p:sp>
    </p:spTree>
    <p:extLst>
      <p:ext uri="{BB962C8B-B14F-4D97-AF65-F5344CB8AC3E}">
        <p14:creationId xmlns:p14="http://schemas.microsoft.com/office/powerpoint/2010/main" val="2439405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Ethereum, ICOs, blockchains, etc. are the result of a single paper (and running code) that appeared mysteriously in 2008. I am going to claim it’s all about distributed computing, but it did not come from the distributed computing research</a:t>
            </a:r>
            <a:r>
              <a:rPr lang="en-US" baseline="0" dirty="0"/>
              <a:t> community. I feel confident speculating that if this paper had been submitted to PODC in 2008, it would have been rejected for defining consensus weirdly, or not proving any lemmas, or not providing experiments. Yet here we are, looking at a new, vibrant, and active area of CS. What are we to make of it?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18</a:t>
            </a:fld>
            <a:endParaRPr lang="en-US" dirty="0"/>
          </a:p>
        </p:txBody>
      </p:sp>
    </p:spTree>
    <p:extLst>
      <p:ext uri="{BB962C8B-B14F-4D97-AF65-F5344CB8AC3E}">
        <p14:creationId xmlns:p14="http://schemas.microsoft.com/office/powerpoint/2010/main" val="3221785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itchFamily="34" charset="0"/>
                <a:cs typeface="Arial" pitchFamily="34" charset="0"/>
              </a:defRPr>
            </a:lvl1pPr>
          </a:lstStyle>
          <a:p>
            <a:pPr algn="ctr">
              <a:defRPr/>
            </a:pPr>
            <a:endParaRPr lang="en-US" dirty="0"/>
          </a:p>
        </p:txBody>
      </p:sp>
      <p:sp>
        <p:nvSpPr>
          <p:cNvPr id="5" name="Rectangle 6"/>
          <p:cNvSpPr>
            <a:spLocks noGrp="1" noChangeArrowheads="1"/>
          </p:cNvSpPr>
          <p:nvPr>
            <p:ph type="sldNum" sz="quarter" idx="11"/>
          </p:nvPr>
        </p:nvSpPr>
        <p:spPr>
          <a:ln/>
        </p:spPr>
        <p:txBody>
          <a:bodyPr/>
          <a:lstStyle>
            <a:lvl1pPr>
              <a:defRPr>
                <a:latin typeface="Arial" pitchFamily="34" charset="0"/>
                <a:cs typeface="Arial" pitchFamily="34" charset="0"/>
              </a:defRPr>
            </a:lvl1pPr>
          </a:lstStyle>
          <a:p>
            <a:pPr>
              <a:defRPr/>
            </a:pPr>
            <a:fld id="{C7B52C5F-E2F2-4C8A-AFD1-9591801048AB}" type="slidenum">
              <a:rPr lang="x-none"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F80FD05-A2A2-49C2-965F-F8B1EF26C2B8}" type="slidenum">
              <a:rPr lang="x-none"/>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57EACED-43FC-460F-AA91-0F85D2BFC560}" type="slidenum">
              <a:rPr lang="x-none"/>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lgn="ct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A8C595A-3CE5-48A7-A55E-633D7D1DD01A}" type="slidenum">
              <a:rPr lang="x-none"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F7A7703-53B5-460B-9677-4399C5E1B4B0}" type="slidenum">
              <a:rPr lang="x-none"/>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28230822-17CC-4E98-B781-A8BB5709CDF3}" type="slidenum">
              <a:rPr lang="x-none"/>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BEDCFF82-CB55-4025-9EA7-48B41C50499F}" type="slidenum">
              <a:rPr lang="x-none"/>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sldNum" sz="quarter" idx="11"/>
          </p:nvPr>
        </p:nvSpPr>
        <p:spPr>
          <a:ln/>
        </p:spPr>
        <p:txBody>
          <a:bodyPr/>
          <a:lstStyle>
            <a:lvl1pPr>
              <a:defRPr/>
            </a:lvl1pPr>
          </a:lstStyle>
          <a:p>
            <a:pPr>
              <a:defRPr/>
            </a:pPr>
            <a:fld id="{D65C4E5D-DA99-460E-9E68-E8A28959880C}" type="slidenum">
              <a:rPr lang="x-none"/>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FE25F947-77F5-4CA6-8472-B4B2967773ED}" type="slidenum">
              <a:rPr lang="x-none"/>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14E24EC-BF2A-41C3-A04C-BEBCAB3F3B52}" type="slidenum">
              <a:rPr lang="x-none"/>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7CF6DD7-D8BB-4A04-A265-F259B52B817E}" type="slidenum">
              <a:rPr lang="x-none"/>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cs typeface="Arial" pitchFamily="34" charset="0"/>
              </a:defRPr>
            </a:lvl1pPr>
          </a:lstStyle>
          <a:p>
            <a:pPr>
              <a:defRPr/>
            </a:pPr>
            <a:fld id="{4DB96C79-D440-44D4-82C0-3C5F2204A7EA}" type="slidenum">
              <a:rPr lang="x-none"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rgbClr val="0000FF"/>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rgbClr val="0000FF"/>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rgbClr val="0000FF"/>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5pPr>
      <a:lvl6pPr marL="2514600" indent="-228600" algn="l" rtl="0" eaLnBrk="0" fontAlgn="base" hangingPunct="0">
        <a:spcBef>
          <a:spcPct val="20000"/>
        </a:spcBef>
        <a:spcAft>
          <a:spcPct val="0"/>
        </a:spcAft>
        <a:buChar char="»"/>
        <a:defRPr sz="2000">
          <a:solidFill>
            <a:srgbClr val="0000FF"/>
          </a:solidFill>
          <a:latin typeface="+mn-lt"/>
        </a:defRPr>
      </a:lvl6pPr>
      <a:lvl7pPr marL="2971800" indent="-228600" algn="l" rtl="0" eaLnBrk="0" fontAlgn="base" hangingPunct="0">
        <a:spcBef>
          <a:spcPct val="20000"/>
        </a:spcBef>
        <a:spcAft>
          <a:spcPct val="0"/>
        </a:spcAft>
        <a:buChar char="»"/>
        <a:defRPr sz="2000">
          <a:solidFill>
            <a:srgbClr val="0000FF"/>
          </a:solidFill>
          <a:latin typeface="+mn-lt"/>
        </a:defRPr>
      </a:lvl7pPr>
      <a:lvl8pPr marL="3429000" indent="-228600" algn="l" rtl="0" eaLnBrk="0" fontAlgn="base" hangingPunct="0">
        <a:spcBef>
          <a:spcPct val="20000"/>
        </a:spcBef>
        <a:spcAft>
          <a:spcPct val="0"/>
        </a:spcAft>
        <a:buChar char="»"/>
        <a:defRPr sz="2000">
          <a:solidFill>
            <a:srgbClr val="0000FF"/>
          </a:solidFill>
          <a:latin typeface="+mn-lt"/>
        </a:defRPr>
      </a:lvl8pPr>
      <a:lvl9pPr marL="3886200" indent="-228600" algn="l" rtl="0" eaLnBrk="0" fontAlgn="base" hangingPunct="0">
        <a:spcBef>
          <a:spcPct val="20000"/>
        </a:spcBef>
        <a:spcAft>
          <a:spcPct val="0"/>
        </a:spcAft>
        <a:buChar char="»"/>
        <a:defRPr sz="2000">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83.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 Id="rId14" Type="http://schemas.openxmlformats.org/officeDocument/2006/relationships/image" Target="../media/image94.jpeg"/></Relationships>
</file>

<file path=ppt/slides/_rels/slide10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83.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101.pn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 Id="rId14" Type="http://schemas.openxmlformats.org/officeDocument/2006/relationships/image" Target="../media/image94.jpeg"/></Relationships>
</file>

<file path=ppt/slides/_rels/slide10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11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microsoft.com/office/2007/relationships/hdphoto" Target="../media/hdphoto7.wdp"/></Relationships>
</file>

<file path=ppt/slides/_rels/slide12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7.gif"/><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jpe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63.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51.jpeg"/><Relationship Id="rId5" Type="http://schemas.microsoft.com/office/2007/relationships/hdphoto" Target="../media/hdphoto1.wdp"/><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51.jpeg"/><Relationship Id="rId5" Type="http://schemas.microsoft.com/office/2007/relationships/hdphoto" Target="../media/hdphoto1.wdp"/><Relationship Id="rId4" Type="http://schemas.openxmlformats.org/officeDocument/2006/relationships/image" Target="../media/image50.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45.png"/><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gi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gif"/><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urning money">
            <a:extLst>
              <a:ext uri="{FF2B5EF4-FFF2-40B4-BE49-F238E27FC236}">
                <a16:creationId xmlns:a16="http://schemas.microsoft.com/office/drawing/2014/main" id="{E45B32AC-A55C-348B-2183-E9CAB96A9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262" y="-625072"/>
            <a:ext cx="12254523" cy="82922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9926A21-2551-2572-066D-19855B6A5116}"/>
              </a:ext>
            </a:extLst>
          </p:cNvPr>
          <p:cNvSpPr txBox="1"/>
          <p:nvPr/>
        </p:nvSpPr>
        <p:spPr bwMode="auto">
          <a:xfrm>
            <a:off x="1612953" y="3167391"/>
            <a:ext cx="3619902"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Lecture 1</a:t>
            </a:r>
          </a:p>
          <a:p>
            <a:pPr algn="ctr"/>
            <a:r>
              <a:rPr lang="en-US" sz="2800" b="1" dirty="0">
                <a:solidFill>
                  <a:srgbClr val="FFFF00"/>
                </a:solidFill>
                <a:latin typeface="Arial" panose="020B0604020202020204" pitchFamily="34" charset="0"/>
              </a:rPr>
              <a:t>Course Introduction</a:t>
            </a:r>
          </a:p>
        </p:txBody>
      </p:sp>
      <p:sp>
        <p:nvSpPr>
          <p:cNvPr id="5" name="TextBox 4">
            <a:extLst>
              <a:ext uri="{FF2B5EF4-FFF2-40B4-BE49-F238E27FC236}">
                <a16:creationId xmlns:a16="http://schemas.microsoft.com/office/drawing/2014/main" id="{F3612789-B0DE-1CAF-E521-45765AE45BA4}"/>
              </a:ext>
            </a:extLst>
          </p:cNvPr>
          <p:cNvSpPr txBox="1"/>
          <p:nvPr/>
        </p:nvSpPr>
        <p:spPr bwMode="auto">
          <a:xfrm>
            <a:off x="552564" y="585632"/>
            <a:ext cx="5740674" cy="1384995"/>
          </a:xfrm>
          <a:prstGeom prst="rect">
            <a:avLst/>
          </a:prstGeom>
          <a:solidFill>
            <a:schemeClr val="bg1"/>
          </a:solidFill>
          <a:ln w="76200">
            <a:solidFill>
              <a:srgbClr val="00B0F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CS1951 L</a:t>
            </a:r>
          </a:p>
          <a:p>
            <a:pPr algn="ctr"/>
            <a:r>
              <a:rPr lang="en-US" sz="2800" b="1" dirty="0">
                <a:solidFill>
                  <a:srgbClr val="FFFF00"/>
                </a:solidFill>
                <a:latin typeface="Arial" panose="020B0604020202020204" pitchFamily="34" charset="0"/>
              </a:rPr>
              <a:t>Blockchains &amp; Cryptocurrencies</a:t>
            </a:r>
          </a:p>
          <a:p>
            <a:pPr algn="ctr"/>
            <a:r>
              <a:rPr lang="en-US" sz="2800" b="1" dirty="0">
                <a:solidFill>
                  <a:srgbClr val="FFFF00"/>
                </a:solidFill>
                <a:latin typeface="Arial" panose="020B0604020202020204" pitchFamily="34" charset="0"/>
              </a:rPr>
              <a:t>Spring 2024</a:t>
            </a:r>
          </a:p>
        </p:txBody>
      </p:sp>
      <p:sp>
        <p:nvSpPr>
          <p:cNvPr id="6" name="TextBox 5">
            <a:extLst>
              <a:ext uri="{FF2B5EF4-FFF2-40B4-BE49-F238E27FC236}">
                <a16:creationId xmlns:a16="http://schemas.microsoft.com/office/drawing/2014/main" id="{A584A7B7-D47C-7207-B575-5D55B0372351}"/>
              </a:ext>
            </a:extLst>
          </p:cNvPr>
          <p:cNvSpPr txBox="1"/>
          <p:nvPr/>
        </p:nvSpPr>
        <p:spPr bwMode="auto">
          <a:xfrm>
            <a:off x="1852600" y="5318261"/>
            <a:ext cx="3140603" cy="954107"/>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Maurice Herlihy</a:t>
            </a:r>
          </a:p>
          <a:p>
            <a:pPr algn="ctr"/>
            <a:r>
              <a:rPr lang="en-US" sz="2800" b="1" dirty="0">
                <a:solidFill>
                  <a:srgbClr val="FFFF00"/>
                </a:solidFill>
                <a:latin typeface="Arial" panose="020B0604020202020204" pitchFamily="34" charset="0"/>
              </a:rPr>
              <a:t>Brown University</a:t>
            </a:r>
          </a:p>
        </p:txBody>
      </p:sp>
    </p:spTree>
    <p:extLst>
      <p:ext uri="{BB962C8B-B14F-4D97-AF65-F5344CB8AC3E}">
        <p14:creationId xmlns:p14="http://schemas.microsoft.com/office/powerpoint/2010/main" val="275100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chemeClr val="bg1"/>
                </a:solidFill>
              </a:rPr>
              <a:t>This talk is not about Bitcoin</a:t>
            </a:r>
          </a:p>
        </p:txBody>
      </p:sp>
      <p:sp>
        <p:nvSpPr>
          <p:cNvPr id="4" name="Subtitle 3"/>
          <p:cNvSpPr>
            <a:spLocks noGrp="1"/>
          </p:cNvSpPr>
          <p:nvPr>
            <p:ph type="subTitle" idx="1"/>
          </p:nvPr>
        </p:nvSpPr>
        <p:spPr/>
        <p:txBody>
          <a:bodyPr/>
          <a:lstStyle/>
          <a:p>
            <a:r>
              <a:rPr lang="en-US" dirty="0">
                <a:solidFill>
                  <a:srgbClr val="FFFF00"/>
                </a:solidFill>
              </a:rPr>
              <a:t>It’s about blockchain technology</a:t>
            </a:r>
          </a:p>
        </p:txBody>
      </p:sp>
    </p:spTree>
    <p:extLst>
      <p:ext uri="{BB962C8B-B14F-4D97-AF65-F5344CB8AC3E}">
        <p14:creationId xmlns:p14="http://schemas.microsoft.com/office/powerpoint/2010/main" val="26244110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304800" y="3297227"/>
            <a:ext cx="4526280" cy="461665"/>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100</a:t>
            </a:fld>
            <a:endParaRPr lang="en-US" dirty="0"/>
          </a:p>
        </p:txBody>
      </p:sp>
      <p:pic>
        <p:nvPicPr>
          <p:cNvPr id="6" name="Picture 2" descr="Image result for siby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324" y="993708"/>
            <a:ext cx="4065676" cy="487058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bwMode="auto">
          <a:xfrm>
            <a:off x="4801766" y="1987445"/>
            <a:ext cx="3915514" cy="510778"/>
          </a:xfrm>
          <a:prstGeom prst="wedgeRoundRectCallout">
            <a:avLst>
              <a:gd name="adj1" fmla="val -88328"/>
              <a:gd name="adj2" fmla="val -85181"/>
              <a:gd name="adj3" fmla="val 16667"/>
            </a:avLst>
          </a:prstGeom>
          <a:solidFill>
            <a:schemeClr val="bg1"/>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Hi, I’m the Delphic Sybil!</a:t>
            </a:r>
          </a:p>
        </p:txBody>
      </p:sp>
    </p:spTree>
    <p:extLst>
      <p:ext uri="{BB962C8B-B14F-4D97-AF65-F5344CB8AC3E}">
        <p14:creationId xmlns:p14="http://schemas.microsoft.com/office/powerpoint/2010/main" val="356846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bwMode="auto">
          <a:xfrm>
            <a:off x="7674632" y="4829305"/>
            <a:ext cx="982385"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 lot!</a:t>
            </a:r>
          </a:p>
        </p:txBody>
      </p:sp>
      <p:grpSp>
        <p:nvGrpSpPr>
          <p:cNvPr id="46" name="Group 45"/>
          <p:cNvGrpSpPr/>
          <p:nvPr/>
        </p:nvGrpSpPr>
        <p:grpSpPr>
          <a:xfrm>
            <a:off x="7499930" y="-193019"/>
            <a:ext cx="1407808" cy="2283257"/>
            <a:chOff x="1545897" y="1959534"/>
            <a:chExt cx="2644995" cy="4047483"/>
          </a:xfrm>
        </p:grpSpPr>
        <p:pic>
          <p:nvPicPr>
            <p:cNvPr id="47"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1545897" y="1959534"/>
              <a:ext cx="1414932" cy="1139519"/>
              <a:chOff x="1545897" y="1959534"/>
              <a:chExt cx="1414932" cy="1139519"/>
            </a:xfrm>
          </p:grpSpPr>
          <p:sp>
            <p:nvSpPr>
              <p:cNvPr id="49" name="Freeform 48"/>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50"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1" name="Group 40"/>
          <p:cNvGrpSpPr/>
          <p:nvPr/>
        </p:nvGrpSpPr>
        <p:grpSpPr>
          <a:xfrm>
            <a:off x="7007219" y="88708"/>
            <a:ext cx="1407808" cy="2283257"/>
            <a:chOff x="1545897" y="1959534"/>
            <a:chExt cx="2644995" cy="4047483"/>
          </a:xfrm>
        </p:grpSpPr>
        <p:pic>
          <p:nvPicPr>
            <p:cNvPr id="43"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1545897" y="1959534"/>
              <a:ext cx="1414932" cy="1139519"/>
              <a:chOff x="1545897" y="1959534"/>
              <a:chExt cx="1414932" cy="1139519"/>
            </a:xfrm>
          </p:grpSpPr>
          <p:sp>
            <p:nvSpPr>
              <p:cNvPr id="44" name="Freeform 43"/>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45"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6" name="Group 35"/>
          <p:cNvGrpSpPr/>
          <p:nvPr/>
        </p:nvGrpSpPr>
        <p:grpSpPr>
          <a:xfrm>
            <a:off x="6247984" y="343184"/>
            <a:ext cx="1407808" cy="2283257"/>
            <a:chOff x="1545897" y="1959534"/>
            <a:chExt cx="2644995" cy="4047483"/>
          </a:xfrm>
        </p:grpSpPr>
        <p:grpSp>
          <p:nvGrpSpPr>
            <p:cNvPr id="37" name="Group 36"/>
            <p:cNvGrpSpPr/>
            <p:nvPr/>
          </p:nvGrpSpPr>
          <p:grpSpPr>
            <a:xfrm>
              <a:off x="1545897" y="1959534"/>
              <a:ext cx="1414932" cy="1139519"/>
              <a:chOff x="1545897" y="1959534"/>
              <a:chExt cx="1414932" cy="1139519"/>
            </a:xfrm>
          </p:grpSpPr>
          <p:sp>
            <p:nvSpPr>
              <p:cNvPr id="39" name="Freeform 38"/>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40"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5026659" y="343184"/>
            <a:ext cx="1749392" cy="2676992"/>
            <a:chOff x="1545897" y="1959534"/>
            <a:chExt cx="2644995" cy="4047483"/>
          </a:xfrm>
        </p:grpSpPr>
        <p:grpSp>
          <p:nvGrpSpPr>
            <p:cNvPr id="32" name="Group 31"/>
            <p:cNvGrpSpPr/>
            <p:nvPr/>
          </p:nvGrpSpPr>
          <p:grpSpPr>
            <a:xfrm>
              <a:off x="1545897" y="1959534"/>
              <a:ext cx="1414932" cy="1079334"/>
              <a:chOff x="1545897" y="1959534"/>
              <a:chExt cx="1414932" cy="1079334"/>
            </a:xfrm>
          </p:grpSpPr>
          <p:sp>
            <p:nvSpPr>
              <p:cNvPr id="33" name="Freeform 32"/>
              <p:cNvSpPr/>
              <p:nvPr/>
            </p:nvSpPr>
            <p:spPr bwMode="auto">
              <a:xfrm>
                <a:off x="2057401" y="2340853"/>
                <a:ext cx="518161" cy="698015"/>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34" name="Picture 6" descr="https://c1.staticflickr.com/3/2212/2277408667_0d8db8f7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2" descr="Image result for siby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3909429" y="499468"/>
            <a:ext cx="1750671" cy="2720318"/>
            <a:chOff x="1503987" y="1959534"/>
            <a:chExt cx="2456484" cy="3817061"/>
          </a:xfrm>
        </p:grpSpPr>
        <p:pic>
          <p:nvPicPr>
            <p:cNvPr id="26" name="Picture 2" descr="Image result for siby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545897" y="1959534"/>
              <a:ext cx="1414932" cy="1054222"/>
              <a:chOff x="1545897" y="1959534"/>
              <a:chExt cx="1414932" cy="1054222"/>
            </a:xfrm>
          </p:grpSpPr>
          <p:sp>
            <p:nvSpPr>
              <p:cNvPr id="28" name="Freeform 27"/>
              <p:cNvSpPr/>
              <p:nvPr/>
            </p:nvSpPr>
            <p:spPr bwMode="auto">
              <a:xfrm>
                <a:off x="2057400" y="2365963"/>
                <a:ext cx="518160" cy="647793"/>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9" name="Picture 6" descr="https://c1.staticflickr.com/3/2212/2277408667_0d8db8f77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Group 19"/>
          <p:cNvGrpSpPr/>
          <p:nvPr/>
        </p:nvGrpSpPr>
        <p:grpSpPr>
          <a:xfrm>
            <a:off x="2742494" y="813309"/>
            <a:ext cx="2035152" cy="3162365"/>
            <a:chOff x="1503987" y="1959534"/>
            <a:chExt cx="2456484" cy="3817061"/>
          </a:xfrm>
        </p:grpSpPr>
        <p:pic>
          <p:nvPicPr>
            <p:cNvPr id="21" name="Picture 2" descr="Image result for siby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545897" y="1959534"/>
              <a:ext cx="1414932" cy="1008947"/>
              <a:chOff x="1545897" y="1959534"/>
              <a:chExt cx="1414932" cy="1008947"/>
            </a:xfrm>
          </p:grpSpPr>
          <p:sp>
            <p:nvSpPr>
              <p:cNvPr id="23" name="Freeform 22"/>
              <p:cNvSpPr/>
              <p:nvPr/>
            </p:nvSpPr>
            <p:spPr bwMode="auto">
              <a:xfrm>
                <a:off x="2057400" y="2411239"/>
                <a:ext cx="518160" cy="557242"/>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4" name="Picture 6" descr="https://c1.staticflickr.com/3/2212/2277408667_0d8db8f77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 14"/>
          <p:cNvGrpSpPr/>
          <p:nvPr/>
        </p:nvGrpSpPr>
        <p:grpSpPr>
          <a:xfrm>
            <a:off x="1847531" y="1512271"/>
            <a:ext cx="2019297" cy="3137728"/>
            <a:chOff x="1503987" y="1959534"/>
            <a:chExt cx="2456484" cy="3817061"/>
          </a:xfrm>
        </p:grpSpPr>
        <p:pic>
          <p:nvPicPr>
            <p:cNvPr id="16" name="Picture 2" descr="Image result for siby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545897" y="1959534"/>
              <a:ext cx="1414932" cy="1011135"/>
              <a:chOff x="1545897" y="1959534"/>
              <a:chExt cx="1414932" cy="1011135"/>
            </a:xfrm>
          </p:grpSpPr>
          <p:sp>
            <p:nvSpPr>
              <p:cNvPr id="18" name="Freeform 17"/>
              <p:cNvSpPr/>
              <p:nvPr/>
            </p:nvSpPr>
            <p:spPr bwMode="auto">
              <a:xfrm>
                <a:off x="2057401" y="2409051"/>
                <a:ext cx="518160" cy="561618"/>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19" name="Picture 6" descr="https://c1.staticflickr.com/3/2212/2277408667_0d8db8f77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descr="Image result for siby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6324" y="2867776"/>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8234" y="1993525"/>
            <a:ext cx="1414932" cy="961158"/>
            <a:chOff x="1545897" y="1959534"/>
            <a:chExt cx="1414932" cy="961158"/>
          </a:xfrm>
        </p:grpSpPr>
        <p:sp>
          <p:nvSpPr>
            <p:cNvPr id="7" name="Freeform 6"/>
            <p:cNvSpPr/>
            <p:nvPr/>
          </p:nvSpPr>
          <p:spPr bwMode="auto">
            <a:xfrm>
              <a:off x="2057400" y="2459027"/>
              <a:ext cx="518160" cy="461665"/>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054" name="Picture 6" descr="https://c1.staticflickr.com/3/2212/2277408667_0d8db8f776.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51"/>
          <p:cNvSpPr txBox="1"/>
          <p:nvPr/>
        </p:nvSpPr>
        <p:spPr bwMode="auto">
          <a:xfrm>
            <a:off x="2331048" y="5810586"/>
            <a:ext cx="6514861"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Need voting scheme that’s hard to fake!</a:t>
            </a:r>
          </a:p>
        </p:txBody>
      </p:sp>
      <p:sp>
        <p:nvSpPr>
          <p:cNvPr id="54" name="TextBox 53"/>
          <p:cNvSpPr txBox="1"/>
          <p:nvPr/>
        </p:nvSpPr>
        <p:spPr bwMode="auto">
          <a:xfrm>
            <a:off x="5736826" y="3848023"/>
            <a:ext cx="2560316"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I like to vote …</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101</a:t>
            </a:fld>
            <a:endParaRPr lang="en-US" dirty="0"/>
          </a:p>
        </p:txBody>
      </p:sp>
    </p:spTree>
    <p:extLst>
      <p:ext uri="{BB962C8B-B14F-4D97-AF65-F5344CB8AC3E}">
        <p14:creationId xmlns:p14="http://schemas.microsoft.com/office/powerpoint/2010/main" val="64755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46"/>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5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8" name="Picture 14" descr="Image result for punk fash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60258">
            <a:off x="3251473" y="1304257"/>
            <a:ext cx="2972041" cy="295934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102</a:t>
            </a:fld>
            <a:endParaRPr lang="en-US" dirty="0"/>
          </a:p>
        </p:txBody>
      </p:sp>
      <p:pic>
        <p:nvPicPr>
          <p:cNvPr id="26626" name="Picture 2" descr="Image result for peac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73351">
            <a:off x="1238457" y="4390539"/>
            <a:ext cx="4133850" cy="275320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Image result for irish el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4" name="AutoShape 6" descr="Image result for irish el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26632" name="Picture 8" descr="Image result for irish el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14410">
            <a:off x="665163" y="689975"/>
            <a:ext cx="2803525" cy="3283477"/>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Image result for russian gang tatto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5040">
            <a:off x="5600699" y="1193272"/>
            <a:ext cx="2847975" cy="4762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bwMode="auto">
          <a:xfrm>
            <a:off x="750952" y="497858"/>
            <a:ext cx="5341527"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The solution: costly signaling ….</a:t>
            </a:r>
          </a:p>
        </p:txBody>
      </p:sp>
      <p:sp>
        <p:nvSpPr>
          <p:cNvPr id="10" name="TextBox 9"/>
          <p:cNvSpPr txBox="1"/>
          <p:nvPr/>
        </p:nvSpPr>
        <p:spPr bwMode="auto">
          <a:xfrm>
            <a:off x="4445655" y="5790056"/>
            <a:ext cx="400301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Something hard to fake.</a:t>
            </a:r>
          </a:p>
        </p:txBody>
      </p:sp>
    </p:spTree>
    <p:extLst>
      <p:ext uri="{BB962C8B-B14F-4D97-AF65-F5344CB8AC3E}">
        <p14:creationId xmlns:p14="http://schemas.microsoft.com/office/powerpoint/2010/main" val="2250641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Voting rules are hard</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103</a:t>
            </a:fld>
            <a:endParaRPr lang="en-US" dirty="0"/>
          </a:p>
        </p:txBody>
      </p:sp>
    </p:spTree>
    <p:extLst>
      <p:ext uri="{BB962C8B-B14F-4D97-AF65-F5344CB8AC3E}">
        <p14:creationId xmlns:p14="http://schemas.microsoft.com/office/powerpoint/2010/main" val="42877639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french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04" y="-724757"/>
            <a:ext cx="8270593" cy="83075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1"/>
          </a:solidFill>
        </p:spPr>
        <p:txBody>
          <a:bodyPr/>
          <a:lstStyle/>
          <a:p>
            <a:r>
              <a:rPr lang="en-US" dirty="0">
                <a:solidFill>
                  <a:srgbClr val="FFFF00"/>
                </a:solidFill>
              </a:rPr>
              <a:t>Who Votes?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104</a:t>
            </a:fld>
            <a:endParaRPr lang="en-US" dirty="0"/>
          </a:p>
        </p:txBody>
      </p:sp>
      <p:sp>
        <p:nvSpPr>
          <p:cNvPr id="6" name="TextBox 5"/>
          <p:cNvSpPr txBox="1"/>
          <p:nvPr/>
        </p:nvSpPr>
        <p:spPr bwMode="auto">
          <a:xfrm>
            <a:off x="1528522" y="2181238"/>
            <a:ext cx="4043094"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Adult Men: 1792, 1848 </a:t>
            </a:r>
          </a:p>
        </p:txBody>
      </p:sp>
      <p:sp>
        <p:nvSpPr>
          <p:cNvPr id="8" name="TextBox 7"/>
          <p:cNvSpPr txBox="1"/>
          <p:nvPr/>
        </p:nvSpPr>
        <p:spPr bwMode="auto">
          <a:xfrm>
            <a:off x="1528522" y="3436314"/>
            <a:ext cx="3514039" cy="523220"/>
          </a:xfrm>
          <a:prstGeom prst="rect">
            <a:avLst/>
          </a:prstGeom>
          <a:solidFill>
            <a:schemeClr val="bg1"/>
          </a:solidFill>
          <a:ln w="76200">
            <a:solidFill>
              <a:schemeClr val="tx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Adult Women: 1944</a:t>
            </a:r>
          </a:p>
        </p:txBody>
      </p:sp>
      <p:sp>
        <p:nvSpPr>
          <p:cNvPr id="10" name="TextBox 9"/>
          <p:cNvSpPr txBox="1"/>
          <p:nvPr/>
        </p:nvSpPr>
        <p:spPr bwMode="auto">
          <a:xfrm>
            <a:off x="1528522" y="4691390"/>
            <a:ext cx="2860078"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Only citizens …</a:t>
            </a:r>
          </a:p>
        </p:txBody>
      </p:sp>
    </p:spTree>
    <p:extLst>
      <p:ext uri="{BB962C8B-B14F-4D97-AF65-F5344CB8AC3E}">
        <p14:creationId xmlns:p14="http://schemas.microsoft.com/office/powerpoint/2010/main" val="98206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club members only"/>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77271" y="1550988"/>
            <a:ext cx="9498542" cy="56991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noFill/>
        </p:spPr>
        <p:txBody>
          <a:bodyPr/>
          <a:lstStyle/>
          <a:p>
            <a:r>
              <a:rPr lang="en-US" dirty="0">
                <a:solidFill>
                  <a:srgbClr val="FFFF00"/>
                </a:solidFill>
              </a:rPr>
              <a:t>Proof of Membership</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105</a:t>
            </a:fld>
            <a:endParaRPr lang="en-US" dirty="0"/>
          </a:p>
        </p:txBody>
      </p:sp>
      <p:sp>
        <p:nvSpPr>
          <p:cNvPr id="5" name="TextBox 4"/>
          <p:cNvSpPr txBox="1"/>
          <p:nvPr/>
        </p:nvSpPr>
        <p:spPr bwMode="auto">
          <a:xfrm>
            <a:off x="1301827" y="2583509"/>
            <a:ext cx="403931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One member, one vote</a:t>
            </a:r>
          </a:p>
        </p:txBody>
      </p:sp>
      <p:sp>
        <p:nvSpPr>
          <p:cNvPr id="6" name="TextBox 5"/>
          <p:cNvSpPr txBox="1"/>
          <p:nvPr/>
        </p:nvSpPr>
        <p:spPr bwMode="auto">
          <a:xfrm>
            <a:off x="1301827" y="3402795"/>
            <a:ext cx="4137671"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“permissioned” model</a:t>
            </a:r>
          </a:p>
        </p:txBody>
      </p:sp>
      <p:sp>
        <p:nvSpPr>
          <p:cNvPr id="7" name="TextBox 6"/>
          <p:cNvSpPr txBox="1"/>
          <p:nvPr/>
        </p:nvSpPr>
        <p:spPr bwMode="auto">
          <a:xfrm>
            <a:off x="1301827" y="4222081"/>
            <a:ext cx="5211684"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Adversary controls &lt; ½ votes</a:t>
            </a:r>
          </a:p>
        </p:txBody>
      </p:sp>
      <p:sp>
        <p:nvSpPr>
          <p:cNvPr id="8" name="TextBox 7"/>
          <p:cNvSpPr txBox="1"/>
          <p:nvPr/>
        </p:nvSpPr>
        <p:spPr bwMode="auto">
          <a:xfrm>
            <a:off x="1301827" y="5041366"/>
            <a:ext cx="5242141"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Classical distributed systems</a:t>
            </a:r>
          </a:p>
        </p:txBody>
      </p:sp>
    </p:spTree>
    <p:extLst>
      <p:ext uri="{BB962C8B-B14F-4D97-AF65-F5344CB8AC3E}">
        <p14:creationId xmlns:p14="http://schemas.microsoft.com/office/powerpoint/2010/main" val="19736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7499930" y="-193019"/>
            <a:ext cx="1407808" cy="2283257"/>
            <a:chOff x="1545897" y="1959534"/>
            <a:chExt cx="2644995" cy="4047483"/>
          </a:xfrm>
        </p:grpSpPr>
        <p:pic>
          <p:nvPicPr>
            <p:cNvPr id="47"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1545897" y="1959534"/>
              <a:ext cx="1414932" cy="1139519"/>
              <a:chOff x="1545897" y="1959534"/>
              <a:chExt cx="1414932" cy="1139519"/>
            </a:xfrm>
          </p:grpSpPr>
          <p:sp>
            <p:nvSpPr>
              <p:cNvPr id="49" name="Freeform 48"/>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50"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1" name="Group 40"/>
          <p:cNvGrpSpPr/>
          <p:nvPr/>
        </p:nvGrpSpPr>
        <p:grpSpPr>
          <a:xfrm>
            <a:off x="7007219" y="88708"/>
            <a:ext cx="1407808" cy="2283257"/>
            <a:chOff x="1545897" y="1959534"/>
            <a:chExt cx="2644995" cy="4047483"/>
          </a:xfrm>
        </p:grpSpPr>
        <p:pic>
          <p:nvPicPr>
            <p:cNvPr id="43"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1545897" y="1959534"/>
              <a:ext cx="1414932" cy="1139519"/>
              <a:chOff x="1545897" y="1959534"/>
              <a:chExt cx="1414932" cy="1139519"/>
            </a:xfrm>
          </p:grpSpPr>
          <p:sp>
            <p:nvSpPr>
              <p:cNvPr id="44" name="Freeform 43"/>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45"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6" name="Group 35"/>
          <p:cNvGrpSpPr/>
          <p:nvPr/>
        </p:nvGrpSpPr>
        <p:grpSpPr>
          <a:xfrm>
            <a:off x="6247984" y="343184"/>
            <a:ext cx="1407808" cy="2283257"/>
            <a:chOff x="1545897" y="1959534"/>
            <a:chExt cx="2644995" cy="4047483"/>
          </a:xfrm>
        </p:grpSpPr>
        <p:grpSp>
          <p:nvGrpSpPr>
            <p:cNvPr id="37" name="Group 36"/>
            <p:cNvGrpSpPr/>
            <p:nvPr/>
          </p:nvGrpSpPr>
          <p:grpSpPr>
            <a:xfrm>
              <a:off x="1545897" y="1959534"/>
              <a:ext cx="1414932" cy="1139519"/>
              <a:chOff x="1545897" y="1959534"/>
              <a:chExt cx="1414932" cy="1139519"/>
            </a:xfrm>
          </p:grpSpPr>
          <p:sp>
            <p:nvSpPr>
              <p:cNvPr id="39" name="Freeform 38"/>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40"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5026659" y="343184"/>
            <a:ext cx="1749392" cy="2676992"/>
            <a:chOff x="1545897" y="1959534"/>
            <a:chExt cx="2644995" cy="4047483"/>
          </a:xfrm>
        </p:grpSpPr>
        <p:grpSp>
          <p:nvGrpSpPr>
            <p:cNvPr id="32" name="Group 31"/>
            <p:cNvGrpSpPr/>
            <p:nvPr/>
          </p:nvGrpSpPr>
          <p:grpSpPr>
            <a:xfrm>
              <a:off x="1545897" y="1959534"/>
              <a:ext cx="1414932" cy="1079334"/>
              <a:chOff x="1545897" y="1959534"/>
              <a:chExt cx="1414932" cy="1079334"/>
            </a:xfrm>
          </p:grpSpPr>
          <p:sp>
            <p:nvSpPr>
              <p:cNvPr id="33" name="Freeform 32"/>
              <p:cNvSpPr/>
              <p:nvPr/>
            </p:nvSpPr>
            <p:spPr bwMode="auto">
              <a:xfrm>
                <a:off x="2057401" y="2340853"/>
                <a:ext cx="518161" cy="698015"/>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34" name="Picture 6" descr="https://c1.staticflickr.com/3/2212/2277408667_0d8db8f7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2" descr="Image result for siby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3909429" y="499468"/>
            <a:ext cx="1750671" cy="2720318"/>
            <a:chOff x="1503987" y="1959534"/>
            <a:chExt cx="2456484" cy="3817061"/>
          </a:xfrm>
        </p:grpSpPr>
        <p:pic>
          <p:nvPicPr>
            <p:cNvPr id="26" name="Picture 2" descr="Image result for siby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545897" y="1959534"/>
              <a:ext cx="1414932" cy="1054222"/>
              <a:chOff x="1545897" y="1959534"/>
              <a:chExt cx="1414932" cy="1054222"/>
            </a:xfrm>
          </p:grpSpPr>
          <p:sp>
            <p:nvSpPr>
              <p:cNvPr id="28" name="Freeform 27"/>
              <p:cNvSpPr/>
              <p:nvPr/>
            </p:nvSpPr>
            <p:spPr bwMode="auto">
              <a:xfrm>
                <a:off x="2057400" y="2365963"/>
                <a:ext cx="518160" cy="647793"/>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9" name="Picture 6" descr="https://c1.staticflickr.com/3/2212/2277408667_0d8db8f77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Group 19"/>
          <p:cNvGrpSpPr/>
          <p:nvPr/>
        </p:nvGrpSpPr>
        <p:grpSpPr>
          <a:xfrm>
            <a:off x="2742494" y="813309"/>
            <a:ext cx="2035152" cy="3162365"/>
            <a:chOff x="1503987" y="1959534"/>
            <a:chExt cx="2456484" cy="3817061"/>
          </a:xfrm>
        </p:grpSpPr>
        <p:pic>
          <p:nvPicPr>
            <p:cNvPr id="21" name="Picture 2" descr="Image result for siby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545897" y="1959534"/>
              <a:ext cx="1414932" cy="1008947"/>
              <a:chOff x="1545897" y="1959534"/>
              <a:chExt cx="1414932" cy="1008947"/>
            </a:xfrm>
          </p:grpSpPr>
          <p:sp>
            <p:nvSpPr>
              <p:cNvPr id="23" name="Freeform 22"/>
              <p:cNvSpPr/>
              <p:nvPr/>
            </p:nvSpPr>
            <p:spPr bwMode="auto">
              <a:xfrm>
                <a:off x="2057400" y="2411239"/>
                <a:ext cx="518160" cy="557242"/>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4" name="Picture 6" descr="https://c1.staticflickr.com/3/2212/2277408667_0d8db8f77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 14"/>
          <p:cNvGrpSpPr/>
          <p:nvPr/>
        </p:nvGrpSpPr>
        <p:grpSpPr>
          <a:xfrm>
            <a:off x="1847531" y="1512271"/>
            <a:ext cx="2019297" cy="3137728"/>
            <a:chOff x="1503987" y="1959534"/>
            <a:chExt cx="2456484" cy="3817061"/>
          </a:xfrm>
        </p:grpSpPr>
        <p:pic>
          <p:nvPicPr>
            <p:cNvPr id="16" name="Picture 2" descr="Image result for siby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545897" y="1959534"/>
              <a:ext cx="1414932" cy="1011135"/>
              <a:chOff x="1545897" y="1959534"/>
              <a:chExt cx="1414932" cy="1011135"/>
            </a:xfrm>
          </p:grpSpPr>
          <p:sp>
            <p:nvSpPr>
              <p:cNvPr id="18" name="Freeform 17"/>
              <p:cNvSpPr/>
              <p:nvPr/>
            </p:nvSpPr>
            <p:spPr bwMode="auto">
              <a:xfrm>
                <a:off x="2057401" y="2409051"/>
                <a:ext cx="518160" cy="561618"/>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19" name="Picture 6" descr="https://c1.staticflickr.com/3/2212/2277408667_0d8db8f77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descr="Image result for siby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6324" y="2867776"/>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8234" y="1993525"/>
            <a:ext cx="1414932" cy="961158"/>
            <a:chOff x="1545897" y="1959534"/>
            <a:chExt cx="1414932" cy="961158"/>
          </a:xfrm>
        </p:grpSpPr>
        <p:sp>
          <p:nvSpPr>
            <p:cNvPr id="7" name="Freeform 6"/>
            <p:cNvSpPr/>
            <p:nvPr/>
          </p:nvSpPr>
          <p:spPr bwMode="auto">
            <a:xfrm>
              <a:off x="2057400" y="2459027"/>
              <a:ext cx="518160" cy="461665"/>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054" name="Picture 6" descr="https://c1.staticflickr.com/3/2212/2277408667_0d8db8f776.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106</a:t>
            </a:fld>
            <a:endParaRPr lang="en-US" dirty="0"/>
          </a:p>
        </p:txBody>
      </p:sp>
      <p:pic>
        <p:nvPicPr>
          <p:cNvPr id="5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5702953"/>
            <a:ext cx="9342164" cy="73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831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Image result for men working sign"/>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954213" y="1649413"/>
            <a:ext cx="5235575" cy="52355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noFill/>
        </p:spPr>
        <p:txBody>
          <a:bodyPr/>
          <a:lstStyle/>
          <a:p>
            <a:r>
              <a:rPr lang="en-US" dirty="0">
                <a:solidFill>
                  <a:srgbClr val="FFFF00"/>
                </a:solidFill>
              </a:rPr>
              <a:t>Proof of Work</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107</a:t>
            </a:fld>
            <a:endParaRPr lang="en-US" dirty="0"/>
          </a:p>
        </p:txBody>
      </p:sp>
      <p:sp>
        <p:nvSpPr>
          <p:cNvPr id="5" name="TextBox 4"/>
          <p:cNvSpPr txBox="1"/>
          <p:nvPr/>
        </p:nvSpPr>
        <p:spPr bwMode="auto">
          <a:xfrm>
            <a:off x="970256" y="2583509"/>
            <a:ext cx="341952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One CPU, one vote</a:t>
            </a:r>
          </a:p>
        </p:txBody>
      </p:sp>
      <p:sp>
        <p:nvSpPr>
          <p:cNvPr id="6" name="TextBox 5"/>
          <p:cNvSpPr txBox="1"/>
          <p:nvPr/>
        </p:nvSpPr>
        <p:spPr bwMode="auto">
          <a:xfrm>
            <a:off x="970256" y="3402795"/>
            <a:ext cx="4318811"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“permissionless” model</a:t>
            </a:r>
          </a:p>
        </p:txBody>
      </p:sp>
      <p:sp>
        <p:nvSpPr>
          <p:cNvPr id="7" name="TextBox 6"/>
          <p:cNvSpPr txBox="1"/>
          <p:nvPr/>
        </p:nvSpPr>
        <p:spPr bwMode="auto">
          <a:xfrm>
            <a:off x="970256" y="4222081"/>
            <a:ext cx="532870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Adversary controls &lt; ½ power</a:t>
            </a:r>
          </a:p>
        </p:txBody>
      </p:sp>
      <p:sp>
        <p:nvSpPr>
          <p:cNvPr id="8" name="TextBox 7"/>
          <p:cNvSpPr txBox="1"/>
          <p:nvPr/>
        </p:nvSpPr>
        <p:spPr bwMode="auto">
          <a:xfrm>
            <a:off x="970256" y="5041366"/>
            <a:ext cx="462767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Nakamoto’s breakthrough</a:t>
            </a:r>
          </a:p>
        </p:txBody>
      </p:sp>
    </p:spTree>
    <p:extLst>
      <p:ext uri="{BB962C8B-B14F-4D97-AF65-F5344CB8AC3E}">
        <p14:creationId xmlns:p14="http://schemas.microsoft.com/office/powerpoint/2010/main" val="89925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Bitcoin Adversary</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108</a:t>
            </a:fld>
            <a:endParaRPr lang="en-US" dirty="0"/>
          </a:p>
        </p:txBody>
      </p:sp>
      <p:sp>
        <p:nvSpPr>
          <p:cNvPr id="7" name="Rounded Rectangle 6"/>
          <p:cNvSpPr/>
          <p:nvPr/>
        </p:nvSpPr>
        <p:spPr bwMode="auto">
          <a:xfrm>
            <a:off x="1335538" y="2222858"/>
            <a:ext cx="5954261" cy="1736646"/>
          </a:xfrm>
          <a:prstGeom prst="roundRect">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l"/>
            <a:r>
              <a:rPr lang="en-US" dirty="0">
                <a:solidFill>
                  <a:srgbClr val="FFFF00"/>
                </a:solidFill>
                <a:latin typeface="Arial" panose="020B0604020202020204" pitchFamily="34" charset="0"/>
                <a:cs typeface="Arial" panose="020B0604020202020204" pitchFamily="34" charset="0"/>
              </a:rPr>
              <a:t>“The system is secure as long as honest nodes collectively control more CPU power than any cooperating group of attacker nodes.”</a:t>
            </a:r>
          </a:p>
        </p:txBody>
      </p:sp>
      <p:sp>
        <p:nvSpPr>
          <p:cNvPr id="8" name="TextBox 7"/>
          <p:cNvSpPr txBox="1"/>
          <p:nvPr/>
        </p:nvSpPr>
        <p:spPr bwMode="auto">
          <a:xfrm>
            <a:off x="5143275" y="3608994"/>
            <a:ext cx="226215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 Nakamoto</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80599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109</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41031">
            <a:off x="511587" y="817563"/>
            <a:ext cx="8239125"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464798" y="294868"/>
            <a:ext cx="2879314"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Popular Culture</a:t>
            </a:r>
          </a:p>
        </p:txBody>
      </p:sp>
    </p:spTree>
    <p:extLst>
      <p:ext uri="{BB962C8B-B14F-4D97-AF65-F5344CB8AC3E}">
        <p14:creationId xmlns:p14="http://schemas.microsoft.com/office/powerpoint/2010/main" val="3192343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chemeClr val="bg1"/>
                </a:solidFill>
              </a:rPr>
              <a:t>This talk is not about Bitcoin</a:t>
            </a:r>
          </a:p>
        </p:txBody>
      </p:sp>
      <p:sp>
        <p:nvSpPr>
          <p:cNvPr id="4" name="Subtitle 3"/>
          <p:cNvSpPr>
            <a:spLocks noGrp="1"/>
          </p:cNvSpPr>
          <p:nvPr>
            <p:ph type="subTitle" idx="1"/>
          </p:nvPr>
        </p:nvSpPr>
        <p:spPr>
          <a:xfrm>
            <a:off x="1371600" y="3886200"/>
            <a:ext cx="6400800" cy="724989"/>
          </a:xfrm>
        </p:spPr>
        <p:txBody>
          <a:bodyPr/>
          <a:lstStyle/>
          <a:p>
            <a:r>
              <a:rPr lang="en-US" dirty="0">
                <a:solidFill>
                  <a:srgbClr val="FFFF00"/>
                </a:solidFill>
              </a:rPr>
              <a:t>It’s about blockchain technology</a:t>
            </a:r>
          </a:p>
        </p:txBody>
      </p:sp>
      <p:sp>
        <p:nvSpPr>
          <p:cNvPr id="6" name="Subtitle 3"/>
          <p:cNvSpPr txBox="1">
            <a:spLocks/>
          </p:cNvSpPr>
          <p:nvPr/>
        </p:nvSpPr>
        <p:spPr bwMode="auto">
          <a:xfrm rot="20975382">
            <a:off x="620063" y="4887507"/>
            <a:ext cx="7880274" cy="7249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rgbClr val="0000FF"/>
                </a:solidFill>
                <a:latin typeface="Arial" pitchFamily="34" charset="0"/>
                <a:ea typeface="+mn-ea"/>
                <a:cs typeface="Arial" pitchFamily="34" charset="0"/>
              </a:defRPr>
            </a:lvl1pPr>
            <a:lvl2pPr marL="457200" indent="0" algn="ctr" rtl="0" eaLnBrk="0" fontAlgn="base" hangingPunct="0">
              <a:spcBef>
                <a:spcPct val="20000"/>
              </a:spcBef>
              <a:spcAft>
                <a:spcPct val="0"/>
              </a:spcAft>
              <a:buNone/>
              <a:defRPr sz="2800">
                <a:solidFill>
                  <a:srgbClr val="0000FF"/>
                </a:solidFill>
                <a:latin typeface="Arial" pitchFamily="34" charset="0"/>
                <a:cs typeface="Arial" pitchFamily="34" charset="0"/>
              </a:defRPr>
            </a:lvl2pPr>
            <a:lvl3pPr marL="914400" indent="0" algn="ctr" rtl="0" eaLnBrk="0" fontAlgn="base" hangingPunct="0">
              <a:spcBef>
                <a:spcPct val="20000"/>
              </a:spcBef>
              <a:spcAft>
                <a:spcPct val="0"/>
              </a:spcAft>
              <a:buNone/>
              <a:defRPr sz="2400">
                <a:solidFill>
                  <a:srgbClr val="0000FF"/>
                </a:solidFill>
                <a:latin typeface="Arial" pitchFamily="34" charset="0"/>
                <a:cs typeface="Arial" pitchFamily="34" charset="0"/>
              </a:defRPr>
            </a:lvl3pPr>
            <a:lvl4pPr marL="1371600" indent="0" algn="ctr" rtl="0" eaLnBrk="0" fontAlgn="base" hangingPunct="0">
              <a:spcBef>
                <a:spcPct val="20000"/>
              </a:spcBef>
              <a:spcAft>
                <a:spcPct val="0"/>
              </a:spcAft>
              <a:buNone/>
              <a:defRPr sz="2000">
                <a:solidFill>
                  <a:srgbClr val="0000FF"/>
                </a:solidFill>
                <a:latin typeface="Arial" pitchFamily="34" charset="0"/>
                <a:cs typeface="Arial" pitchFamily="34" charset="0"/>
              </a:defRPr>
            </a:lvl4pPr>
            <a:lvl5pPr marL="1828800" indent="0" algn="ctr" rtl="0" eaLnBrk="0" fontAlgn="base" hangingPunct="0">
              <a:spcBef>
                <a:spcPct val="20000"/>
              </a:spcBef>
              <a:spcAft>
                <a:spcPct val="0"/>
              </a:spcAft>
              <a:buNone/>
              <a:defRPr sz="2000">
                <a:solidFill>
                  <a:srgbClr val="0000FF"/>
                </a:solidFill>
                <a:latin typeface="Arial" pitchFamily="34" charset="0"/>
                <a:cs typeface="Arial" pitchFamily="34" charset="0"/>
              </a:defRPr>
            </a:lvl5pPr>
            <a:lvl6pPr marL="2286000" indent="0" algn="ctr" rtl="0" eaLnBrk="0" fontAlgn="base" hangingPunct="0">
              <a:spcBef>
                <a:spcPct val="20000"/>
              </a:spcBef>
              <a:spcAft>
                <a:spcPct val="0"/>
              </a:spcAft>
              <a:buNone/>
              <a:defRPr sz="2000">
                <a:solidFill>
                  <a:srgbClr val="0000FF"/>
                </a:solidFill>
                <a:latin typeface="+mn-lt"/>
              </a:defRPr>
            </a:lvl6pPr>
            <a:lvl7pPr marL="2743200" indent="0" algn="ctr" rtl="0" eaLnBrk="0" fontAlgn="base" hangingPunct="0">
              <a:spcBef>
                <a:spcPct val="20000"/>
              </a:spcBef>
              <a:spcAft>
                <a:spcPct val="0"/>
              </a:spcAft>
              <a:buNone/>
              <a:defRPr sz="2000">
                <a:solidFill>
                  <a:srgbClr val="0000FF"/>
                </a:solidFill>
                <a:latin typeface="+mn-lt"/>
              </a:defRPr>
            </a:lvl7pPr>
            <a:lvl8pPr marL="3200400" indent="0" algn="ctr" rtl="0" eaLnBrk="0" fontAlgn="base" hangingPunct="0">
              <a:spcBef>
                <a:spcPct val="20000"/>
              </a:spcBef>
              <a:spcAft>
                <a:spcPct val="0"/>
              </a:spcAft>
              <a:buNone/>
              <a:defRPr sz="2000">
                <a:solidFill>
                  <a:srgbClr val="0000FF"/>
                </a:solidFill>
                <a:latin typeface="+mn-lt"/>
              </a:defRPr>
            </a:lvl8pPr>
            <a:lvl9pPr marL="3657600" indent="0" algn="ctr" rtl="0" eaLnBrk="0" fontAlgn="base" hangingPunct="0">
              <a:spcBef>
                <a:spcPct val="20000"/>
              </a:spcBef>
              <a:spcAft>
                <a:spcPct val="0"/>
              </a:spcAft>
              <a:buNone/>
              <a:defRPr sz="2000">
                <a:solidFill>
                  <a:srgbClr val="0000FF"/>
                </a:solidFill>
                <a:latin typeface="+mn-lt"/>
              </a:defRPr>
            </a:lvl9pPr>
          </a:lstStyle>
          <a:p>
            <a:r>
              <a:rPr lang="en-US" kern="0" dirty="0">
                <a:solidFill>
                  <a:srgbClr val="FF0066"/>
                </a:solidFill>
              </a:rPr>
              <a:t>And the underlying scientific principles</a:t>
            </a:r>
          </a:p>
        </p:txBody>
      </p:sp>
    </p:spTree>
    <p:extLst>
      <p:ext uri="{BB962C8B-B14F-4D97-AF65-F5344CB8AC3E}">
        <p14:creationId xmlns:p14="http://schemas.microsoft.com/office/powerpoint/2010/main" val="19444164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0922">
            <a:off x="612802" y="729034"/>
            <a:ext cx="9337236" cy="7177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110</a:t>
            </a:fld>
            <a:endParaRPr lang="en-US" dirty="0"/>
          </a:p>
        </p:txBody>
      </p:sp>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80978">
            <a:off x="561821" y="536177"/>
            <a:ext cx="8588678" cy="9900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471259" y="230481"/>
            <a:ext cx="2082621"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Precursors</a:t>
            </a:r>
          </a:p>
        </p:txBody>
      </p:sp>
    </p:spTree>
    <p:extLst>
      <p:ext uri="{BB962C8B-B14F-4D97-AF65-F5344CB8AC3E}">
        <p14:creationId xmlns:p14="http://schemas.microsoft.com/office/powerpoint/2010/main" val="54153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111</a:t>
            </a:fld>
            <a:endParaRPr lang="en-US" dirty="0"/>
          </a:p>
        </p:txBody>
      </p:sp>
      <p:sp>
        <p:nvSpPr>
          <p:cNvPr id="4" name="AutoShape 2" descr="Image result for roulette whe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26" name="Picture 2" descr="http://i.dailymail.co.uk/i/pix/2016/08/23/16/35D1604800000578-0-image-a-2_14719677855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68" y="0"/>
            <a:ext cx="8934464" cy="67360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bwMode="auto">
          <a:xfrm>
            <a:off x="747742" y="508902"/>
            <a:ext cx="7931792"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Hold a lottery to choose deciding validator</a:t>
            </a:r>
            <a:endParaRPr lang="en-US" sz="2800" b="1" i="1" dirty="0">
              <a:solidFill>
                <a:srgbClr val="FFFF00"/>
              </a:solidFill>
              <a:latin typeface="Arial" panose="020B0604020202020204" pitchFamily="34" charset="0"/>
              <a:cs typeface="Arial" panose="020B0604020202020204" pitchFamily="34" charset="0"/>
            </a:endParaRPr>
          </a:p>
        </p:txBody>
      </p:sp>
      <p:sp>
        <p:nvSpPr>
          <p:cNvPr id="12" name="TextBox 3"/>
          <p:cNvSpPr txBox="1"/>
          <p:nvPr/>
        </p:nvSpPr>
        <p:spPr bwMode="auto">
          <a:xfrm>
            <a:off x="3254312" y="1460449"/>
            <a:ext cx="5425222"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Tickets are expensive</a:t>
            </a:r>
            <a:endParaRPr lang="en-US" sz="2800" b="1" i="1" dirty="0">
              <a:solidFill>
                <a:srgbClr val="FFFF00"/>
              </a:solidFill>
              <a:latin typeface="Arial" panose="020B0604020202020204" pitchFamily="34" charset="0"/>
              <a:cs typeface="Arial" panose="020B0604020202020204" pitchFamily="34" charset="0"/>
            </a:endParaRPr>
          </a:p>
        </p:txBody>
      </p:sp>
      <p:sp>
        <p:nvSpPr>
          <p:cNvPr id="13" name="TextBox 3"/>
          <p:cNvSpPr txBox="1"/>
          <p:nvPr/>
        </p:nvSpPr>
        <p:spPr bwMode="auto">
          <a:xfrm>
            <a:off x="2971031" y="3794430"/>
            <a:ext cx="570850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Incentive to behave</a:t>
            </a:r>
          </a:p>
        </p:txBody>
      </p:sp>
      <p:sp>
        <p:nvSpPr>
          <p:cNvPr id="14" name="TextBox 3"/>
          <p:cNvSpPr txBox="1"/>
          <p:nvPr/>
        </p:nvSpPr>
        <p:spPr bwMode="auto">
          <a:xfrm>
            <a:off x="747742" y="2411996"/>
            <a:ext cx="6750337" cy="954107"/>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Winner gets paid when later winners endorse validity …</a:t>
            </a:r>
          </a:p>
        </p:txBody>
      </p:sp>
      <p:sp>
        <p:nvSpPr>
          <p:cNvPr id="15" name="TextBox 3"/>
          <p:cNvSpPr txBox="1"/>
          <p:nvPr/>
        </p:nvSpPr>
        <p:spPr bwMode="auto">
          <a:xfrm>
            <a:off x="747742" y="4745976"/>
            <a:ext cx="7085618"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Sybil attacks expensive &amp; pointless</a:t>
            </a:r>
          </a:p>
        </p:txBody>
      </p:sp>
    </p:spTree>
    <p:extLst>
      <p:ext uri="{BB962C8B-B14F-4D97-AF65-F5344CB8AC3E}">
        <p14:creationId xmlns:p14="http://schemas.microsoft.com/office/powerpoint/2010/main" val="302073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6916174" y="6248400"/>
            <a:ext cx="1905000" cy="457200"/>
          </a:xfrm>
        </p:spPr>
        <p:txBody>
          <a:bodyPr/>
          <a:lstStyle/>
          <a:p>
            <a:pPr>
              <a:defRPr/>
            </a:pPr>
            <a:fld id="{D65C4E5D-DA99-460E-9E68-E8A28959880C}" type="slidenum">
              <a:rPr lang="x-none" smtClean="0"/>
              <a:pPr>
                <a:defRPr/>
              </a:pPr>
              <a:t>112</a:t>
            </a:fld>
            <a:endParaRPr lang="en-US" dirty="0"/>
          </a:p>
        </p:txBody>
      </p:sp>
      <p:sp>
        <p:nvSpPr>
          <p:cNvPr id="4" name="AutoShape 2" descr="Image result for lottery tickets ita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 name="AutoShape 4" descr="Image result for lottery tickets ital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6" name="AutoShape 6" descr="http://i.dailymail.co.uk/i/pix/2016/08/23/16/35D1604800000578-0-image-a-2_147196778557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AutoShape 8" descr="http://i.dailymail.co.uk/i/pix/2016/08/23/16/35D1604800000578-0-image-a-2_1471967785570.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71627">
            <a:off x="1223499" y="580535"/>
            <a:ext cx="8540721" cy="688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bwMode="auto">
          <a:xfrm>
            <a:off x="1171676" y="953391"/>
            <a:ext cx="7649498"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Problem: multiple near-simultaneous winners causes “fork”</a:t>
            </a:r>
            <a:endParaRPr lang="en-US" sz="2800" b="1" i="1" dirty="0">
              <a:solidFill>
                <a:srgbClr val="FFFF00"/>
              </a:solidFill>
              <a:latin typeface="Arial" panose="020B0604020202020204" pitchFamily="34" charset="0"/>
              <a:cs typeface="Arial" panose="020B0604020202020204" pitchFamily="34" charset="0"/>
            </a:endParaRPr>
          </a:p>
        </p:txBody>
      </p:sp>
      <p:sp>
        <p:nvSpPr>
          <p:cNvPr id="10" name="TextBox 3"/>
          <p:cNvSpPr txBox="1"/>
          <p:nvPr/>
        </p:nvSpPr>
        <p:spPr bwMode="auto">
          <a:xfrm>
            <a:off x="3395952" y="2270925"/>
            <a:ext cx="5425222"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Infrequent but not rare</a:t>
            </a:r>
            <a:endParaRPr lang="en-US" sz="2800" b="1" i="1" dirty="0">
              <a:solidFill>
                <a:srgbClr val="FFFF00"/>
              </a:solidFill>
              <a:latin typeface="Arial" panose="020B0604020202020204" pitchFamily="34" charset="0"/>
              <a:cs typeface="Arial" panose="020B0604020202020204" pitchFamily="34" charset="0"/>
            </a:endParaRPr>
          </a:p>
        </p:txBody>
      </p:sp>
      <p:sp>
        <p:nvSpPr>
          <p:cNvPr id="11" name="TextBox 3"/>
          <p:cNvSpPr txBox="1"/>
          <p:nvPr/>
        </p:nvSpPr>
        <p:spPr bwMode="auto">
          <a:xfrm>
            <a:off x="3112671" y="4044219"/>
            <a:ext cx="570850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That’s not classical consensus!</a:t>
            </a:r>
          </a:p>
        </p:txBody>
      </p:sp>
      <p:sp>
        <p:nvSpPr>
          <p:cNvPr id="12" name="TextBox 3"/>
          <p:cNvSpPr txBox="1"/>
          <p:nvPr/>
        </p:nvSpPr>
        <p:spPr bwMode="auto">
          <a:xfrm>
            <a:off x="889382" y="3157572"/>
            <a:ext cx="793179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Later winners decide which fork wins</a:t>
            </a:r>
          </a:p>
        </p:txBody>
      </p:sp>
      <p:sp>
        <p:nvSpPr>
          <p:cNvPr id="14" name="TextBox 3"/>
          <p:cNvSpPr txBox="1"/>
          <p:nvPr/>
        </p:nvSpPr>
        <p:spPr bwMode="auto">
          <a:xfrm>
            <a:off x="3112671" y="4930866"/>
            <a:ext cx="5708503" cy="954107"/>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All entries start provisional, become stable over time</a:t>
            </a:r>
          </a:p>
        </p:txBody>
      </p:sp>
    </p:spTree>
    <p:extLst>
      <p:ext uri="{BB962C8B-B14F-4D97-AF65-F5344CB8AC3E}">
        <p14:creationId xmlns:p14="http://schemas.microsoft.com/office/powerpoint/2010/main" val="33452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Image result for olympic winner laurel wre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184" y="1176424"/>
            <a:ext cx="5297632" cy="529763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113</a:t>
            </a:fld>
            <a:endParaRPr lang="en-US" dirty="0"/>
          </a:p>
        </p:txBody>
      </p:sp>
      <p:sp>
        <p:nvSpPr>
          <p:cNvPr id="7" name="Rounded Rectangular Callout 6"/>
          <p:cNvSpPr/>
          <p:nvPr/>
        </p:nvSpPr>
        <p:spPr bwMode="auto">
          <a:xfrm>
            <a:off x="305965" y="152400"/>
            <a:ext cx="3964409" cy="1328023"/>
          </a:xfrm>
          <a:prstGeom prst="wedgeRoundRectCallout">
            <a:avLst>
              <a:gd name="adj1" fmla="val 30420"/>
              <a:gd name="adj2" fmla="val 83793"/>
              <a:gd name="adj3" fmla="val 16667"/>
            </a:avLst>
          </a:prstGeom>
          <a:solidFill>
            <a:schemeClr val="bg1"/>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Classical</a:t>
            </a:r>
            <a:r>
              <a:rPr kumimoji="0" lang="en-US" sz="2400" b="1" i="0" u="none" strike="noStrike" cap="none" normalizeH="0" dirty="0">
                <a:ln>
                  <a:noFill/>
                </a:ln>
                <a:solidFill>
                  <a:srgbClr val="FFFF00"/>
                </a:solidFill>
                <a:effectLst/>
                <a:latin typeface="Arial" panose="020B0604020202020204" pitchFamily="34" charset="0"/>
                <a:cs typeface="Arial" panose="020B0604020202020204" pitchFamily="34" charset="0"/>
              </a:rPr>
              <a:t> c</a:t>
            </a: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onsensus</a:t>
            </a:r>
            <a:r>
              <a:rPr kumimoji="0" lang="en-US" sz="2400" b="1" i="0" u="none" strike="noStrike" cap="none" normalizeH="0" dirty="0">
                <a:ln>
                  <a:noFill/>
                </a:ln>
                <a:solidFill>
                  <a:srgbClr val="FFFF00"/>
                </a:solidFill>
                <a:effectLst/>
                <a:latin typeface="Arial" panose="020B0604020202020204" pitchFamily="34" charset="0"/>
                <a:cs typeface="Arial" panose="020B0604020202020204" pitchFamily="34" charset="0"/>
              </a:rPr>
              <a:t> establishes a unique winner!</a:t>
            </a:r>
            <a:endPar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7099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participation trophy sat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540" y="1502092"/>
            <a:ext cx="5182921" cy="345090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114</a:t>
            </a:fld>
            <a:endParaRPr lang="en-US" dirty="0"/>
          </a:p>
        </p:txBody>
      </p:sp>
      <p:sp>
        <p:nvSpPr>
          <p:cNvPr id="8" name="Rounded Rectangular Callout 7"/>
          <p:cNvSpPr/>
          <p:nvPr/>
        </p:nvSpPr>
        <p:spPr bwMode="auto">
          <a:xfrm>
            <a:off x="3078480" y="356591"/>
            <a:ext cx="5668114" cy="919401"/>
          </a:xfrm>
          <a:prstGeom prst="wedgeRoundRectCallout">
            <a:avLst>
              <a:gd name="adj1" fmla="val 10871"/>
              <a:gd name="adj2" fmla="val 121024"/>
              <a:gd name="adj3" fmla="val 16667"/>
            </a:avLst>
          </a:prstGeom>
          <a:solidFill>
            <a:schemeClr val="bg1"/>
          </a:solidFill>
          <a:ln w="38100" cap="flat" cmpd="sng" algn="ctr">
            <a:solidFill>
              <a:schemeClr val="tx1"/>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PoW Consensus might pick multiple winners every now and then</a:t>
            </a:r>
          </a:p>
        </p:txBody>
      </p:sp>
    </p:spTree>
    <p:extLst>
      <p:ext uri="{BB962C8B-B14F-4D97-AF65-F5344CB8AC3E}">
        <p14:creationId xmlns:p14="http://schemas.microsoft.com/office/powerpoint/2010/main" val="264336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age result for pyramids of 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033" y="1812607"/>
            <a:ext cx="4315934" cy="323278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115</a:t>
            </a:fld>
            <a:endParaRPr lang="en-US" dirty="0"/>
          </a:p>
        </p:txBody>
      </p:sp>
      <p:sp>
        <p:nvSpPr>
          <p:cNvPr id="7" name="Rounded Rectangular Callout 6"/>
          <p:cNvSpPr/>
          <p:nvPr/>
        </p:nvSpPr>
        <p:spPr bwMode="auto">
          <a:xfrm>
            <a:off x="3018686" y="716389"/>
            <a:ext cx="4362080" cy="919401"/>
          </a:xfrm>
          <a:prstGeom prst="wedgeRoundRectCallout">
            <a:avLst>
              <a:gd name="adj1" fmla="val 11545"/>
              <a:gd name="adj2" fmla="val 165781"/>
              <a:gd name="adj3" fmla="val 16667"/>
            </a:avLst>
          </a:prstGeom>
          <a:solidFill>
            <a:schemeClr val="bg1"/>
          </a:solidFill>
          <a:ln w="38100" cap="flat" cmpd="sng" algn="ctr">
            <a:solidFill>
              <a:srgbClr val="FFC00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Classical consensus</a:t>
            </a:r>
            <a:r>
              <a:rPr lang="en-US" b="1" dirty="0">
                <a:solidFill>
                  <a:srgbClr val="FFFF00"/>
                </a:solidFill>
                <a:latin typeface="Arial" panose="020B0604020202020204" pitchFamily="34" charset="0"/>
                <a:cs typeface="Arial" panose="020B0604020202020204" pitchFamily="34" charset="0"/>
              </a:rPr>
              <a:t>, once reached, is </a:t>
            </a:r>
            <a:r>
              <a:rPr kumimoji="0" lang="en-US" sz="2400" b="1" i="0" u="none" strike="noStrike" cap="none" normalizeH="0" dirty="0">
                <a:ln>
                  <a:noFill/>
                </a:ln>
                <a:solidFill>
                  <a:srgbClr val="FFFF00"/>
                </a:solidFill>
                <a:effectLst/>
                <a:latin typeface="Arial" panose="020B0604020202020204" pitchFamily="34" charset="0"/>
                <a:cs typeface="Arial" panose="020B0604020202020204" pitchFamily="34" charset="0"/>
              </a:rPr>
              <a:t>permanent!</a:t>
            </a:r>
            <a:endPar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451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mage result for medieval dispu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360" y="641604"/>
            <a:ext cx="5669280" cy="557479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116</a:t>
            </a:fld>
            <a:endParaRPr lang="en-US" dirty="0"/>
          </a:p>
        </p:txBody>
      </p:sp>
      <p:sp>
        <p:nvSpPr>
          <p:cNvPr id="8" name="Rounded Rectangular Callout 7"/>
          <p:cNvSpPr/>
          <p:nvPr/>
        </p:nvSpPr>
        <p:spPr bwMode="auto">
          <a:xfrm>
            <a:off x="4938926" y="3429000"/>
            <a:ext cx="3976474" cy="919401"/>
          </a:xfrm>
          <a:prstGeom prst="wedgeRoundRectCallout">
            <a:avLst>
              <a:gd name="adj1" fmla="val 116"/>
              <a:gd name="adj2" fmla="val -137561"/>
              <a:gd name="adj3" fmla="val 16667"/>
            </a:avLst>
          </a:prstGeom>
          <a:solidFill>
            <a:schemeClr val="bg1"/>
          </a:solidFill>
          <a:ln w="38100" cap="flat" cmpd="sng" algn="ctr">
            <a:solidFill>
              <a:schemeClr val="tx1">
                <a:lumMod val="75000"/>
              </a:schemeClr>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PoW consensus emerges only over time</a:t>
            </a:r>
          </a:p>
        </p:txBody>
      </p:sp>
    </p:spTree>
    <p:extLst>
      <p:ext uri="{BB962C8B-B14F-4D97-AF65-F5344CB8AC3E}">
        <p14:creationId xmlns:p14="http://schemas.microsoft.com/office/powerpoint/2010/main" val="22268619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7119">
            <a:off x="-225262" y="2377772"/>
            <a:ext cx="9748782" cy="411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solidFill>
                  <a:srgbClr val="FFFF00"/>
                </a:solidFill>
              </a:rPr>
              <a:t>PoW Encourages Centralization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117</a:t>
            </a:fld>
            <a:endParaRPr lang="en-US" dirty="0"/>
          </a:p>
        </p:txBody>
      </p:sp>
      <p:sp>
        <p:nvSpPr>
          <p:cNvPr id="5" name="TextBox 4"/>
          <p:cNvSpPr txBox="1"/>
          <p:nvPr/>
        </p:nvSpPr>
        <p:spPr bwMode="auto">
          <a:xfrm>
            <a:off x="1922878" y="2951947"/>
            <a:ext cx="5298245"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Power to the people …</a:t>
            </a:r>
          </a:p>
          <a:p>
            <a:pPr algn="ctr"/>
            <a:r>
              <a:rPr lang="en-US" sz="2800" b="1" dirty="0">
                <a:solidFill>
                  <a:srgbClr val="FFFF00"/>
                </a:solidFill>
                <a:latin typeface="Arial" panose="020B0604020202020204" pitchFamily="34" charset="0"/>
                <a:cs typeface="Arial" panose="020B0604020202020204" pitchFamily="34" charset="0"/>
              </a:rPr>
              <a:t> who live near cheap energy?</a:t>
            </a:r>
          </a:p>
        </p:txBody>
      </p:sp>
    </p:spTree>
    <p:extLst>
      <p:ext uri="{BB962C8B-B14F-4D97-AF65-F5344CB8AC3E}">
        <p14:creationId xmlns:p14="http://schemas.microsoft.com/office/powerpoint/2010/main" val="120668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Wasteful</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118</a:t>
            </a:fld>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76764">
            <a:off x="414338" y="1743075"/>
            <a:ext cx="831532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1866">
            <a:off x="-68927" y="2009774"/>
            <a:ext cx="8810625"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32898">
            <a:off x="457200" y="1593104"/>
            <a:ext cx="822960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85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C94A-B842-4A42-9D16-796A2243D5BB}"/>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F495D843-8E82-4AE8-9687-82C60F12F478}"/>
              </a:ext>
            </a:extLst>
          </p:cNvPr>
          <p:cNvSpPr>
            <a:spLocks noGrp="1"/>
          </p:cNvSpPr>
          <p:nvPr>
            <p:ph type="sldNum" sz="quarter" idx="11"/>
          </p:nvPr>
        </p:nvSpPr>
        <p:spPr/>
        <p:txBody>
          <a:bodyPr/>
          <a:lstStyle/>
          <a:p>
            <a:pPr>
              <a:defRPr/>
            </a:pPr>
            <a:fld id="{D65C4E5D-DA99-460E-9E68-E8A28959880C}" type="slidenum">
              <a:rPr lang="x-none" smtClean="0"/>
              <a:pPr>
                <a:defRPr/>
              </a:pPr>
              <a:t>119</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D48C723F-5A09-458C-B4FC-B8F23B3CC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8" y="473009"/>
            <a:ext cx="9120364" cy="5911982"/>
          </a:xfrm>
          <a:prstGeom prst="rect">
            <a:avLst/>
          </a:prstGeom>
        </p:spPr>
      </p:pic>
    </p:spTree>
    <p:extLst>
      <p:ext uri="{BB962C8B-B14F-4D97-AF65-F5344CB8AC3E}">
        <p14:creationId xmlns:p14="http://schemas.microsoft.com/office/powerpoint/2010/main" val="2765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DB0A1C-2383-4E6C-A3EC-DA1C4054D8ED}"/>
              </a:ext>
            </a:extLst>
          </p:cNvPr>
          <p:cNvSpPr>
            <a:spLocks noGrp="1"/>
          </p:cNvSpPr>
          <p:nvPr>
            <p:ph type="sldNum" sz="quarter" idx="11"/>
          </p:nvPr>
        </p:nvSpPr>
        <p:spPr/>
        <p:txBody>
          <a:bodyPr/>
          <a:lstStyle/>
          <a:p>
            <a:pPr>
              <a:defRPr/>
            </a:pPr>
            <a:fld id="{FA8C595A-3CE5-48A7-A55E-633D7D1DD01A}" type="slidenum">
              <a:rPr lang="x-none" smtClean="0"/>
              <a:pPr>
                <a:defRPr/>
              </a:pPr>
              <a:t>12</a:t>
            </a:fld>
            <a:endParaRPr lang="en-US" dirty="0"/>
          </a:p>
        </p:txBody>
      </p:sp>
      <p:pic>
        <p:nvPicPr>
          <p:cNvPr id="2050" name="Picture 2">
            <a:extLst>
              <a:ext uri="{FF2B5EF4-FFF2-40B4-BE49-F238E27FC236}">
                <a16:creationId xmlns:a16="http://schemas.microsoft.com/office/drawing/2014/main" id="{AD02646F-D2C5-11CD-3C8C-35DA91E93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18536">
            <a:off x="477378" y="1099915"/>
            <a:ext cx="2743201" cy="18240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699CC95-3B23-E491-319E-56EB17F180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14539">
            <a:off x="3291719" y="616003"/>
            <a:ext cx="2368943" cy="23689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9B3D59C-3CC6-2055-2A75-0900FA5E35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28934">
            <a:off x="6352584" y="647360"/>
            <a:ext cx="2306231" cy="23062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6C712DB-9F54-C81A-1E9C-02F6729062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94966">
            <a:off x="0" y="3460527"/>
            <a:ext cx="2889980" cy="216748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BC1B7D0B-9E61-FED3-E2FD-F18151FEA1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09756">
            <a:off x="3364042" y="3892269"/>
            <a:ext cx="2224298" cy="296573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372C4FC8-BC4B-D36E-B105-AAD3422815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81935">
            <a:off x="5989118" y="3204446"/>
            <a:ext cx="2406369" cy="32084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980022-15F2-CD09-9DE9-45AC8ADDE67E}"/>
              </a:ext>
            </a:extLst>
          </p:cNvPr>
          <p:cNvSpPr txBox="1"/>
          <p:nvPr/>
        </p:nvSpPr>
        <p:spPr bwMode="auto">
          <a:xfrm>
            <a:off x="4114214" y="3167390"/>
            <a:ext cx="915572"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Staff</a:t>
            </a:r>
          </a:p>
        </p:txBody>
      </p:sp>
    </p:spTree>
    <p:extLst>
      <p:ext uri="{BB962C8B-B14F-4D97-AF65-F5344CB8AC3E}">
        <p14:creationId xmlns:p14="http://schemas.microsoft.com/office/powerpoint/2010/main" val="23121668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Image result for poker chips"/>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524000" y="35479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solidFill>
            <a:schemeClr val="bg1"/>
          </a:solidFill>
        </p:spPr>
        <p:txBody>
          <a:bodyPr/>
          <a:lstStyle/>
          <a:p>
            <a:r>
              <a:rPr lang="en-US" dirty="0">
                <a:solidFill>
                  <a:srgbClr val="FFFF00"/>
                </a:solidFill>
              </a:rPr>
              <a:t>Proof of Stake</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120</a:t>
            </a:fld>
            <a:endParaRPr lang="en-US" dirty="0"/>
          </a:p>
        </p:txBody>
      </p:sp>
      <p:sp>
        <p:nvSpPr>
          <p:cNvPr id="5" name="TextBox 4"/>
          <p:cNvSpPr txBox="1"/>
          <p:nvPr/>
        </p:nvSpPr>
        <p:spPr bwMode="auto">
          <a:xfrm>
            <a:off x="1022021" y="2583509"/>
            <a:ext cx="340029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One coin, one vote</a:t>
            </a:r>
          </a:p>
        </p:txBody>
      </p:sp>
      <p:sp>
        <p:nvSpPr>
          <p:cNvPr id="6" name="TextBox 5"/>
          <p:cNvSpPr txBox="1"/>
          <p:nvPr/>
        </p:nvSpPr>
        <p:spPr bwMode="auto">
          <a:xfrm>
            <a:off x="1022021" y="3402795"/>
            <a:ext cx="5471947"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Voters have </a:t>
            </a:r>
            <a:r>
              <a:rPr lang="en-US" sz="2800" b="1">
                <a:solidFill>
                  <a:srgbClr val="FFFF00"/>
                </a:solidFill>
                <a:latin typeface="Arial" panose="020B0604020202020204" pitchFamily="34" charset="0"/>
                <a:cs typeface="Arial" panose="020B0604020202020204" pitchFamily="34" charset="0"/>
              </a:rPr>
              <a:t>something to </a:t>
            </a:r>
            <a:r>
              <a:rPr lang="en-US" sz="2800" b="1" dirty="0">
                <a:solidFill>
                  <a:srgbClr val="FFFF00"/>
                </a:solidFill>
                <a:latin typeface="Arial" panose="020B0604020202020204" pitchFamily="34" charset="0"/>
                <a:cs typeface="Arial" panose="020B0604020202020204" pitchFamily="34" charset="0"/>
              </a:rPr>
              <a:t>lose</a:t>
            </a:r>
          </a:p>
        </p:txBody>
      </p:sp>
      <p:sp>
        <p:nvSpPr>
          <p:cNvPr id="7" name="TextBox 6"/>
          <p:cNvSpPr txBox="1"/>
          <p:nvPr/>
        </p:nvSpPr>
        <p:spPr bwMode="auto">
          <a:xfrm>
            <a:off x="1022021" y="4222081"/>
            <a:ext cx="224292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Plutocracy?</a:t>
            </a:r>
          </a:p>
        </p:txBody>
      </p:sp>
      <p:sp>
        <p:nvSpPr>
          <p:cNvPr id="8" name="TextBox 7"/>
          <p:cNvSpPr txBox="1"/>
          <p:nvPr/>
        </p:nvSpPr>
        <p:spPr bwMode="auto">
          <a:xfrm>
            <a:off x="1022021" y="5041366"/>
            <a:ext cx="7495963"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Maybe, but money buys CPUs and votes …</a:t>
            </a:r>
          </a:p>
        </p:txBody>
      </p:sp>
    </p:spTree>
    <p:extLst>
      <p:ext uri="{BB962C8B-B14F-4D97-AF65-F5344CB8AC3E}">
        <p14:creationId xmlns:p14="http://schemas.microsoft.com/office/powerpoint/2010/main" val="372152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disk space"/>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163753" y="1298695"/>
            <a:ext cx="6620582" cy="473142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noFill/>
        </p:spPr>
        <p:txBody>
          <a:bodyPr/>
          <a:lstStyle/>
          <a:p>
            <a:r>
              <a:rPr lang="en-US" dirty="0">
                <a:solidFill>
                  <a:srgbClr val="FFFF00"/>
                </a:solidFill>
              </a:rPr>
              <a:t>Proof of Space</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121</a:t>
            </a:fld>
            <a:endParaRPr lang="en-US" dirty="0"/>
          </a:p>
        </p:txBody>
      </p:sp>
      <p:sp>
        <p:nvSpPr>
          <p:cNvPr id="5" name="TextBox 4"/>
          <p:cNvSpPr txBox="1"/>
          <p:nvPr/>
        </p:nvSpPr>
        <p:spPr bwMode="auto">
          <a:xfrm>
            <a:off x="1163753" y="2583509"/>
            <a:ext cx="420018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One Gigabyte, one vote</a:t>
            </a:r>
          </a:p>
        </p:txBody>
      </p:sp>
      <p:sp>
        <p:nvSpPr>
          <p:cNvPr id="6" name="TextBox 5"/>
          <p:cNvSpPr txBox="1"/>
          <p:nvPr/>
        </p:nvSpPr>
        <p:spPr bwMode="auto">
          <a:xfrm>
            <a:off x="1163753" y="3402795"/>
            <a:ext cx="5341527"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Solve space-intensive puzzles</a:t>
            </a:r>
          </a:p>
        </p:txBody>
      </p:sp>
      <p:sp>
        <p:nvSpPr>
          <p:cNvPr id="7" name="TextBox 6"/>
          <p:cNvSpPr txBox="1"/>
          <p:nvPr/>
        </p:nvSpPr>
        <p:spPr bwMode="auto">
          <a:xfrm>
            <a:off x="1163753" y="4222081"/>
            <a:ext cx="478207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Reaction to other schemes</a:t>
            </a:r>
          </a:p>
        </p:txBody>
      </p:sp>
    </p:spTree>
    <p:extLst>
      <p:ext uri="{BB962C8B-B14F-4D97-AF65-F5344CB8AC3E}">
        <p14:creationId xmlns:p14="http://schemas.microsoft.com/office/powerpoint/2010/main" val="337300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clock face spi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516" y="-180975"/>
            <a:ext cx="11559032" cy="7219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2"/>
          </a:solidFill>
        </p:spPr>
        <p:txBody>
          <a:bodyPr/>
          <a:lstStyle/>
          <a:p>
            <a:r>
              <a:rPr lang="en-US" dirty="0">
                <a:solidFill>
                  <a:srgbClr val="FFFF00"/>
                </a:solidFill>
              </a:rPr>
              <a:t>Timing Models</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122</a:t>
            </a:fld>
            <a:endParaRPr lang="en-US" dirty="0"/>
          </a:p>
        </p:txBody>
      </p:sp>
      <p:sp>
        <p:nvSpPr>
          <p:cNvPr id="5" name="TextBox 4"/>
          <p:cNvSpPr txBox="1"/>
          <p:nvPr/>
        </p:nvSpPr>
        <p:spPr bwMode="auto">
          <a:xfrm>
            <a:off x="181977" y="2321899"/>
            <a:ext cx="2481770"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Synchronous</a:t>
            </a:r>
          </a:p>
        </p:txBody>
      </p:sp>
      <p:sp>
        <p:nvSpPr>
          <p:cNvPr id="6" name="TextBox 5"/>
          <p:cNvSpPr txBox="1"/>
          <p:nvPr/>
        </p:nvSpPr>
        <p:spPr bwMode="auto">
          <a:xfrm>
            <a:off x="109409" y="3402795"/>
            <a:ext cx="6870792"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Adversary delays messages &lt; known </a:t>
            </a:r>
            <a:r>
              <a:rPr lang="en-US" sz="2800" b="1" dirty="0">
                <a:solidFill>
                  <a:srgbClr val="FFFF00"/>
                </a:solidFill>
                <a:latin typeface="Arial" panose="020B0604020202020204" pitchFamily="34" charset="0"/>
                <a:cs typeface="Arial" panose="020B0604020202020204" pitchFamily="34" charset="0"/>
                <a:sym typeface="Symbol"/>
              </a:rPr>
              <a:t></a:t>
            </a:r>
            <a:endParaRPr lang="en-US" sz="2800" b="1"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bwMode="auto">
          <a:xfrm>
            <a:off x="109409" y="4222081"/>
            <a:ext cx="3161443"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Bitcoin lives here</a:t>
            </a:r>
          </a:p>
        </p:txBody>
      </p:sp>
      <p:sp>
        <p:nvSpPr>
          <p:cNvPr id="8" name="TextBox 7"/>
          <p:cNvSpPr txBox="1"/>
          <p:nvPr/>
        </p:nvSpPr>
        <p:spPr bwMode="auto">
          <a:xfrm>
            <a:off x="109409" y="5041366"/>
            <a:ext cx="6194902"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Needed for safety, not just liveness</a:t>
            </a:r>
          </a:p>
        </p:txBody>
      </p:sp>
    </p:spTree>
    <p:extLst>
      <p:ext uri="{BB962C8B-B14F-4D97-AF65-F5344CB8AC3E}">
        <p14:creationId xmlns:p14="http://schemas.microsoft.com/office/powerpoint/2010/main" val="418948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clock face spi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516" y="-180975"/>
            <a:ext cx="11559032" cy="7219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2"/>
          </a:solidFill>
        </p:spPr>
        <p:txBody>
          <a:bodyPr/>
          <a:lstStyle/>
          <a:p>
            <a:r>
              <a:rPr lang="en-US" dirty="0">
                <a:solidFill>
                  <a:srgbClr val="FFFF00"/>
                </a:solidFill>
              </a:rPr>
              <a:t>Timing Models</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123</a:t>
            </a:fld>
            <a:endParaRPr lang="en-US" dirty="0"/>
          </a:p>
        </p:txBody>
      </p:sp>
      <p:sp>
        <p:nvSpPr>
          <p:cNvPr id="5" name="TextBox 4"/>
          <p:cNvSpPr txBox="1"/>
          <p:nvPr/>
        </p:nvSpPr>
        <p:spPr bwMode="auto">
          <a:xfrm>
            <a:off x="297344" y="2321899"/>
            <a:ext cx="2702984"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Asynchronous</a:t>
            </a:r>
          </a:p>
        </p:txBody>
      </p:sp>
      <p:sp>
        <p:nvSpPr>
          <p:cNvPr id="7" name="TextBox 6"/>
          <p:cNvSpPr txBox="1"/>
          <p:nvPr/>
        </p:nvSpPr>
        <p:spPr bwMode="auto">
          <a:xfrm>
            <a:off x="221923" y="4134877"/>
            <a:ext cx="697331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Cannot guarantee liveness! (FLP result)</a:t>
            </a:r>
          </a:p>
        </p:txBody>
      </p:sp>
      <p:sp>
        <p:nvSpPr>
          <p:cNvPr id="8" name="TextBox 7"/>
          <p:cNvSpPr txBox="1"/>
          <p:nvPr/>
        </p:nvSpPr>
        <p:spPr bwMode="auto">
          <a:xfrm>
            <a:off x="221923" y="5062402"/>
            <a:ext cx="729558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Randomization for expected  termination</a:t>
            </a:r>
          </a:p>
        </p:txBody>
      </p:sp>
      <p:sp>
        <p:nvSpPr>
          <p:cNvPr id="9" name="TextBox 8"/>
          <p:cNvSpPr txBox="1"/>
          <p:nvPr/>
        </p:nvSpPr>
        <p:spPr bwMode="auto">
          <a:xfrm>
            <a:off x="221923" y="3228388"/>
            <a:ext cx="8699819"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Adversary delays messages  by any finite amount</a:t>
            </a:r>
          </a:p>
        </p:txBody>
      </p:sp>
    </p:spTree>
    <p:extLst>
      <p:ext uri="{BB962C8B-B14F-4D97-AF65-F5344CB8AC3E}">
        <p14:creationId xmlns:p14="http://schemas.microsoft.com/office/powerpoint/2010/main" val="4245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clock face spi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166" y="-180975"/>
            <a:ext cx="11559032" cy="7219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2"/>
          </a:solidFill>
        </p:spPr>
        <p:txBody>
          <a:bodyPr/>
          <a:lstStyle/>
          <a:p>
            <a:r>
              <a:rPr lang="en-US" dirty="0">
                <a:solidFill>
                  <a:srgbClr val="FFFF00"/>
                </a:solidFill>
              </a:rPr>
              <a:t>Timing Models</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124</a:t>
            </a:fld>
            <a:endParaRPr lang="en-US" dirty="0"/>
          </a:p>
        </p:txBody>
      </p:sp>
      <p:sp>
        <p:nvSpPr>
          <p:cNvPr id="5" name="TextBox 4"/>
          <p:cNvSpPr txBox="1"/>
          <p:nvPr/>
        </p:nvSpPr>
        <p:spPr bwMode="auto">
          <a:xfrm>
            <a:off x="643929" y="2129875"/>
            <a:ext cx="4379725"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Eventually Synchronous</a:t>
            </a:r>
          </a:p>
        </p:txBody>
      </p:sp>
      <p:sp>
        <p:nvSpPr>
          <p:cNvPr id="7" name="TextBox 6"/>
          <p:cNvSpPr txBox="1"/>
          <p:nvPr/>
        </p:nvSpPr>
        <p:spPr bwMode="auto">
          <a:xfrm>
            <a:off x="643929" y="3574113"/>
            <a:ext cx="788869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At unknown </a:t>
            </a:r>
            <a:r>
              <a:rPr lang="en-US" sz="2800" b="1" i="1" dirty="0">
                <a:solidFill>
                  <a:srgbClr val="FFC000"/>
                </a:solidFill>
                <a:latin typeface="Arial" panose="020B0604020202020204" pitchFamily="34" charset="0"/>
                <a:cs typeface="Arial" panose="020B0604020202020204" pitchFamily="34" charset="0"/>
              </a:rPr>
              <a:t>global stabilization time </a:t>
            </a:r>
            <a:r>
              <a:rPr lang="en-US" sz="2800" b="1" dirty="0">
                <a:solidFill>
                  <a:srgbClr val="FFFF00"/>
                </a:solidFill>
                <a:latin typeface="Arial" panose="020B0604020202020204" pitchFamily="34" charset="0"/>
                <a:cs typeface="Arial" panose="020B0604020202020204" pitchFamily="34" charset="0"/>
              </a:rPr>
              <a:t>(GST) …</a:t>
            </a:r>
          </a:p>
        </p:txBody>
      </p:sp>
      <p:sp>
        <p:nvSpPr>
          <p:cNvPr id="8" name="TextBox 7"/>
          <p:cNvSpPr txBox="1"/>
          <p:nvPr/>
        </p:nvSpPr>
        <p:spPr bwMode="auto">
          <a:xfrm>
            <a:off x="643929" y="4296232"/>
            <a:ext cx="4142481"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Becomes synchronous</a:t>
            </a:r>
          </a:p>
        </p:txBody>
      </p:sp>
      <p:sp>
        <p:nvSpPr>
          <p:cNvPr id="9" name="TextBox 8"/>
          <p:cNvSpPr txBox="1"/>
          <p:nvPr/>
        </p:nvSpPr>
        <p:spPr bwMode="auto">
          <a:xfrm>
            <a:off x="643929" y="2851994"/>
            <a:ext cx="4879862"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Starts out asynchronous …</a:t>
            </a:r>
          </a:p>
        </p:txBody>
      </p:sp>
      <p:sp>
        <p:nvSpPr>
          <p:cNvPr id="10" name="TextBox 9"/>
          <p:cNvSpPr txBox="1"/>
          <p:nvPr/>
        </p:nvSpPr>
        <p:spPr bwMode="auto">
          <a:xfrm>
            <a:off x="643929" y="5018351"/>
            <a:ext cx="8616461"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Byzantine Fault-tolerant (BFT) protocols live here</a:t>
            </a:r>
          </a:p>
        </p:txBody>
      </p:sp>
      <p:sp>
        <p:nvSpPr>
          <p:cNvPr id="11" name="TextBox 10"/>
          <p:cNvSpPr txBox="1"/>
          <p:nvPr/>
        </p:nvSpPr>
        <p:spPr bwMode="auto">
          <a:xfrm>
            <a:off x="643929" y="5740470"/>
            <a:ext cx="6300123" cy="954107"/>
          </a:xfrm>
          <a:prstGeom prst="rect">
            <a:avLst/>
          </a:prstGeom>
          <a:solidFill>
            <a:schemeClr val="bg1"/>
          </a:solidFill>
          <a:ln w="76200">
            <a:solidFill>
              <a:srgbClr val="0070C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Need: safety during asynchronous, </a:t>
            </a:r>
          </a:p>
          <a:p>
            <a:pPr algn="ctr"/>
            <a:r>
              <a:rPr lang="en-US" sz="2800" b="1" dirty="0">
                <a:solidFill>
                  <a:srgbClr val="FFFF00"/>
                </a:solidFill>
                <a:latin typeface="Arial" panose="020B0604020202020204" pitchFamily="34" charset="0"/>
                <a:cs typeface="Arial" panose="020B0604020202020204" pitchFamily="34" charset="0"/>
              </a:rPr>
              <a:t>liveness during synchronous</a:t>
            </a:r>
          </a:p>
        </p:txBody>
      </p:sp>
    </p:spTree>
    <p:extLst>
      <p:ext uri="{BB962C8B-B14F-4D97-AF65-F5344CB8AC3E}">
        <p14:creationId xmlns:p14="http://schemas.microsoft.com/office/powerpoint/2010/main" val="166737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One last example</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125</a:t>
            </a:fld>
            <a:endParaRPr lang="en-US" dirty="0"/>
          </a:p>
        </p:txBody>
      </p:sp>
    </p:spTree>
    <p:extLst>
      <p:ext uri="{BB962C8B-B14F-4D97-AF65-F5344CB8AC3E}">
        <p14:creationId xmlns:p14="http://schemas.microsoft.com/office/powerpoint/2010/main" val="39180199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126</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42733">
            <a:off x="135066" y="-142614"/>
            <a:ext cx="8599404" cy="8179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71051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127</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4122">
            <a:off x="6665" y="292409"/>
            <a:ext cx="9130671" cy="6273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527797" y="1925014"/>
            <a:ext cx="298190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Hash document</a:t>
            </a:r>
          </a:p>
        </p:txBody>
      </p:sp>
      <p:sp>
        <p:nvSpPr>
          <p:cNvPr id="7" name="TextBox 6"/>
          <p:cNvSpPr txBox="1"/>
          <p:nvPr/>
        </p:nvSpPr>
        <p:spPr bwMode="auto">
          <a:xfrm>
            <a:off x="527797" y="2930027"/>
            <a:ext cx="7768410" cy="523220"/>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Cryptographic seal from Timestamp &amp; Hash </a:t>
            </a:r>
          </a:p>
        </p:txBody>
      </p:sp>
      <p:sp>
        <p:nvSpPr>
          <p:cNvPr id="8" name="TextBox 7"/>
          <p:cNvSpPr txBox="1"/>
          <p:nvPr/>
        </p:nvSpPr>
        <p:spPr bwMode="auto">
          <a:xfrm>
            <a:off x="527797" y="3935040"/>
            <a:ext cx="4280339"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Store seals on server …</a:t>
            </a:r>
          </a:p>
        </p:txBody>
      </p:sp>
      <p:sp>
        <p:nvSpPr>
          <p:cNvPr id="9" name="TextBox 8"/>
          <p:cNvSpPr txBox="1"/>
          <p:nvPr/>
        </p:nvSpPr>
        <p:spPr bwMode="auto">
          <a:xfrm>
            <a:off x="527797" y="4940054"/>
            <a:ext cx="6549165" cy="523220"/>
          </a:xfrm>
          <a:prstGeom prst="rect">
            <a:avLst/>
          </a:prstGeom>
          <a:solidFill>
            <a:schemeClr val="bg1"/>
          </a:solidFill>
          <a:ln w="76200">
            <a:solidFill>
              <a:srgbClr val="0099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Every day, publish hash of seals to …</a:t>
            </a:r>
          </a:p>
        </p:txBody>
      </p:sp>
    </p:spTree>
    <p:extLst>
      <p:ext uri="{BB962C8B-B14F-4D97-AF65-F5344CB8AC3E}">
        <p14:creationId xmlns:p14="http://schemas.microsoft.com/office/powerpoint/2010/main" val="414801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128</a:t>
            </a:fld>
            <a:endParaRPr lang="en-US" dirty="0"/>
          </a:p>
        </p:txBody>
      </p:sp>
      <p:pic>
        <p:nvPicPr>
          <p:cNvPr id="2050" name="Picture 2" descr="Image result for stuart haber scott stornetta ny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28567">
            <a:off x="2595563" y="723751"/>
            <a:ext cx="3952875" cy="54104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379842" y="285874"/>
            <a:ext cx="3658823"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The New York Times</a:t>
            </a:r>
          </a:p>
        </p:txBody>
      </p:sp>
    </p:spTree>
    <p:extLst>
      <p:ext uri="{BB962C8B-B14F-4D97-AF65-F5344CB8AC3E}">
        <p14:creationId xmlns:p14="http://schemas.microsoft.com/office/powerpoint/2010/main" val="13450062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129</a:t>
            </a:fld>
            <a:endParaRPr lang="en-US" dirty="0"/>
          </a:p>
        </p:txBody>
      </p:sp>
      <p:pic>
        <p:nvPicPr>
          <p:cNvPr id="41986" name="Picture 2" descr="“John Hughes posts ‘Why Functional Programming Matters’ ”&#10;Ferdinand Pauwels&#10;Oil on canvas&#10;1872&#10;(collaboration from Richard Carls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931" y="-9078"/>
            <a:ext cx="5641974" cy="6876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368981" y="312546"/>
            <a:ext cx="5346019"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tx1"/>
                </a:solidFill>
                <a:latin typeface="Arial" panose="020B0604020202020204" pitchFamily="34" charset="0"/>
                <a:cs typeface="Arial" panose="020B0604020202020204" pitchFamily="34" charset="0"/>
              </a:rPr>
              <a:t>Ideas we covered in this lecture</a:t>
            </a:r>
          </a:p>
        </p:txBody>
      </p:sp>
      <p:sp>
        <p:nvSpPr>
          <p:cNvPr id="7" name="TextBox 6"/>
          <p:cNvSpPr txBox="1"/>
          <p:nvPr/>
        </p:nvSpPr>
        <p:spPr bwMode="auto">
          <a:xfrm>
            <a:off x="2106035" y="4320534"/>
            <a:ext cx="4820550"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Public vs Private blockchains</a:t>
            </a:r>
          </a:p>
        </p:txBody>
      </p:sp>
      <p:sp>
        <p:nvSpPr>
          <p:cNvPr id="8" name="TextBox 7"/>
          <p:cNvSpPr txBox="1"/>
          <p:nvPr/>
        </p:nvSpPr>
        <p:spPr bwMode="auto">
          <a:xfrm>
            <a:off x="2106035" y="5271353"/>
            <a:ext cx="1984838"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Consensus</a:t>
            </a:r>
          </a:p>
        </p:txBody>
      </p:sp>
      <p:sp>
        <p:nvSpPr>
          <p:cNvPr id="9" name="TextBox 8"/>
          <p:cNvSpPr txBox="1"/>
          <p:nvPr/>
        </p:nvSpPr>
        <p:spPr bwMode="auto">
          <a:xfrm>
            <a:off x="2106035" y="1468074"/>
            <a:ext cx="3679212"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Public vs Private keys</a:t>
            </a:r>
          </a:p>
        </p:txBody>
      </p:sp>
      <p:sp>
        <p:nvSpPr>
          <p:cNvPr id="10" name="TextBox 9"/>
          <p:cNvSpPr txBox="1"/>
          <p:nvPr/>
        </p:nvSpPr>
        <p:spPr bwMode="auto">
          <a:xfrm>
            <a:off x="2106035" y="2418894"/>
            <a:ext cx="434445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Encryption and signatures</a:t>
            </a:r>
          </a:p>
        </p:txBody>
      </p:sp>
      <p:sp>
        <p:nvSpPr>
          <p:cNvPr id="11" name="TextBox 10">
            <a:extLst>
              <a:ext uri="{FF2B5EF4-FFF2-40B4-BE49-F238E27FC236}">
                <a16:creationId xmlns:a16="http://schemas.microsoft.com/office/drawing/2014/main" id="{89B1331C-B797-4802-925E-741CE1AC9873}"/>
              </a:ext>
            </a:extLst>
          </p:cNvPr>
          <p:cNvSpPr txBox="1"/>
          <p:nvPr/>
        </p:nvSpPr>
        <p:spPr bwMode="auto">
          <a:xfrm>
            <a:off x="2106035" y="3369714"/>
            <a:ext cx="3744936"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Cryptographic Hashes</a:t>
            </a:r>
          </a:p>
        </p:txBody>
      </p:sp>
    </p:spTree>
    <p:extLst>
      <p:ext uri="{BB962C8B-B14F-4D97-AF65-F5344CB8AC3E}">
        <p14:creationId xmlns:p14="http://schemas.microsoft.com/office/powerpoint/2010/main" val="153104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DB0A1C-2383-4E6C-A3EC-DA1C4054D8ED}"/>
              </a:ext>
            </a:extLst>
          </p:cNvPr>
          <p:cNvSpPr>
            <a:spLocks noGrp="1"/>
          </p:cNvSpPr>
          <p:nvPr>
            <p:ph type="sldNum" sz="quarter" idx="11"/>
          </p:nvPr>
        </p:nvSpPr>
        <p:spPr/>
        <p:txBody>
          <a:bodyPr/>
          <a:lstStyle/>
          <a:p>
            <a:pPr>
              <a:defRPr/>
            </a:pPr>
            <a:fld id="{FA8C595A-3CE5-48A7-A55E-633D7D1DD01A}" type="slidenum">
              <a:rPr lang="x-none" smtClean="0"/>
              <a:pPr>
                <a:defRPr/>
              </a:pPr>
              <a:t>13</a:t>
            </a:fld>
            <a:endParaRPr lang="en-US" dirty="0"/>
          </a:p>
        </p:txBody>
      </p:sp>
      <p:sp>
        <p:nvSpPr>
          <p:cNvPr id="2" name="TextBox 1">
            <a:extLst>
              <a:ext uri="{FF2B5EF4-FFF2-40B4-BE49-F238E27FC236}">
                <a16:creationId xmlns:a16="http://schemas.microsoft.com/office/drawing/2014/main" id="{12980022-15F2-CD09-9DE9-45AC8ADDE67E}"/>
              </a:ext>
            </a:extLst>
          </p:cNvPr>
          <p:cNvSpPr txBox="1"/>
          <p:nvPr/>
        </p:nvSpPr>
        <p:spPr bwMode="auto">
          <a:xfrm>
            <a:off x="4114214" y="3167390"/>
            <a:ext cx="915572"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Staff</a:t>
            </a:r>
          </a:p>
        </p:txBody>
      </p:sp>
    </p:spTree>
    <p:extLst>
      <p:ext uri="{BB962C8B-B14F-4D97-AF65-F5344CB8AC3E}">
        <p14:creationId xmlns:p14="http://schemas.microsoft.com/office/powerpoint/2010/main" val="1531670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130</a:t>
            </a:fld>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725" y="225425"/>
            <a:ext cx="3892550" cy="640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125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Grade Breakdown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14</a:t>
            </a:fld>
            <a:endParaRPr lang="en-US" dirty="0"/>
          </a:p>
        </p:txBody>
      </p:sp>
      <p:graphicFrame>
        <p:nvGraphicFramePr>
          <p:cNvPr id="10" name="Chart 9">
            <a:extLst>
              <a:ext uri="{FF2B5EF4-FFF2-40B4-BE49-F238E27FC236}">
                <a16:creationId xmlns:a16="http://schemas.microsoft.com/office/drawing/2014/main" id="{0E507286-4150-4A14-8E24-0C8F03C0D896}"/>
              </a:ext>
            </a:extLst>
          </p:cNvPr>
          <p:cNvGraphicFramePr/>
          <p:nvPr>
            <p:extLst>
              <p:ext uri="{D42A27DB-BD31-4B8C-83A1-F6EECF244321}">
                <p14:modId xmlns:p14="http://schemas.microsoft.com/office/powerpoint/2010/main" val="77859671"/>
              </p:ext>
            </p:extLst>
          </p:nvPr>
        </p:nvGraphicFramePr>
        <p:xfrm>
          <a:off x="800943" y="1448924"/>
          <a:ext cx="7542114" cy="5028076"/>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5EB00D30-5F0E-4261-A487-CE91A0667B6F}"/>
              </a:ext>
            </a:extLst>
          </p:cNvPr>
          <p:cNvSpPr txBox="1"/>
          <p:nvPr/>
        </p:nvSpPr>
        <p:spPr bwMode="auto">
          <a:xfrm>
            <a:off x="4769605" y="2994779"/>
            <a:ext cx="1803699" cy="1815882"/>
          </a:xfrm>
          <a:prstGeom prst="rect">
            <a:avLst/>
          </a:prstGeom>
          <a:no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solidFill>
                <a:latin typeface="Arial" panose="020B0604020202020204" pitchFamily="34" charset="0"/>
                <a:cs typeface="Arial" panose="020B0604020202020204" pitchFamily="34" charset="0"/>
              </a:rPr>
              <a:t>60%</a:t>
            </a:r>
          </a:p>
          <a:p>
            <a:pPr algn="ctr"/>
            <a:r>
              <a:rPr lang="en-US" sz="2800" dirty="0">
                <a:solidFill>
                  <a:schemeClr val="tx1"/>
                </a:solidFill>
                <a:latin typeface="Arial" panose="020B0604020202020204" pitchFamily="34" charset="0"/>
                <a:cs typeface="Arial" panose="020B0604020202020204" pitchFamily="34" charset="0"/>
              </a:rPr>
              <a:t>Projects</a:t>
            </a:r>
          </a:p>
          <a:p>
            <a:pPr algn="ctr"/>
            <a:r>
              <a:rPr lang="en-US" sz="2800" dirty="0">
                <a:solidFill>
                  <a:schemeClr val="tx1"/>
                </a:solidFill>
                <a:latin typeface="Arial" panose="020B0604020202020204" pitchFamily="34" charset="0"/>
                <a:cs typeface="Arial" panose="020B0604020202020204" pitchFamily="34" charset="0"/>
              </a:rPr>
              <a:t>with </a:t>
            </a:r>
          </a:p>
          <a:p>
            <a:pPr algn="ctr"/>
            <a:r>
              <a:rPr lang="en-US" sz="2800" dirty="0">
                <a:solidFill>
                  <a:schemeClr val="tx1"/>
                </a:solidFill>
                <a:latin typeface="Arial" panose="020B0604020202020204" pitchFamily="34" charset="0"/>
                <a:cs typeface="Arial" panose="020B0604020202020204" pitchFamily="34" charset="0"/>
              </a:rPr>
              <a:t>Interviews</a:t>
            </a:r>
          </a:p>
        </p:txBody>
      </p:sp>
      <p:sp>
        <p:nvSpPr>
          <p:cNvPr id="12" name="TextBox 11">
            <a:extLst>
              <a:ext uri="{FF2B5EF4-FFF2-40B4-BE49-F238E27FC236}">
                <a16:creationId xmlns:a16="http://schemas.microsoft.com/office/drawing/2014/main" id="{E020C2F0-313C-4385-876D-976690DA3608}"/>
              </a:ext>
            </a:extLst>
          </p:cNvPr>
          <p:cNvSpPr txBox="1"/>
          <p:nvPr/>
        </p:nvSpPr>
        <p:spPr bwMode="auto">
          <a:xfrm>
            <a:off x="2311456" y="3902720"/>
            <a:ext cx="2084225" cy="954107"/>
          </a:xfrm>
          <a:prstGeom prst="rect">
            <a:avLst/>
          </a:prstGeom>
          <a:no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accent3"/>
                </a:solidFill>
                <a:latin typeface="Arial" panose="020B0604020202020204" pitchFamily="34" charset="0"/>
                <a:cs typeface="Arial" panose="020B0604020202020204" pitchFamily="34" charset="0"/>
              </a:rPr>
              <a:t>20%</a:t>
            </a:r>
          </a:p>
          <a:p>
            <a:pPr algn="ctr"/>
            <a:r>
              <a:rPr lang="en-US" sz="2800" dirty="0">
                <a:solidFill>
                  <a:schemeClr val="accent3"/>
                </a:solidFill>
                <a:latin typeface="Arial" panose="020B0604020202020204" pitchFamily="34" charset="0"/>
                <a:cs typeface="Arial" panose="020B0604020202020204" pitchFamily="34" charset="0"/>
              </a:rPr>
              <a:t>Homeworks</a:t>
            </a:r>
          </a:p>
        </p:txBody>
      </p:sp>
      <p:sp>
        <p:nvSpPr>
          <p:cNvPr id="13" name="TextBox 12">
            <a:extLst>
              <a:ext uri="{FF2B5EF4-FFF2-40B4-BE49-F238E27FC236}">
                <a16:creationId xmlns:a16="http://schemas.microsoft.com/office/drawing/2014/main" id="{BEACDC6A-DD57-45F4-803C-D3F731DCEBD0}"/>
              </a:ext>
            </a:extLst>
          </p:cNvPr>
          <p:cNvSpPr txBox="1"/>
          <p:nvPr/>
        </p:nvSpPr>
        <p:spPr bwMode="auto">
          <a:xfrm>
            <a:off x="2404938" y="2769163"/>
            <a:ext cx="1316322" cy="954107"/>
          </a:xfrm>
          <a:prstGeom prst="rect">
            <a:avLst/>
          </a:prstGeom>
          <a:no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solidFill>
                <a:latin typeface="Arial" panose="020B0604020202020204" pitchFamily="34" charset="0"/>
                <a:cs typeface="Arial" panose="020B0604020202020204" pitchFamily="34" charset="0"/>
              </a:rPr>
              <a:t>10%</a:t>
            </a:r>
          </a:p>
          <a:p>
            <a:pPr algn="ctr"/>
            <a:r>
              <a:rPr lang="en-US" sz="2800" dirty="0">
                <a:solidFill>
                  <a:schemeClr val="tx1"/>
                </a:solidFill>
                <a:latin typeface="Arial" panose="020B0604020202020204" pitchFamily="34" charset="0"/>
                <a:cs typeface="Arial" panose="020B0604020202020204" pitchFamily="34" charset="0"/>
              </a:rPr>
              <a:t>Written</a:t>
            </a:r>
          </a:p>
        </p:txBody>
      </p:sp>
      <p:sp>
        <p:nvSpPr>
          <p:cNvPr id="14" name="TextBox 13">
            <a:extLst>
              <a:ext uri="{FF2B5EF4-FFF2-40B4-BE49-F238E27FC236}">
                <a16:creationId xmlns:a16="http://schemas.microsoft.com/office/drawing/2014/main" id="{4E8E297D-EBF6-45BD-85C8-48AB5D00A01C}"/>
              </a:ext>
            </a:extLst>
          </p:cNvPr>
          <p:cNvSpPr txBox="1"/>
          <p:nvPr/>
        </p:nvSpPr>
        <p:spPr bwMode="auto">
          <a:xfrm>
            <a:off x="3529887" y="1698304"/>
            <a:ext cx="965329" cy="954107"/>
          </a:xfrm>
          <a:prstGeom prst="rect">
            <a:avLst/>
          </a:prstGeom>
          <a:no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solidFill>
                <a:latin typeface="Arial" panose="020B0604020202020204" pitchFamily="34" charset="0"/>
                <a:cs typeface="Arial" panose="020B0604020202020204" pitchFamily="34" charset="0"/>
              </a:rPr>
              <a:t>10%</a:t>
            </a:r>
          </a:p>
          <a:p>
            <a:pPr algn="ctr"/>
            <a:r>
              <a:rPr lang="en-US" sz="2800" dirty="0">
                <a:solidFill>
                  <a:schemeClr val="tx1"/>
                </a:solidFill>
                <a:latin typeface="Arial" panose="020B0604020202020204" pitchFamily="34" charset="0"/>
                <a:cs typeface="Arial" panose="020B0604020202020204" pitchFamily="34" charset="0"/>
              </a:rPr>
              <a:t>Labs</a:t>
            </a:r>
          </a:p>
        </p:txBody>
      </p:sp>
    </p:spTree>
    <p:extLst>
      <p:ext uri="{BB962C8B-B14F-4D97-AF65-F5344CB8AC3E}">
        <p14:creationId xmlns:p14="http://schemas.microsoft.com/office/powerpoint/2010/main" val="250700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orah scroll that women helped write to be unveiled in Madrid | The Times  of Israel">
            <a:extLst>
              <a:ext uri="{FF2B5EF4-FFF2-40B4-BE49-F238E27FC236}">
                <a16:creationId xmlns:a16="http://schemas.microsoft.com/office/drawing/2014/main" id="{7AC74085-294E-F6D7-9CB6-C20188F9D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9" y="1643973"/>
            <a:ext cx="9064903" cy="60322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FA7A8E-8AF5-6449-70D6-722CC9403255}"/>
              </a:ext>
            </a:extLst>
          </p:cNvPr>
          <p:cNvSpPr>
            <a:spLocks noGrp="1"/>
          </p:cNvSpPr>
          <p:nvPr>
            <p:ph type="title"/>
          </p:nvPr>
        </p:nvSpPr>
        <p:spPr>
          <a:solidFill>
            <a:schemeClr val="bg1"/>
          </a:solidFill>
        </p:spPr>
        <p:txBody>
          <a:bodyPr/>
          <a:lstStyle/>
          <a:p>
            <a:r>
              <a:rPr lang="en-US" dirty="0">
                <a:solidFill>
                  <a:srgbClr val="FFFF00"/>
                </a:solidFill>
              </a:rPr>
              <a:t>Class Notes!</a:t>
            </a:r>
          </a:p>
        </p:txBody>
      </p:sp>
      <p:sp>
        <p:nvSpPr>
          <p:cNvPr id="3" name="Slide Number Placeholder 2">
            <a:extLst>
              <a:ext uri="{FF2B5EF4-FFF2-40B4-BE49-F238E27FC236}">
                <a16:creationId xmlns:a16="http://schemas.microsoft.com/office/drawing/2014/main" id="{C1E33F32-28B0-95C8-4642-1A3FF80968D0}"/>
              </a:ext>
            </a:extLst>
          </p:cNvPr>
          <p:cNvSpPr>
            <a:spLocks noGrp="1"/>
          </p:cNvSpPr>
          <p:nvPr>
            <p:ph type="sldNum" sz="quarter" idx="11"/>
          </p:nvPr>
        </p:nvSpPr>
        <p:spPr/>
        <p:txBody>
          <a:bodyPr/>
          <a:lstStyle/>
          <a:p>
            <a:pPr>
              <a:defRPr/>
            </a:pPr>
            <a:fld id="{D65C4E5D-DA99-460E-9E68-E8A28959880C}" type="slidenum">
              <a:rPr lang="x-none" smtClean="0"/>
              <a:pPr>
                <a:defRPr/>
              </a:pPr>
              <a:t>15</a:t>
            </a:fld>
            <a:endParaRPr lang="en-US" dirty="0"/>
          </a:p>
        </p:txBody>
      </p:sp>
      <p:sp>
        <p:nvSpPr>
          <p:cNvPr id="4" name="TextBox 3">
            <a:extLst>
              <a:ext uri="{FF2B5EF4-FFF2-40B4-BE49-F238E27FC236}">
                <a16:creationId xmlns:a16="http://schemas.microsoft.com/office/drawing/2014/main" id="{3C191916-B873-840F-0A23-9A92203B55AC}"/>
              </a:ext>
            </a:extLst>
          </p:cNvPr>
          <p:cNvSpPr txBox="1"/>
          <p:nvPr/>
        </p:nvSpPr>
        <p:spPr bwMode="auto">
          <a:xfrm>
            <a:off x="780430" y="1895789"/>
            <a:ext cx="402411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To be distributed weekly</a:t>
            </a:r>
            <a:endParaRPr lang="en-US" sz="2800" i="1" dirty="0">
              <a:solidFill>
                <a:srgbClr val="FFFF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8C00BF4-6468-4576-35B9-666CABBA4C93}"/>
              </a:ext>
            </a:extLst>
          </p:cNvPr>
          <p:cNvSpPr txBox="1"/>
          <p:nvPr/>
        </p:nvSpPr>
        <p:spPr bwMode="auto">
          <a:xfrm>
            <a:off x="780430" y="3571133"/>
            <a:ext cx="3624710"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Probably pretty rough</a:t>
            </a:r>
          </a:p>
        </p:txBody>
      </p:sp>
      <p:sp>
        <p:nvSpPr>
          <p:cNvPr id="6" name="TextBox 3">
            <a:extLst>
              <a:ext uri="{FF2B5EF4-FFF2-40B4-BE49-F238E27FC236}">
                <a16:creationId xmlns:a16="http://schemas.microsoft.com/office/drawing/2014/main" id="{43BFF934-CFCE-B18B-276D-BFB3CCE49D24}"/>
              </a:ext>
            </a:extLst>
          </p:cNvPr>
          <p:cNvSpPr txBox="1"/>
          <p:nvPr/>
        </p:nvSpPr>
        <p:spPr bwMode="auto">
          <a:xfrm>
            <a:off x="780430" y="2733461"/>
            <a:ext cx="5623655"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Draft chapters of in-progress book</a:t>
            </a:r>
          </a:p>
        </p:txBody>
      </p:sp>
      <p:sp>
        <p:nvSpPr>
          <p:cNvPr id="7" name="TextBox 6">
            <a:extLst>
              <a:ext uri="{FF2B5EF4-FFF2-40B4-BE49-F238E27FC236}">
                <a16:creationId xmlns:a16="http://schemas.microsoft.com/office/drawing/2014/main" id="{CD39C5B5-EEDC-A299-0138-1D13B851EB0A}"/>
              </a:ext>
            </a:extLst>
          </p:cNvPr>
          <p:cNvSpPr txBox="1"/>
          <p:nvPr/>
        </p:nvSpPr>
        <p:spPr bwMode="auto">
          <a:xfrm>
            <a:off x="780430" y="4408805"/>
            <a:ext cx="4830874"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Your comments are valuable!</a:t>
            </a:r>
          </a:p>
        </p:txBody>
      </p:sp>
      <p:sp>
        <p:nvSpPr>
          <p:cNvPr id="8" name="TextBox 7">
            <a:extLst>
              <a:ext uri="{FF2B5EF4-FFF2-40B4-BE49-F238E27FC236}">
                <a16:creationId xmlns:a16="http://schemas.microsoft.com/office/drawing/2014/main" id="{E94B44B7-38BC-D85D-0CD9-CBDA529F2E08}"/>
              </a:ext>
            </a:extLst>
          </p:cNvPr>
          <p:cNvSpPr txBox="1"/>
          <p:nvPr/>
        </p:nvSpPr>
        <p:spPr bwMode="auto">
          <a:xfrm>
            <a:off x="780430" y="5246477"/>
            <a:ext cx="7143302"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Really good comments will be </a:t>
            </a:r>
            <a:r>
              <a:rPr lang="en-US" sz="2800" dirty="0" err="1">
                <a:solidFill>
                  <a:srgbClr val="FFFF00"/>
                </a:solidFill>
                <a:latin typeface="Arial" panose="020B0604020202020204" pitchFamily="34" charset="0"/>
                <a:cs typeface="Arial" panose="020B0604020202020204" pitchFamily="34" charset="0"/>
              </a:rPr>
              <a:t>ack’d</a:t>
            </a:r>
            <a:r>
              <a:rPr lang="en-US" sz="2800" dirty="0">
                <a:solidFill>
                  <a:srgbClr val="FFFF00"/>
                </a:solidFill>
                <a:latin typeface="Arial" panose="020B0604020202020204" pitchFamily="34" charset="0"/>
                <a:cs typeface="Arial" panose="020B0604020202020204" pitchFamily="34" charset="0"/>
              </a:rPr>
              <a:t> in book</a:t>
            </a:r>
          </a:p>
        </p:txBody>
      </p:sp>
    </p:spTree>
    <p:extLst>
      <p:ext uri="{BB962C8B-B14F-4D97-AF65-F5344CB8AC3E}">
        <p14:creationId xmlns:p14="http://schemas.microsoft.com/office/powerpoint/2010/main" val="11473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edieval sch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277" y="1583704"/>
            <a:ext cx="6417446" cy="600566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solidFill>
                  <a:srgbClr val="FFFF00"/>
                </a:solidFill>
              </a:rPr>
              <a:t>Topics we will study</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16</a:t>
            </a:fld>
            <a:endParaRPr lang="en-US" dirty="0"/>
          </a:p>
        </p:txBody>
      </p:sp>
      <p:sp>
        <p:nvSpPr>
          <p:cNvPr id="7" name="TextBox 6"/>
          <p:cNvSpPr txBox="1"/>
          <p:nvPr/>
        </p:nvSpPr>
        <p:spPr bwMode="auto">
          <a:xfrm>
            <a:off x="1368373" y="1850966"/>
            <a:ext cx="410721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Programming languages</a:t>
            </a:r>
            <a:endParaRPr lang="en-US" sz="2800" i="1"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bwMode="auto">
          <a:xfrm>
            <a:off x="1368373" y="3526310"/>
            <a:ext cx="2622834"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Data structures</a:t>
            </a:r>
          </a:p>
        </p:txBody>
      </p:sp>
      <p:sp>
        <p:nvSpPr>
          <p:cNvPr id="9" name="TextBox 3"/>
          <p:cNvSpPr txBox="1"/>
          <p:nvPr/>
        </p:nvSpPr>
        <p:spPr bwMode="auto">
          <a:xfrm>
            <a:off x="1368373" y="2688638"/>
            <a:ext cx="2824812"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Buggy programs</a:t>
            </a:r>
          </a:p>
        </p:txBody>
      </p:sp>
      <p:sp>
        <p:nvSpPr>
          <p:cNvPr id="10" name="TextBox 9"/>
          <p:cNvSpPr txBox="1"/>
          <p:nvPr/>
        </p:nvSpPr>
        <p:spPr bwMode="auto">
          <a:xfrm>
            <a:off x="1367991" y="4363982"/>
            <a:ext cx="5283819"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Distributed consensus protocols</a:t>
            </a:r>
          </a:p>
        </p:txBody>
      </p:sp>
      <p:sp>
        <p:nvSpPr>
          <p:cNvPr id="11" name="TextBox 10"/>
          <p:cNvSpPr txBox="1"/>
          <p:nvPr/>
        </p:nvSpPr>
        <p:spPr bwMode="auto">
          <a:xfrm>
            <a:off x="1368373" y="5201654"/>
            <a:ext cx="2964273"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Cookbook Crypto</a:t>
            </a:r>
          </a:p>
        </p:txBody>
      </p:sp>
    </p:spTree>
    <p:extLst>
      <p:ext uri="{BB962C8B-B14F-4D97-AF65-F5344CB8AC3E}">
        <p14:creationId xmlns:p14="http://schemas.microsoft.com/office/powerpoint/2010/main" val="321507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Follow the Money</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17</a:t>
            </a:fld>
            <a:endParaRPr lang="en-US" dirty="0"/>
          </a:p>
        </p:txBody>
      </p:sp>
      <p:pic>
        <p:nvPicPr>
          <p:cNvPr id="1026" name="Picture 2" descr="Image result for monopoly 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615" y="1753235"/>
            <a:ext cx="6000750" cy="6000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858564" y="1850966"/>
            <a:ext cx="428354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Millions, billions in play …</a:t>
            </a:r>
            <a:endParaRPr lang="en-US" sz="2800" i="1"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bwMode="auto">
          <a:xfrm>
            <a:off x="858564" y="3526310"/>
            <a:ext cx="2882520"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Who pays them?</a:t>
            </a:r>
          </a:p>
        </p:txBody>
      </p:sp>
      <p:sp>
        <p:nvSpPr>
          <p:cNvPr id="9" name="TextBox 3"/>
          <p:cNvSpPr txBox="1"/>
          <p:nvPr/>
        </p:nvSpPr>
        <p:spPr bwMode="auto">
          <a:xfrm>
            <a:off x="858564" y="2688638"/>
            <a:ext cx="5002716" cy="523220"/>
          </a:xfrm>
          <a:prstGeom prst="rect">
            <a:avLst/>
          </a:prstGeom>
          <a:solidFill>
            <a:schemeClr val="bg1"/>
          </a:solidFill>
          <a:ln w="76200">
            <a:solidFill>
              <a:schemeClr val="accent2">
                <a:lumMod val="40000"/>
                <a:lumOff val="60000"/>
              </a:schemeClr>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Every author, every opinion …</a:t>
            </a:r>
          </a:p>
        </p:txBody>
      </p:sp>
      <p:sp>
        <p:nvSpPr>
          <p:cNvPr id="10" name="TextBox 9"/>
          <p:cNvSpPr txBox="1"/>
          <p:nvPr/>
        </p:nvSpPr>
        <p:spPr bwMode="auto">
          <a:xfrm>
            <a:off x="858564" y="4363982"/>
            <a:ext cx="3661580"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What is their interest?</a:t>
            </a:r>
          </a:p>
        </p:txBody>
      </p:sp>
      <p:sp>
        <p:nvSpPr>
          <p:cNvPr id="11" name="TextBox 10"/>
          <p:cNvSpPr txBox="1"/>
          <p:nvPr/>
        </p:nvSpPr>
        <p:spPr bwMode="auto">
          <a:xfrm>
            <a:off x="858564" y="5201654"/>
            <a:ext cx="5921814"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Not dishonest, but not disinterested.</a:t>
            </a:r>
          </a:p>
        </p:txBody>
      </p:sp>
    </p:spTree>
    <p:extLst>
      <p:ext uri="{BB962C8B-B14F-4D97-AF65-F5344CB8AC3E}">
        <p14:creationId xmlns:p14="http://schemas.microsoft.com/office/powerpoint/2010/main" val="218542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18</a:t>
            </a:fld>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43304">
            <a:off x="856682" y="574723"/>
            <a:ext cx="7634612" cy="952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369585" y="926704"/>
            <a:ext cx="6285601"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Real innovation usually intrudes from outside a community …</a:t>
            </a:r>
          </a:p>
        </p:txBody>
      </p:sp>
      <p:sp>
        <p:nvSpPr>
          <p:cNvPr id="8" name="TextBox 7"/>
          <p:cNvSpPr txBox="1"/>
          <p:nvPr/>
        </p:nvSpPr>
        <p:spPr bwMode="auto">
          <a:xfrm>
            <a:off x="1880886" y="2540537"/>
            <a:ext cx="6673567"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Would this paper have been accepted to a mainstream conference in 2008?</a:t>
            </a:r>
          </a:p>
        </p:txBody>
      </p:sp>
      <p:sp>
        <p:nvSpPr>
          <p:cNvPr id="9" name="TextBox 8"/>
          <p:cNvSpPr txBox="1"/>
          <p:nvPr/>
        </p:nvSpPr>
        <p:spPr bwMode="auto">
          <a:xfrm>
            <a:off x="369585" y="4154370"/>
            <a:ext cx="6479623" cy="523220"/>
          </a:xfrm>
          <a:prstGeom prst="rect">
            <a:avLst/>
          </a:prstGeom>
          <a:solidFill>
            <a:schemeClr val="bg1"/>
          </a:solidFill>
          <a:ln w="76200">
            <a:solidFill>
              <a:srgbClr val="0000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Now multi-billion dollar industry, chaos</a:t>
            </a:r>
          </a:p>
        </p:txBody>
      </p:sp>
      <p:sp>
        <p:nvSpPr>
          <p:cNvPr id="10" name="TextBox 9"/>
          <p:cNvSpPr txBox="1"/>
          <p:nvPr/>
        </p:nvSpPr>
        <p:spPr bwMode="auto">
          <a:xfrm>
            <a:off x="2004646" y="5337315"/>
            <a:ext cx="5662247" cy="954107"/>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Can we understand through lens of mainstream computer science?</a:t>
            </a:r>
          </a:p>
        </p:txBody>
      </p:sp>
    </p:spTree>
    <p:extLst>
      <p:ext uri="{BB962C8B-B14F-4D97-AF65-F5344CB8AC3E}">
        <p14:creationId xmlns:p14="http://schemas.microsoft.com/office/powerpoint/2010/main" val="219828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64353">
            <a:off x="625474" y="-936626"/>
            <a:ext cx="7897655" cy="929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22453">
            <a:off x="2295524" y="3025774"/>
            <a:ext cx="7658582" cy="837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19</a:t>
            </a:fld>
            <a:endParaRPr lang="en-US" dirty="0"/>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2354">
            <a:off x="-174626" y="4109209"/>
            <a:ext cx="8601151"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471132" y="282276"/>
            <a:ext cx="8201737" cy="95410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The Blockchain Universe’s attempt to re-invent distributed computing did not always go well …</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228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2</a:t>
            </a:fld>
            <a:endParaRPr lang="en-US" dirty="0"/>
          </a:p>
        </p:txBody>
      </p:sp>
      <p:pic>
        <p:nvPicPr>
          <p:cNvPr id="9218" name="Picture 2" descr="http://www.bitplutos.com/wp-content/uploads/2015/04/23bt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922" y="-81506"/>
            <a:ext cx="11565844" cy="69395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1251063" y="1256020"/>
            <a:ext cx="4099200"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Bitcoin is in the news ….</a:t>
            </a:r>
          </a:p>
        </p:txBody>
      </p:sp>
      <p:sp>
        <p:nvSpPr>
          <p:cNvPr id="8" name="TextBox 7"/>
          <p:cNvSpPr txBox="1"/>
          <p:nvPr/>
        </p:nvSpPr>
        <p:spPr bwMode="auto">
          <a:xfrm>
            <a:off x="2483576" y="4513570"/>
            <a:ext cx="6117380"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and I, for one, just can’t look away …</a:t>
            </a:r>
          </a:p>
        </p:txBody>
      </p:sp>
    </p:spTree>
    <p:extLst>
      <p:ext uri="{BB962C8B-B14F-4D97-AF65-F5344CB8AC3E}">
        <p14:creationId xmlns:p14="http://schemas.microsoft.com/office/powerpoint/2010/main" val="2480793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20</a:t>
            </a:fld>
            <a:endParaRPr lang="en-US" dirty="0"/>
          </a:p>
        </p:txBody>
      </p:sp>
      <p:pic>
        <p:nvPicPr>
          <p:cNvPr id="7173" name="Picture 5" descr="http://www.websophist.com/Beaver_HooverDam_MyDesig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61120" cy="77513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471131" y="5400973"/>
            <a:ext cx="8201737" cy="95410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The Distributed Computing Universe’ s bid for respect and influence sometimes fell short …</a:t>
            </a:r>
            <a:endParaRPr lang="en-US" sz="2800"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bwMode="auto">
          <a:xfrm>
            <a:off x="273011" y="232083"/>
            <a:ext cx="361318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chemeClr val="tx1"/>
                </a:solidFill>
                <a:latin typeface="Arial" panose="020B0604020202020204" pitchFamily="34" charset="0"/>
                <a:cs typeface="Arial" panose="020B0604020202020204" pitchFamily="34" charset="0"/>
              </a:rPr>
              <a:t>On the other hand …</a:t>
            </a:r>
          </a:p>
        </p:txBody>
      </p:sp>
    </p:spTree>
    <p:extLst>
      <p:ext uri="{BB962C8B-B14F-4D97-AF65-F5344CB8AC3E}">
        <p14:creationId xmlns:p14="http://schemas.microsoft.com/office/powerpoint/2010/main" val="395069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What is a blockchain?</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21</a:t>
            </a:fld>
            <a:endParaRPr lang="en-US" dirty="0"/>
          </a:p>
        </p:txBody>
      </p:sp>
    </p:spTree>
    <p:extLst>
      <p:ext uri="{BB962C8B-B14F-4D97-AF65-F5344CB8AC3E}">
        <p14:creationId xmlns:p14="http://schemas.microsoft.com/office/powerpoint/2010/main" val="2332893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Abstraction:</a:t>
            </a:r>
            <a:br>
              <a:rPr lang="en-US" dirty="0">
                <a:solidFill>
                  <a:srgbClr val="FFFF00"/>
                </a:solidFill>
              </a:rPr>
            </a:br>
            <a:r>
              <a:rPr lang="en-US" dirty="0">
                <a:solidFill>
                  <a:srgbClr val="FFFF00"/>
                </a:solidFill>
              </a:rPr>
              <a:t>Distributed Ledger</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22</a:t>
            </a:fld>
            <a:endParaRPr lang="en-US" dirty="0"/>
          </a:p>
        </p:txBody>
      </p:sp>
      <p:pic>
        <p:nvPicPr>
          <p:cNvPr id="14338" name="Picture 2"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22" y="2049463"/>
            <a:ext cx="8768078" cy="37995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rot="20795843">
            <a:off x="1033709" y="3063123"/>
            <a:ext cx="4681090" cy="523220"/>
          </a:xfrm>
          <a:prstGeom prst="rect">
            <a:avLst/>
          </a:prstGeom>
          <a:solidFill>
            <a:schemeClr val="bg1">
              <a:alpha val="79999"/>
            </a:schemeClr>
          </a:solidFill>
          <a:ln w="381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Append-only list of events</a:t>
            </a:r>
          </a:p>
        </p:txBody>
      </p:sp>
      <p:sp>
        <p:nvSpPr>
          <p:cNvPr id="6" name="TextBox 5"/>
          <p:cNvSpPr txBox="1"/>
          <p:nvPr/>
        </p:nvSpPr>
        <p:spPr bwMode="auto">
          <a:xfrm rot="722109">
            <a:off x="4378317" y="3716106"/>
            <a:ext cx="3081293" cy="523220"/>
          </a:xfrm>
          <a:prstGeom prst="rect">
            <a:avLst/>
          </a:prstGeom>
          <a:solidFill>
            <a:schemeClr val="bg1">
              <a:alpha val="79999"/>
            </a:schemeClr>
          </a:solidFill>
          <a:ln w="381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Not just financial</a:t>
            </a:r>
          </a:p>
        </p:txBody>
      </p:sp>
      <p:sp>
        <p:nvSpPr>
          <p:cNvPr id="8" name="TextBox 7"/>
          <p:cNvSpPr txBox="1"/>
          <p:nvPr/>
        </p:nvSpPr>
        <p:spPr bwMode="auto">
          <a:xfrm rot="21406428">
            <a:off x="906514" y="4293210"/>
            <a:ext cx="5001690" cy="523220"/>
          </a:xfrm>
          <a:prstGeom prst="rect">
            <a:avLst/>
          </a:prstGeom>
          <a:solidFill>
            <a:schemeClr val="bg1">
              <a:alpha val="79999"/>
            </a:schemeClr>
          </a:solidFill>
          <a:ln w="381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Everyone agrees on content</a:t>
            </a:r>
          </a:p>
        </p:txBody>
      </p:sp>
      <p:sp>
        <p:nvSpPr>
          <p:cNvPr id="9" name="TextBox 8"/>
          <p:cNvSpPr txBox="1"/>
          <p:nvPr/>
        </p:nvSpPr>
        <p:spPr bwMode="auto">
          <a:xfrm rot="579078">
            <a:off x="4295614" y="4948587"/>
            <a:ext cx="2615396" cy="523220"/>
          </a:xfrm>
          <a:prstGeom prst="rect">
            <a:avLst/>
          </a:prstGeom>
          <a:solidFill>
            <a:schemeClr val="bg1">
              <a:alpha val="79999"/>
            </a:schemeClr>
          </a:solidFill>
          <a:ln w="381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Tamper-proof!</a:t>
            </a:r>
          </a:p>
        </p:txBody>
      </p:sp>
    </p:spTree>
    <p:extLst>
      <p:ext uri="{BB962C8B-B14F-4D97-AF65-F5344CB8AC3E}">
        <p14:creationId xmlns:p14="http://schemas.microsoft.com/office/powerpoint/2010/main" val="116928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a:solidFill>
                  <a:schemeClr val="tx1"/>
                </a:solidFill>
              </a:rPr>
              <a:t>Literally</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23</a:t>
            </a:fld>
            <a:endParaRPr lang="en-US" dirty="0"/>
          </a:p>
        </p:txBody>
      </p:sp>
      <p:sp>
        <p:nvSpPr>
          <p:cNvPr id="26" name="Vertical Scroll 25"/>
          <p:cNvSpPr/>
          <p:nvPr/>
        </p:nvSpPr>
        <p:spPr>
          <a:xfrm>
            <a:off x="533400" y="1989461"/>
            <a:ext cx="2743200" cy="4250531"/>
          </a:xfrm>
          <a:prstGeom prst="vertic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cs typeface="Calibri" panose="020F0502020204030204" pitchFamily="34" charset="0"/>
            </a:endParaRPr>
          </a:p>
        </p:txBody>
      </p:sp>
      <p:sp>
        <p:nvSpPr>
          <p:cNvPr id="4" name="TextBox 3"/>
          <p:cNvSpPr txBox="1"/>
          <p:nvPr/>
        </p:nvSpPr>
        <p:spPr>
          <a:xfrm>
            <a:off x="909294" y="2463261"/>
            <a:ext cx="1991413" cy="1077218"/>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this happened</a:t>
            </a:r>
          </a:p>
        </p:txBody>
      </p:sp>
      <p:sp>
        <p:nvSpPr>
          <p:cNvPr id="12" name="Right Arrow 11"/>
          <p:cNvSpPr/>
          <p:nvPr/>
        </p:nvSpPr>
        <p:spPr>
          <a:xfrm>
            <a:off x="3124200" y="4800600"/>
            <a:ext cx="990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ight Arrow 51"/>
          <p:cNvSpPr/>
          <p:nvPr/>
        </p:nvSpPr>
        <p:spPr>
          <a:xfrm>
            <a:off x="6781800" y="4755333"/>
            <a:ext cx="990600" cy="914400"/>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Vertical Scroll 53"/>
          <p:cNvSpPr/>
          <p:nvPr/>
        </p:nvSpPr>
        <p:spPr>
          <a:xfrm>
            <a:off x="7467600" y="1989461"/>
            <a:ext cx="2743200" cy="4250531"/>
          </a:xfrm>
          <a:prstGeom prst="verticalScroll">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cs typeface="Calibri" panose="020F0502020204030204" pitchFamily="34" charset="0"/>
            </a:endParaRPr>
          </a:p>
        </p:txBody>
      </p:sp>
      <p:sp>
        <p:nvSpPr>
          <p:cNvPr id="55" name="TextBox 54"/>
          <p:cNvSpPr txBox="1"/>
          <p:nvPr/>
        </p:nvSpPr>
        <p:spPr>
          <a:xfrm>
            <a:off x="7762188" y="2463261"/>
            <a:ext cx="2154025" cy="1200329"/>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this happened</a:t>
            </a:r>
          </a:p>
        </p:txBody>
      </p:sp>
      <p:sp>
        <p:nvSpPr>
          <p:cNvPr id="64" name="Vertical Scroll 63"/>
          <p:cNvSpPr/>
          <p:nvPr/>
        </p:nvSpPr>
        <p:spPr>
          <a:xfrm>
            <a:off x="4000500" y="1989461"/>
            <a:ext cx="2743200" cy="4250531"/>
          </a:xfrm>
          <a:prstGeom prst="vertic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cs typeface="Calibri" panose="020F0502020204030204" pitchFamily="34" charset="0"/>
            </a:endParaRPr>
          </a:p>
        </p:txBody>
      </p:sp>
      <p:sp>
        <p:nvSpPr>
          <p:cNvPr id="65" name="TextBox 64"/>
          <p:cNvSpPr txBox="1"/>
          <p:nvPr/>
        </p:nvSpPr>
        <p:spPr>
          <a:xfrm>
            <a:off x="4376394" y="2463261"/>
            <a:ext cx="1991413" cy="1077218"/>
          </a:xfrm>
          <a:prstGeom prst="rect">
            <a:avLst/>
          </a:prstGeom>
          <a:solidFill>
            <a:schemeClr val="accent2">
              <a:lumMod val="20000"/>
              <a:lumOff val="80000"/>
            </a:schemeClr>
          </a:solidFill>
        </p:spPr>
        <p:txBody>
          <a:bodyPr wrap="square" rtlCol="0">
            <a:spAutoFit/>
          </a:bodyPr>
          <a:lstStyle/>
          <a:p>
            <a:pPr algn="ctr"/>
            <a:r>
              <a:rPr lang="en-US" sz="3200" dirty="0">
                <a:latin typeface="Calibri" panose="020F0502020204030204" pitchFamily="34" charset="0"/>
                <a:cs typeface="Calibri" panose="020F0502020204030204" pitchFamily="34" charset="0"/>
              </a:rPr>
              <a:t>this happened</a:t>
            </a:r>
          </a:p>
        </p:txBody>
      </p:sp>
    </p:spTree>
    <p:extLst>
      <p:ext uri="{BB962C8B-B14F-4D97-AF65-F5344CB8AC3E}">
        <p14:creationId xmlns:p14="http://schemas.microsoft.com/office/powerpoint/2010/main" val="4188378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a:solidFill>
                  <a:schemeClr val="tx1"/>
                </a:solidFill>
              </a:rPr>
              <a:t>More Literally</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24</a:t>
            </a:fld>
            <a:endParaRPr lang="en-US" dirty="0"/>
          </a:p>
        </p:txBody>
      </p:sp>
      <p:grpSp>
        <p:nvGrpSpPr>
          <p:cNvPr id="13" name="Group 12"/>
          <p:cNvGrpSpPr/>
          <p:nvPr/>
        </p:nvGrpSpPr>
        <p:grpSpPr>
          <a:xfrm>
            <a:off x="533400" y="1989461"/>
            <a:ext cx="2743200" cy="4250531"/>
            <a:chOff x="533400" y="1863384"/>
            <a:chExt cx="2743200" cy="4250531"/>
          </a:xfrm>
        </p:grpSpPr>
        <p:sp>
          <p:nvSpPr>
            <p:cNvPr id="26" name="Vertical Scroll 25"/>
            <p:cNvSpPr/>
            <p:nvPr/>
          </p:nvSpPr>
          <p:spPr>
            <a:xfrm>
              <a:off x="533400" y="1863384"/>
              <a:ext cx="2743200" cy="4250531"/>
            </a:xfrm>
            <a:prstGeom prst="vertic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cs typeface="Calibri" panose="020F0502020204030204" pitchFamily="34" charset="0"/>
              </a:endParaRPr>
            </a:p>
          </p:txBody>
        </p:sp>
        <p:sp>
          <p:nvSpPr>
            <p:cNvPr id="4" name="TextBox 3"/>
            <p:cNvSpPr txBox="1"/>
            <p:nvPr/>
          </p:nvSpPr>
          <p:spPr>
            <a:xfrm>
              <a:off x="909294" y="2337184"/>
              <a:ext cx="1991413" cy="1077218"/>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this happened</a:t>
              </a:r>
            </a:p>
          </p:txBody>
        </p:sp>
        <p:cxnSp>
          <p:nvCxnSpPr>
            <p:cNvPr id="7" name="Straight Connector 6"/>
            <p:cNvCxnSpPr/>
            <p:nvPr/>
          </p:nvCxnSpPr>
          <p:spPr>
            <a:xfrm>
              <a:off x="827988" y="4162003"/>
              <a:ext cx="215402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09294" y="4390603"/>
              <a:ext cx="1991413" cy="1077218"/>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hash of previous</a:t>
              </a:r>
            </a:p>
          </p:txBody>
        </p:sp>
      </p:grpSp>
      <p:sp>
        <p:nvSpPr>
          <p:cNvPr id="12" name="Right Arrow 11"/>
          <p:cNvSpPr/>
          <p:nvPr/>
        </p:nvSpPr>
        <p:spPr>
          <a:xfrm>
            <a:off x="3124200" y="4800600"/>
            <a:ext cx="990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ight Arrow 51"/>
          <p:cNvSpPr/>
          <p:nvPr/>
        </p:nvSpPr>
        <p:spPr>
          <a:xfrm>
            <a:off x="6781800" y="4755333"/>
            <a:ext cx="990600" cy="914400"/>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7467600" y="1989461"/>
            <a:ext cx="2743200" cy="4250531"/>
            <a:chOff x="5105400" y="2349581"/>
            <a:chExt cx="2743200" cy="4250531"/>
          </a:xfrm>
        </p:grpSpPr>
        <p:sp>
          <p:nvSpPr>
            <p:cNvPr id="54" name="Vertical Scroll 53"/>
            <p:cNvSpPr/>
            <p:nvPr/>
          </p:nvSpPr>
          <p:spPr>
            <a:xfrm>
              <a:off x="5105400" y="2349581"/>
              <a:ext cx="2743200" cy="4250531"/>
            </a:xfrm>
            <a:prstGeom prst="verticalScroll">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cs typeface="Calibri" panose="020F0502020204030204" pitchFamily="34" charset="0"/>
              </a:endParaRPr>
            </a:p>
          </p:txBody>
        </p:sp>
        <p:sp>
          <p:nvSpPr>
            <p:cNvPr id="55" name="TextBox 54"/>
            <p:cNvSpPr txBox="1"/>
            <p:nvPr/>
          </p:nvSpPr>
          <p:spPr>
            <a:xfrm>
              <a:off x="5399988" y="2823381"/>
              <a:ext cx="2154025" cy="1200329"/>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this happened</a:t>
              </a:r>
            </a:p>
          </p:txBody>
        </p:sp>
        <p:cxnSp>
          <p:nvCxnSpPr>
            <p:cNvPr id="56" name="Straight Connector 55"/>
            <p:cNvCxnSpPr/>
            <p:nvPr/>
          </p:nvCxnSpPr>
          <p:spPr>
            <a:xfrm>
              <a:off x="5399988" y="4648200"/>
              <a:ext cx="215402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399988" y="4876800"/>
              <a:ext cx="2154025" cy="1200329"/>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hash of previous</a:t>
              </a:r>
            </a:p>
          </p:txBody>
        </p:sp>
      </p:grpSp>
      <p:grpSp>
        <p:nvGrpSpPr>
          <p:cNvPr id="63" name="Group 62"/>
          <p:cNvGrpSpPr/>
          <p:nvPr/>
        </p:nvGrpSpPr>
        <p:grpSpPr>
          <a:xfrm>
            <a:off x="4000500" y="1989461"/>
            <a:ext cx="2743200" cy="4250531"/>
            <a:chOff x="533400" y="1863384"/>
            <a:chExt cx="2743200" cy="4250531"/>
          </a:xfrm>
          <a:solidFill>
            <a:schemeClr val="accent2">
              <a:lumMod val="20000"/>
              <a:lumOff val="80000"/>
            </a:schemeClr>
          </a:solidFill>
        </p:grpSpPr>
        <p:sp>
          <p:nvSpPr>
            <p:cNvPr id="64" name="Vertical Scroll 63"/>
            <p:cNvSpPr/>
            <p:nvPr/>
          </p:nvSpPr>
          <p:spPr>
            <a:xfrm>
              <a:off x="533400" y="1863384"/>
              <a:ext cx="2743200" cy="4250531"/>
            </a:xfrm>
            <a:prstGeom prst="verticalScroll">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Calibri" panose="020F0502020204030204" pitchFamily="34" charset="0"/>
                <a:cs typeface="Calibri" panose="020F0502020204030204" pitchFamily="34" charset="0"/>
              </a:endParaRPr>
            </a:p>
          </p:txBody>
        </p:sp>
        <p:sp>
          <p:nvSpPr>
            <p:cNvPr id="65" name="TextBox 64"/>
            <p:cNvSpPr txBox="1"/>
            <p:nvPr/>
          </p:nvSpPr>
          <p:spPr>
            <a:xfrm>
              <a:off x="909294" y="2337184"/>
              <a:ext cx="1991413" cy="1077218"/>
            </a:xfrm>
            <a:prstGeom prst="rect">
              <a:avLst/>
            </a:prstGeom>
            <a:grpFill/>
          </p:spPr>
          <p:txBody>
            <a:bodyPr wrap="square" rtlCol="0">
              <a:spAutoFit/>
            </a:bodyPr>
            <a:lstStyle/>
            <a:p>
              <a:pPr algn="ctr"/>
              <a:r>
                <a:rPr lang="en-US" sz="3200" dirty="0">
                  <a:latin typeface="Calibri" panose="020F0502020204030204" pitchFamily="34" charset="0"/>
                  <a:cs typeface="Calibri" panose="020F0502020204030204" pitchFamily="34" charset="0"/>
                </a:rPr>
                <a:t>this happened</a:t>
              </a:r>
            </a:p>
          </p:txBody>
        </p:sp>
        <p:cxnSp>
          <p:nvCxnSpPr>
            <p:cNvPr id="66" name="Straight Connector 65"/>
            <p:cNvCxnSpPr/>
            <p:nvPr/>
          </p:nvCxnSpPr>
          <p:spPr>
            <a:xfrm>
              <a:off x="827988" y="4162003"/>
              <a:ext cx="2154025" cy="0"/>
            </a:xfrm>
            <a:prstGeom prst="line">
              <a:avLst/>
            </a:prstGeom>
            <a:grpFill/>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909294" y="4390603"/>
              <a:ext cx="1991413" cy="1077218"/>
            </a:xfrm>
            <a:prstGeom prst="rect">
              <a:avLst/>
            </a:prstGeom>
            <a:grpFill/>
          </p:spPr>
          <p:txBody>
            <a:bodyPr wrap="square" rtlCol="0">
              <a:spAutoFit/>
            </a:bodyPr>
            <a:lstStyle/>
            <a:p>
              <a:pPr algn="ctr"/>
              <a:r>
                <a:rPr lang="en-US" sz="3200" dirty="0">
                  <a:latin typeface="Calibri" panose="020F0502020204030204" pitchFamily="34" charset="0"/>
                  <a:cs typeface="Calibri" panose="020F0502020204030204" pitchFamily="34" charset="0"/>
                </a:rPr>
                <a:t>hash of previous</a:t>
              </a:r>
            </a:p>
          </p:txBody>
        </p:sp>
      </p:grpSp>
      <p:grpSp>
        <p:nvGrpSpPr>
          <p:cNvPr id="21" name="Group 20"/>
          <p:cNvGrpSpPr/>
          <p:nvPr/>
        </p:nvGrpSpPr>
        <p:grpSpPr>
          <a:xfrm>
            <a:off x="7013786" y="2339891"/>
            <a:ext cx="3022600" cy="1955800"/>
            <a:chOff x="2068441" y="4762500"/>
            <a:chExt cx="3022600" cy="1955800"/>
          </a:xfrm>
        </p:grpSpPr>
        <p:sp>
          <p:nvSpPr>
            <p:cNvPr id="22" name="Freeform 27"/>
            <p:cNvSpPr>
              <a:spLocks/>
            </p:cNvSpPr>
            <p:nvPr/>
          </p:nvSpPr>
          <p:spPr bwMode="auto">
            <a:xfrm>
              <a:off x="2068441" y="4762500"/>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solidFill>
              <a:srgbClr val="FFFF00"/>
            </a:solidFill>
            <a:ln w="38100">
              <a:solidFill>
                <a:srgbClr val="FF0000"/>
              </a:solidFill>
              <a:round/>
              <a:headEnd/>
              <a:tailEnd/>
            </a:ln>
          </p:spPr>
          <p:txBody>
            <a:bodyPr wrap="none" anchor="ctr"/>
            <a:lstStyle/>
            <a:p>
              <a:endParaRPr lang="en-US" dirty="0">
                <a:latin typeface="Courier New" pitchFamily="49" charset="0"/>
              </a:endParaRPr>
            </a:p>
          </p:txBody>
        </p:sp>
        <p:sp>
          <p:nvSpPr>
            <p:cNvPr id="23" name="Text Box 28"/>
            <p:cNvSpPr txBox="1">
              <a:spLocks noChangeArrowheads="1"/>
            </p:cNvSpPr>
            <p:nvPr/>
          </p:nvSpPr>
          <p:spPr bwMode="auto">
            <a:xfrm>
              <a:off x="2581225" y="5500718"/>
              <a:ext cx="1394933" cy="400110"/>
            </a:xfrm>
            <a:prstGeom prst="rect">
              <a:avLst/>
            </a:prstGeom>
            <a:noFill/>
            <a:ln w="9525" algn="ctr">
              <a:noFill/>
              <a:miter lim="800000"/>
              <a:headEnd/>
              <a:tailEnd/>
            </a:ln>
          </p:spPr>
          <p:txBody>
            <a:bodyPr wrap="none">
              <a:spAutoFit/>
            </a:bodyPr>
            <a:lstStyle/>
            <a:p>
              <a:pPr algn="r">
                <a:spcBef>
                  <a:spcPct val="0"/>
                </a:spcBef>
              </a:pPr>
              <a:r>
                <a:rPr lang="en-US" sz="2000" b="0" dirty="0">
                  <a:solidFill>
                    <a:srgbClr val="FF0000"/>
                  </a:solidFill>
                  <a:latin typeface="Arial" pitchFamily="34" charset="0"/>
                  <a:sym typeface="Symbol" pitchFamily="18" charset="2"/>
                </a:rPr>
                <a:t>tampering!</a:t>
              </a:r>
              <a:endParaRPr lang="el-GR" sz="2000" b="0" dirty="0">
                <a:solidFill>
                  <a:srgbClr val="FF0000"/>
                </a:solidFill>
                <a:latin typeface="Arial" pitchFamily="34" charset="0"/>
                <a:sym typeface="Symbol" pitchFamily="18" charset="2"/>
              </a:endParaRPr>
            </a:p>
          </p:txBody>
        </p:sp>
      </p:grpSp>
      <p:sp>
        <p:nvSpPr>
          <p:cNvPr id="25" name="Rounded Rectangular Callout 24"/>
          <p:cNvSpPr/>
          <p:nvPr/>
        </p:nvSpPr>
        <p:spPr bwMode="auto">
          <a:xfrm>
            <a:off x="189117" y="4301758"/>
            <a:ext cx="1440354" cy="510778"/>
          </a:xfrm>
          <a:prstGeom prst="wedgeRoundRectCallout">
            <a:avLst>
              <a:gd name="adj1" fmla="val 29425"/>
              <a:gd name="adj2" fmla="val 94823"/>
              <a:gd name="adj3" fmla="val 16667"/>
            </a:avLst>
          </a:prstGeom>
          <a:solidFill>
            <a:srgbClr val="FFFF00"/>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0066"/>
                </a:solidFill>
                <a:effectLst/>
                <a:latin typeface="Arial" panose="020B0604020202020204" pitchFamily="34" charset="0"/>
                <a:cs typeface="Arial" panose="020B0604020202020204" pitchFamily="34" charset="0"/>
              </a:rPr>
              <a:t>Uh,oh …</a:t>
            </a:r>
          </a:p>
        </p:txBody>
      </p:sp>
      <p:sp>
        <p:nvSpPr>
          <p:cNvPr id="27" name="Rounded Rectangular Callout 26"/>
          <p:cNvSpPr/>
          <p:nvPr/>
        </p:nvSpPr>
        <p:spPr bwMode="auto">
          <a:xfrm>
            <a:off x="3734399" y="4301758"/>
            <a:ext cx="1440354" cy="510778"/>
          </a:xfrm>
          <a:prstGeom prst="wedgeRoundRectCallout">
            <a:avLst>
              <a:gd name="adj1" fmla="val 29425"/>
              <a:gd name="adj2" fmla="val 94823"/>
              <a:gd name="adj3" fmla="val 16667"/>
            </a:avLst>
          </a:prstGeom>
          <a:solidFill>
            <a:srgbClr val="FFFF00"/>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0066"/>
                </a:solidFill>
                <a:effectLst/>
                <a:latin typeface="Arial" panose="020B0604020202020204" pitchFamily="34" charset="0"/>
                <a:cs typeface="Arial" panose="020B0604020202020204" pitchFamily="34" charset="0"/>
              </a:rPr>
              <a:t>Uh,oh …</a:t>
            </a:r>
          </a:p>
        </p:txBody>
      </p:sp>
    </p:spTree>
    <p:extLst>
      <p:ext uri="{BB962C8B-B14F-4D97-AF65-F5344CB8AC3E}">
        <p14:creationId xmlns:p14="http://schemas.microsoft.com/office/powerpoint/2010/main" val="25450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What is blockchain good for?</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25</a:t>
            </a:fld>
            <a:endParaRPr lang="en-US" dirty="0"/>
          </a:p>
        </p:txBody>
      </p:sp>
    </p:spTree>
    <p:extLst>
      <p:ext uri="{BB962C8B-B14F-4D97-AF65-F5344CB8AC3E}">
        <p14:creationId xmlns:p14="http://schemas.microsoft.com/office/powerpoint/2010/main" val="3237671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Application #1: Payments</a:t>
            </a:r>
            <a:br>
              <a:rPr lang="en-US" dirty="0">
                <a:solidFill>
                  <a:srgbClr val="FFFF00"/>
                </a:solidFill>
              </a:rPr>
            </a:br>
            <a:r>
              <a:rPr lang="en-US" dirty="0">
                <a:solidFill>
                  <a:srgbClr val="FFFF00"/>
                </a:solidFill>
              </a:rPr>
              <a:t>(Cryptocurrency)</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26</a:t>
            </a:fld>
            <a:endParaRPr lang="en-US" dirty="0"/>
          </a:p>
        </p:txBody>
      </p:sp>
    </p:spTree>
    <p:extLst>
      <p:ext uri="{BB962C8B-B14F-4D97-AF65-F5344CB8AC3E}">
        <p14:creationId xmlns:p14="http://schemas.microsoft.com/office/powerpoint/2010/main" val="2314720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8" name="Picture 24" descr="Bitcoin Bottom: Where Experts Say Crypto Prices Go Next | Money">
            <a:extLst>
              <a:ext uri="{FF2B5EF4-FFF2-40B4-BE49-F238E27FC236}">
                <a16:creationId xmlns:a16="http://schemas.microsoft.com/office/drawing/2014/main" id="{AC99B5DC-641C-A924-95A9-D5FE47431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16786" cy="5105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88F9498-2AAC-E0BC-E2F6-E119E79A8DA6}"/>
              </a:ext>
            </a:extLst>
          </p:cNvPr>
          <p:cNvSpPr>
            <a:spLocks noGrp="1"/>
          </p:cNvSpPr>
          <p:nvPr>
            <p:ph type="title"/>
          </p:nvPr>
        </p:nvSpPr>
        <p:spPr/>
        <p:txBody>
          <a:bodyPr/>
          <a:lstStyle/>
          <a:p>
            <a:r>
              <a:rPr lang="en-US">
                <a:solidFill>
                  <a:srgbClr val="FFFF00"/>
                </a:solidFill>
              </a:rPr>
              <a:t>Cryptocurrency Payments</a:t>
            </a:r>
            <a:endParaRPr lang="en-US" dirty="0">
              <a:solidFill>
                <a:srgbClr val="FFFF00"/>
              </a:solidFill>
            </a:endParaRPr>
          </a:p>
        </p:txBody>
      </p:sp>
      <p:sp>
        <p:nvSpPr>
          <p:cNvPr id="4" name="Slide Number Placeholder 3">
            <a:extLst>
              <a:ext uri="{FF2B5EF4-FFF2-40B4-BE49-F238E27FC236}">
                <a16:creationId xmlns:a16="http://schemas.microsoft.com/office/drawing/2014/main" id="{CE886E56-5F0A-2061-CE30-C99A611201D3}"/>
              </a:ext>
            </a:extLst>
          </p:cNvPr>
          <p:cNvSpPr>
            <a:spLocks noGrp="1"/>
          </p:cNvSpPr>
          <p:nvPr>
            <p:ph type="sldNum" sz="quarter" idx="11"/>
          </p:nvPr>
        </p:nvSpPr>
        <p:spPr/>
        <p:txBody>
          <a:bodyPr/>
          <a:lstStyle/>
          <a:p>
            <a:pPr>
              <a:defRPr/>
            </a:pPr>
            <a:fld id="{FA8C595A-3CE5-48A7-A55E-633D7D1DD01A}" type="slidenum">
              <a:rPr lang="x-none" smtClean="0"/>
              <a:pPr>
                <a:defRPr/>
              </a:pPr>
              <a:t>27</a:t>
            </a:fld>
            <a:endParaRPr lang="en-US" dirty="0"/>
          </a:p>
        </p:txBody>
      </p:sp>
      <p:sp>
        <p:nvSpPr>
          <p:cNvPr id="8" name="TextBox 7">
            <a:extLst>
              <a:ext uri="{FF2B5EF4-FFF2-40B4-BE49-F238E27FC236}">
                <a16:creationId xmlns:a16="http://schemas.microsoft.com/office/drawing/2014/main" id="{B622F3DE-3436-6533-ACC9-14EF07D65008}"/>
              </a:ext>
            </a:extLst>
          </p:cNvPr>
          <p:cNvSpPr txBox="1"/>
          <p:nvPr/>
        </p:nvSpPr>
        <p:spPr bwMode="auto">
          <a:xfrm>
            <a:off x="685800" y="4969432"/>
            <a:ext cx="8101320"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So far, case for blockchain-based payments weak</a:t>
            </a:r>
          </a:p>
        </p:txBody>
      </p:sp>
      <p:sp>
        <p:nvSpPr>
          <p:cNvPr id="9" name="TextBox 8">
            <a:extLst>
              <a:ext uri="{FF2B5EF4-FFF2-40B4-BE49-F238E27FC236}">
                <a16:creationId xmlns:a16="http://schemas.microsoft.com/office/drawing/2014/main" id="{AE53D161-A9E2-C97E-BF58-8A0EDEEB1A1C}"/>
              </a:ext>
            </a:extLst>
          </p:cNvPr>
          <p:cNvSpPr txBox="1"/>
          <p:nvPr/>
        </p:nvSpPr>
        <p:spPr bwMode="auto">
          <a:xfrm>
            <a:off x="685800" y="5920251"/>
            <a:ext cx="5612370"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We will speak more of this later …</a:t>
            </a:r>
          </a:p>
        </p:txBody>
      </p:sp>
      <p:sp>
        <p:nvSpPr>
          <p:cNvPr id="10" name="TextBox 9">
            <a:extLst>
              <a:ext uri="{FF2B5EF4-FFF2-40B4-BE49-F238E27FC236}">
                <a16:creationId xmlns:a16="http://schemas.microsoft.com/office/drawing/2014/main" id="{786AEE32-48BB-1C76-07C2-91EE0FE7C627}"/>
              </a:ext>
            </a:extLst>
          </p:cNvPr>
          <p:cNvSpPr txBox="1"/>
          <p:nvPr/>
        </p:nvSpPr>
        <p:spPr bwMode="auto">
          <a:xfrm>
            <a:off x="685800" y="2116972"/>
            <a:ext cx="470192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i="1" dirty="0">
                <a:solidFill>
                  <a:srgbClr val="FFFF00"/>
                </a:solidFill>
                <a:latin typeface="Arial" panose="020B0604020202020204" pitchFamily="34" charset="0"/>
                <a:cs typeface="Arial" panose="020B0604020202020204" pitchFamily="34" charset="0"/>
              </a:rPr>
              <a:t>Not</a:t>
            </a:r>
            <a:r>
              <a:rPr lang="en-US" sz="2800" dirty="0">
                <a:solidFill>
                  <a:srgbClr val="FFFF00"/>
                </a:solidFill>
                <a:latin typeface="Arial" panose="020B0604020202020204" pitchFamily="34" charset="0"/>
                <a:cs typeface="Arial" panose="020B0604020202020204" pitchFamily="34" charset="0"/>
              </a:rPr>
              <a:t> the same as blockchain!</a:t>
            </a:r>
            <a:endParaRPr lang="en-US" sz="2800" i="1" dirty="0">
              <a:solidFill>
                <a:srgbClr val="FFFF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56EAF97-6F2C-2CF0-E193-0D866828F0E8}"/>
              </a:ext>
            </a:extLst>
          </p:cNvPr>
          <p:cNvSpPr txBox="1"/>
          <p:nvPr/>
        </p:nvSpPr>
        <p:spPr bwMode="auto">
          <a:xfrm>
            <a:off x="685800" y="3067792"/>
            <a:ext cx="5982728"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Electronic payments already here …</a:t>
            </a:r>
          </a:p>
        </p:txBody>
      </p:sp>
      <p:sp>
        <p:nvSpPr>
          <p:cNvPr id="12" name="TextBox 11">
            <a:extLst>
              <a:ext uri="{FF2B5EF4-FFF2-40B4-BE49-F238E27FC236}">
                <a16:creationId xmlns:a16="http://schemas.microsoft.com/office/drawing/2014/main" id="{FEF01EC5-5A38-F7DA-9ACB-52E319A69994}"/>
              </a:ext>
            </a:extLst>
          </p:cNvPr>
          <p:cNvSpPr txBox="1"/>
          <p:nvPr/>
        </p:nvSpPr>
        <p:spPr bwMode="auto">
          <a:xfrm>
            <a:off x="685800" y="4018612"/>
            <a:ext cx="4398384"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Venmo, Zelle, PayPal, etc.</a:t>
            </a:r>
          </a:p>
        </p:txBody>
      </p:sp>
    </p:spTree>
    <p:extLst>
      <p:ext uri="{BB962C8B-B14F-4D97-AF65-F5344CB8AC3E}">
        <p14:creationId xmlns:p14="http://schemas.microsoft.com/office/powerpoint/2010/main" val="416789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Application #2: Decentralized Finance (DeFi)</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28</a:t>
            </a:fld>
            <a:endParaRPr lang="en-US" dirty="0"/>
          </a:p>
        </p:txBody>
      </p:sp>
    </p:spTree>
    <p:extLst>
      <p:ext uri="{BB962C8B-B14F-4D97-AF65-F5344CB8AC3E}">
        <p14:creationId xmlns:p14="http://schemas.microsoft.com/office/powerpoint/2010/main" val="2005632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D68D19-3BA5-2ED6-3FE7-D8D325738D32}"/>
              </a:ext>
            </a:extLst>
          </p:cNvPr>
          <p:cNvSpPr>
            <a:spLocks noGrp="1"/>
          </p:cNvSpPr>
          <p:nvPr>
            <p:ph type="sldNum" sz="quarter" idx="11"/>
          </p:nvPr>
        </p:nvSpPr>
        <p:spPr/>
        <p:txBody>
          <a:bodyPr/>
          <a:lstStyle/>
          <a:p>
            <a:pPr>
              <a:defRPr/>
            </a:pPr>
            <a:fld id="{FA8C595A-3CE5-48A7-A55E-633D7D1DD01A}" type="slidenum">
              <a:rPr lang="x-none" smtClean="0"/>
              <a:pPr>
                <a:defRPr/>
              </a:pPr>
              <a:t>29</a:t>
            </a:fld>
            <a:endParaRPr lang="en-US" dirty="0"/>
          </a:p>
        </p:txBody>
      </p:sp>
      <p:sp>
        <p:nvSpPr>
          <p:cNvPr id="5" name="Rectangle: Rounded Corners 4">
            <a:extLst>
              <a:ext uri="{FF2B5EF4-FFF2-40B4-BE49-F238E27FC236}">
                <a16:creationId xmlns:a16="http://schemas.microsoft.com/office/drawing/2014/main" id="{176690BC-74F5-FDB9-41F9-C61358630FA2}"/>
              </a:ext>
            </a:extLst>
          </p:cNvPr>
          <p:cNvSpPr/>
          <p:nvPr/>
        </p:nvSpPr>
        <p:spPr bwMode="auto">
          <a:xfrm>
            <a:off x="2254624" y="129988"/>
            <a:ext cx="4634753" cy="6598024"/>
          </a:xfrm>
          <a:prstGeom prst="roundRect">
            <a:avLst/>
          </a:prstGeom>
          <a:solidFill>
            <a:schemeClr val="tx1">
              <a:lumMod val="85000"/>
            </a:schemeClr>
          </a:solidFill>
          <a:ln w="38100" cap="flat" cmpd="sng" algn="ctr">
            <a:solidFill>
              <a:srgbClr val="00B05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grpSp>
        <p:nvGrpSpPr>
          <p:cNvPr id="16" name="Group 15">
            <a:extLst>
              <a:ext uri="{FF2B5EF4-FFF2-40B4-BE49-F238E27FC236}">
                <a16:creationId xmlns:a16="http://schemas.microsoft.com/office/drawing/2014/main" id="{210424FB-B4D6-FA21-3AD5-F5EE5F2ED045}"/>
              </a:ext>
            </a:extLst>
          </p:cNvPr>
          <p:cNvGrpSpPr/>
          <p:nvPr/>
        </p:nvGrpSpPr>
        <p:grpSpPr>
          <a:xfrm>
            <a:off x="2548357" y="990315"/>
            <a:ext cx="2589125" cy="646986"/>
            <a:chOff x="2538686" y="990315"/>
            <a:chExt cx="2589125" cy="646986"/>
          </a:xfrm>
          <a:solidFill>
            <a:schemeClr val="accent2"/>
          </a:solidFill>
        </p:grpSpPr>
        <p:sp>
          <p:nvSpPr>
            <p:cNvPr id="6" name="Oval 5">
              <a:extLst>
                <a:ext uri="{FF2B5EF4-FFF2-40B4-BE49-F238E27FC236}">
                  <a16:creationId xmlns:a16="http://schemas.microsoft.com/office/drawing/2014/main" id="{A51E6925-5998-B668-C05B-1B9CB5B416C5}"/>
                </a:ext>
              </a:extLst>
            </p:cNvPr>
            <p:cNvSpPr/>
            <p:nvPr/>
          </p:nvSpPr>
          <p:spPr bwMode="auto">
            <a:xfrm>
              <a:off x="2538686" y="1204509"/>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A</a:t>
              </a:r>
            </a:p>
          </p:txBody>
        </p:sp>
        <p:sp>
          <p:nvSpPr>
            <p:cNvPr id="8" name="Speech Bubble: Rectangle with Corners Rounded 7">
              <a:extLst>
                <a:ext uri="{FF2B5EF4-FFF2-40B4-BE49-F238E27FC236}">
                  <a16:creationId xmlns:a16="http://schemas.microsoft.com/office/drawing/2014/main" id="{21D7FBF7-0198-CB8F-C3C7-4C04D3249E2D}"/>
                </a:ext>
              </a:extLst>
            </p:cNvPr>
            <p:cNvSpPr/>
            <p:nvPr/>
          </p:nvSpPr>
          <p:spPr bwMode="auto">
            <a:xfrm>
              <a:off x="3155576" y="990315"/>
              <a:ext cx="1972235" cy="646986"/>
            </a:xfrm>
            <a:prstGeom prst="wedgeRoundRectCallout">
              <a:avLst>
                <a:gd name="adj1" fmla="val -62259"/>
                <a:gd name="adj2" fmla="val 37559"/>
                <a:gd name="adj3" fmla="val 16667"/>
              </a:avLst>
            </a:prstGeom>
            <a:grpFill/>
            <a:ln w="38100" cap="flat" cmpd="sng" algn="ctr">
              <a:solidFill>
                <a:srgbClr val="0000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 need to swap dollars for euros</a:t>
              </a:r>
            </a:p>
          </p:txBody>
        </p:sp>
      </p:grpSp>
      <p:grpSp>
        <p:nvGrpSpPr>
          <p:cNvPr id="19" name="Group 18">
            <a:extLst>
              <a:ext uri="{FF2B5EF4-FFF2-40B4-BE49-F238E27FC236}">
                <a16:creationId xmlns:a16="http://schemas.microsoft.com/office/drawing/2014/main" id="{F2B6FC07-92FA-802E-20D6-0DAFE6A97E14}"/>
              </a:ext>
            </a:extLst>
          </p:cNvPr>
          <p:cNvGrpSpPr/>
          <p:nvPr/>
        </p:nvGrpSpPr>
        <p:grpSpPr>
          <a:xfrm>
            <a:off x="3148017" y="1923701"/>
            <a:ext cx="3239337" cy="646986"/>
            <a:chOff x="3148017" y="2175380"/>
            <a:chExt cx="3239337" cy="646986"/>
          </a:xfrm>
          <a:solidFill>
            <a:srgbClr val="FF0000"/>
          </a:solidFill>
        </p:grpSpPr>
        <p:sp>
          <p:nvSpPr>
            <p:cNvPr id="7" name="Oval 6">
              <a:extLst>
                <a:ext uri="{FF2B5EF4-FFF2-40B4-BE49-F238E27FC236}">
                  <a16:creationId xmlns:a16="http://schemas.microsoft.com/office/drawing/2014/main" id="{1920FC0E-37FE-08AC-C5C2-1C1907F1E76C}"/>
                </a:ext>
              </a:extLst>
            </p:cNvPr>
            <p:cNvSpPr/>
            <p:nvPr/>
          </p:nvSpPr>
          <p:spPr bwMode="auto">
            <a:xfrm>
              <a:off x="5976652" y="2389574"/>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2"/>
                  </a:solidFill>
                  <a:effectLst/>
                  <a:latin typeface="Lucida Console" pitchFamily="49" charset="0"/>
                </a:rPr>
                <a:t>B</a:t>
              </a:r>
            </a:p>
          </p:txBody>
        </p:sp>
        <p:sp>
          <p:nvSpPr>
            <p:cNvPr id="9" name="Speech Bubble: Rectangle with Corners Rounded 8">
              <a:extLst>
                <a:ext uri="{FF2B5EF4-FFF2-40B4-BE49-F238E27FC236}">
                  <a16:creationId xmlns:a16="http://schemas.microsoft.com/office/drawing/2014/main" id="{806A7283-98EB-54E0-26AF-23FD80C0A8D3}"/>
                </a:ext>
              </a:extLst>
            </p:cNvPr>
            <p:cNvSpPr/>
            <p:nvPr/>
          </p:nvSpPr>
          <p:spPr bwMode="auto">
            <a:xfrm>
              <a:off x="3148017" y="2175380"/>
              <a:ext cx="2626659" cy="646986"/>
            </a:xfrm>
            <a:prstGeom prst="wedgeRoundRectCallout">
              <a:avLst>
                <a:gd name="adj1" fmla="val 56854"/>
                <a:gd name="adj2" fmla="val 29245"/>
                <a:gd name="adj3" fmla="val 16667"/>
              </a:avLst>
            </a:prstGeom>
            <a:grp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You don’t know me, but I can offer a good rate</a:t>
              </a:r>
            </a:p>
          </p:txBody>
        </p:sp>
      </p:grpSp>
      <p:grpSp>
        <p:nvGrpSpPr>
          <p:cNvPr id="20" name="Group 19">
            <a:extLst>
              <a:ext uri="{FF2B5EF4-FFF2-40B4-BE49-F238E27FC236}">
                <a16:creationId xmlns:a16="http://schemas.microsoft.com/office/drawing/2014/main" id="{D15F390B-F9C7-AC30-92DD-6D2BC8AA0FFF}"/>
              </a:ext>
            </a:extLst>
          </p:cNvPr>
          <p:cNvGrpSpPr/>
          <p:nvPr/>
        </p:nvGrpSpPr>
        <p:grpSpPr>
          <a:xfrm>
            <a:off x="2548357" y="2857087"/>
            <a:ext cx="2624282" cy="432792"/>
            <a:chOff x="2413882" y="3112459"/>
            <a:chExt cx="2624282" cy="432792"/>
          </a:xfrm>
          <a:solidFill>
            <a:schemeClr val="accent2"/>
          </a:solidFill>
        </p:grpSpPr>
        <p:sp>
          <p:nvSpPr>
            <p:cNvPr id="10" name="Oval 9">
              <a:extLst>
                <a:ext uri="{FF2B5EF4-FFF2-40B4-BE49-F238E27FC236}">
                  <a16:creationId xmlns:a16="http://schemas.microsoft.com/office/drawing/2014/main" id="{5AD24513-9DF5-3AB2-FECB-32ABEDB34EFF}"/>
                </a:ext>
              </a:extLst>
            </p:cNvPr>
            <p:cNvSpPr/>
            <p:nvPr/>
          </p:nvSpPr>
          <p:spPr bwMode="auto">
            <a:xfrm>
              <a:off x="2413882" y="3112459"/>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A</a:t>
              </a:r>
            </a:p>
          </p:txBody>
        </p:sp>
        <p:sp>
          <p:nvSpPr>
            <p:cNvPr id="11" name="Speech Bubble: Rectangle with Corners Rounded 10">
              <a:extLst>
                <a:ext uri="{FF2B5EF4-FFF2-40B4-BE49-F238E27FC236}">
                  <a16:creationId xmlns:a16="http://schemas.microsoft.com/office/drawing/2014/main" id="{00233953-1C47-3B81-AB2B-08C2D0CFE41B}"/>
                </a:ext>
              </a:extLst>
            </p:cNvPr>
            <p:cNvSpPr/>
            <p:nvPr/>
          </p:nvSpPr>
          <p:spPr bwMode="auto">
            <a:xfrm>
              <a:off x="3065929" y="3127090"/>
              <a:ext cx="1972235" cy="374571"/>
            </a:xfrm>
            <a:prstGeom prst="wedgeRoundRectCallout">
              <a:avLst>
                <a:gd name="adj1" fmla="val -62259"/>
                <a:gd name="adj2" fmla="val 37559"/>
                <a:gd name="adj3" fmla="val 16667"/>
              </a:avLst>
            </a:prstGeom>
            <a:grpFill/>
            <a:ln w="38100" cap="flat" cmpd="sng" algn="ctr">
              <a:solidFill>
                <a:srgbClr val="0000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panose="020B0604020202020204" pitchFamily="34" charset="0"/>
                  <a:cs typeface="Arial" panose="020B0604020202020204" pitchFamily="34" charset="0"/>
                </a:rPr>
                <a:t>Tell me more …</a:t>
              </a:r>
              <a:endPar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788F3C9-4546-0CCC-9511-1C9D47F0EE9D}"/>
              </a:ext>
            </a:extLst>
          </p:cNvPr>
          <p:cNvGrpSpPr/>
          <p:nvPr/>
        </p:nvGrpSpPr>
        <p:grpSpPr>
          <a:xfrm>
            <a:off x="3148017" y="3576279"/>
            <a:ext cx="3239337" cy="941334"/>
            <a:chOff x="3148017" y="3545251"/>
            <a:chExt cx="3239337" cy="941334"/>
          </a:xfrm>
          <a:solidFill>
            <a:srgbClr val="FF0000"/>
          </a:solidFill>
        </p:grpSpPr>
        <p:sp>
          <p:nvSpPr>
            <p:cNvPr id="12" name="Oval 11">
              <a:extLst>
                <a:ext uri="{FF2B5EF4-FFF2-40B4-BE49-F238E27FC236}">
                  <a16:creationId xmlns:a16="http://schemas.microsoft.com/office/drawing/2014/main" id="{5FBD6CCB-C4B8-1B49-00B2-6EE57A453DC7}"/>
                </a:ext>
              </a:extLst>
            </p:cNvPr>
            <p:cNvSpPr/>
            <p:nvPr/>
          </p:nvSpPr>
          <p:spPr bwMode="auto">
            <a:xfrm>
              <a:off x="5976652" y="4053793"/>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B</a:t>
              </a:r>
            </a:p>
          </p:txBody>
        </p:sp>
        <p:sp>
          <p:nvSpPr>
            <p:cNvPr id="13" name="Speech Bubble: Rectangle with Corners Rounded 12">
              <a:extLst>
                <a:ext uri="{FF2B5EF4-FFF2-40B4-BE49-F238E27FC236}">
                  <a16:creationId xmlns:a16="http://schemas.microsoft.com/office/drawing/2014/main" id="{DFF791B8-5713-FA75-12BE-45815F02CD67}"/>
                </a:ext>
              </a:extLst>
            </p:cNvPr>
            <p:cNvSpPr/>
            <p:nvPr/>
          </p:nvSpPr>
          <p:spPr bwMode="auto">
            <a:xfrm>
              <a:off x="3148017" y="3545251"/>
              <a:ext cx="2626659" cy="919401"/>
            </a:xfrm>
            <a:prstGeom prst="wedgeRoundRectCallout">
              <a:avLst>
                <a:gd name="adj1" fmla="val 56854"/>
                <a:gd name="adj2" fmla="val 29245"/>
                <a:gd name="adj3" fmla="val 16667"/>
              </a:avLst>
            </a:prstGeom>
            <a:grp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Send dollars by bank transfer I will send euros back, promise!</a:t>
              </a:r>
            </a:p>
          </p:txBody>
        </p:sp>
      </p:grpSp>
      <p:grpSp>
        <p:nvGrpSpPr>
          <p:cNvPr id="22" name="Group 21">
            <a:extLst>
              <a:ext uri="{FF2B5EF4-FFF2-40B4-BE49-F238E27FC236}">
                <a16:creationId xmlns:a16="http://schemas.microsoft.com/office/drawing/2014/main" id="{894B30EF-7173-DD64-5BDB-C896BA7541AC}"/>
              </a:ext>
            </a:extLst>
          </p:cNvPr>
          <p:cNvGrpSpPr/>
          <p:nvPr/>
        </p:nvGrpSpPr>
        <p:grpSpPr>
          <a:xfrm>
            <a:off x="2548357" y="4804013"/>
            <a:ext cx="1517978" cy="432792"/>
            <a:chOff x="2413882" y="4804013"/>
            <a:chExt cx="1517978" cy="432792"/>
          </a:xfrm>
          <a:solidFill>
            <a:schemeClr val="accent2"/>
          </a:solidFill>
        </p:grpSpPr>
        <p:sp>
          <p:nvSpPr>
            <p:cNvPr id="14" name="Oval 13">
              <a:extLst>
                <a:ext uri="{FF2B5EF4-FFF2-40B4-BE49-F238E27FC236}">
                  <a16:creationId xmlns:a16="http://schemas.microsoft.com/office/drawing/2014/main" id="{809FE3AF-B20A-FDC8-64D7-09643F8E0534}"/>
                </a:ext>
              </a:extLst>
            </p:cNvPr>
            <p:cNvSpPr/>
            <p:nvPr/>
          </p:nvSpPr>
          <p:spPr bwMode="auto">
            <a:xfrm>
              <a:off x="2413882" y="4804013"/>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A</a:t>
              </a:r>
            </a:p>
          </p:txBody>
        </p:sp>
        <p:sp>
          <p:nvSpPr>
            <p:cNvPr id="15" name="Speech Bubble: Rectangle with Corners Rounded 14">
              <a:extLst>
                <a:ext uri="{FF2B5EF4-FFF2-40B4-BE49-F238E27FC236}">
                  <a16:creationId xmlns:a16="http://schemas.microsoft.com/office/drawing/2014/main" id="{9AB8A38A-92BB-39EE-6EC7-34AC62BD8237}"/>
                </a:ext>
              </a:extLst>
            </p:cNvPr>
            <p:cNvSpPr/>
            <p:nvPr/>
          </p:nvSpPr>
          <p:spPr bwMode="auto">
            <a:xfrm>
              <a:off x="2983842" y="4804013"/>
              <a:ext cx="948018" cy="374571"/>
            </a:xfrm>
            <a:prstGeom prst="wedgeRoundRectCallout">
              <a:avLst>
                <a:gd name="adj1" fmla="val -62259"/>
                <a:gd name="adj2" fmla="val 37559"/>
                <a:gd name="adj3" fmla="val 16667"/>
              </a:avLst>
            </a:prstGeom>
            <a:grpFill/>
            <a:ln w="38100" cap="flat" cmpd="sng" algn="ctr">
              <a:solidFill>
                <a:srgbClr val="0000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panose="020B0604020202020204" pitchFamily="34" charset="0"/>
                  <a:cs typeface="Arial" panose="020B0604020202020204" pitchFamily="34" charset="0"/>
                </a:rPr>
                <a:t>IDK</a:t>
              </a:r>
              <a:endPar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AB573700-2970-AD9E-DAEB-E8460265DD5F}"/>
              </a:ext>
            </a:extLst>
          </p:cNvPr>
          <p:cNvSpPr txBox="1"/>
          <p:nvPr/>
        </p:nvSpPr>
        <p:spPr bwMode="auto">
          <a:xfrm>
            <a:off x="4071703" y="245597"/>
            <a:ext cx="1000595" cy="307777"/>
          </a:xfrm>
          <a:prstGeom prst="rect">
            <a:avLst/>
          </a:prstGeom>
          <a:noFill/>
          <a:ln w="76200">
            <a:noFill/>
            <a:miter lim="800000"/>
            <a:headEnd/>
            <a:tailEnd/>
          </a:ln>
          <a:effectLst/>
        </p:spPr>
        <p:txBody>
          <a:bodyPr wrap="none" rtlCol="0">
            <a:spAutoFit/>
          </a:bodyPr>
          <a:lstStyle/>
          <a:p>
            <a:pPr algn="ctr"/>
            <a:r>
              <a:rPr lang="en-US" sz="1400" dirty="0">
                <a:solidFill>
                  <a:schemeClr val="bg2"/>
                </a:solidFill>
                <a:latin typeface="Arial" panose="020B0604020202020204" pitchFamily="34" charset="0"/>
                <a:cs typeface="Arial" panose="020B0604020202020204" pitchFamily="34" charset="0"/>
              </a:rPr>
              <a:t>messages</a:t>
            </a:r>
          </a:p>
        </p:txBody>
      </p:sp>
      <p:sp>
        <p:nvSpPr>
          <p:cNvPr id="24" name="Rectangle 23">
            <a:extLst>
              <a:ext uri="{FF2B5EF4-FFF2-40B4-BE49-F238E27FC236}">
                <a16:creationId xmlns:a16="http://schemas.microsoft.com/office/drawing/2014/main" id="{F0D3BE78-E18B-33B8-0F26-F652D86AD98A}"/>
              </a:ext>
            </a:extLst>
          </p:cNvPr>
          <p:cNvSpPr/>
          <p:nvPr/>
        </p:nvSpPr>
        <p:spPr bwMode="auto">
          <a:xfrm>
            <a:off x="2390282" y="645459"/>
            <a:ext cx="4363436" cy="5567082"/>
          </a:xfrm>
          <a:prstGeom prst="rect">
            <a:avLst/>
          </a:prstGeom>
          <a:no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25" name="Oval 24">
            <a:extLst>
              <a:ext uri="{FF2B5EF4-FFF2-40B4-BE49-F238E27FC236}">
                <a16:creationId xmlns:a16="http://schemas.microsoft.com/office/drawing/2014/main" id="{807886E7-0F57-C112-519D-AC6120F4CF21}"/>
              </a:ext>
            </a:extLst>
          </p:cNvPr>
          <p:cNvSpPr/>
          <p:nvPr/>
        </p:nvSpPr>
        <p:spPr bwMode="auto">
          <a:xfrm>
            <a:off x="4408394" y="6342528"/>
            <a:ext cx="327213" cy="327213"/>
          </a:xfrm>
          <a:prstGeom prst="ellipse">
            <a:avLst/>
          </a:prstGeom>
          <a:no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Tree>
    <p:extLst>
      <p:ext uri="{BB962C8B-B14F-4D97-AF65-F5344CB8AC3E}">
        <p14:creationId xmlns:p14="http://schemas.microsoft.com/office/powerpoint/2010/main" val="279649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48A570-1CB3-4970-9C74-91A4D20835D0}"/>
              </a:ext>
            </a:extLst>
          </p:cNvPr>
          <p:cNvPicPr>
            <a:picLocks noChangeAspect="1"/>
          </p:cNvPicPr>
          <p:nvPr/>
        </p:nvPicPr>
        <p:blipFill>
          <a:blip r:embed="rId2"/>
          <a:stretch>
            <a:fillRect/>
          </a:stretch>
        </p:blipFill>
        <p:spPr>
          <a:xfrm>
            <a:off x="510988" y="1716742"/>
            <a:ext cx="8328212" cy="3431976"/>
          </a:xfrm>
          <a:prstGeom prst="rect">
            <a:avLst/>
          </a:prstGeom>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a:t>
            </a:fld>
            <a:endParaRPr lang="en-US" dirty="0"/>
          </a:p>
        </p:txBody>
      </p:sp>
      <p:sp>
        <p:nvSpPr>
          <p:cNvPr id="5" name="TextBox 4"/>
          <p:cNvSpPr txBox="1"/>
          <p:nvPr/>
        </p:nvSpPr>
        <p:spPr bwMode="auto">
          <a:xfrm>
            <a:off x="757752" y="4956254"/>
            <a:ext cx="5348211" cy="95410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“Buy a stock, if it goes up, sell it, if it goes down, don't buy it.”</a:t>
            </a:r>
          </a:p>
        </p:txBody>
      </p:sp>
      <p:sp>
        <p:nvSpPr>
          <p:cNvPr id="4" name="TextBox 3"/>
          <p:cNvSpPr txBox="1"/>
          <p:nvPr/>
        </p:nvSpPr>
        <p:spPr bwMode="auto">
          <a:xfrm>
            <a:off x="5686499" y="5648751"/>
            <a:ext cx="1850892"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Yogi Berra</a:t>
            </a:r>
          </a:p>
        </p:txBody>
      </p:sp>
      <p:sp>
        <p:nvSpPr>
          <p:cNvPr id="9" name="TextBox 8"/>
          <p:cNvSpPr txBox="1"/>
          <p:nvPr/>
        </p:nvSpPr>
        <p:spPr bwMode="auto">
          <a:xfrm>
            <a:off x="304800" y="1378526"/>
            <a:ext cx="1184940"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Greed</a:t>
            </a:r>
          </a:p>
        </p:txBody>
      </p:sp>
    </p:spTree>
    <p:extLst>
      <p:ext uri="{BB962C8B-B14F-4D97-AF65-F5344CB8AC3E}">
        <p14:creationId xmlns:p14="http://schemas.microsoft.com/office/powerpoint/2010/main" val="4140179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D68D19-3BA5-2ED6-3FE7-D8D325738D32}"/>
              </a:ext>
            </a:extLst>
          </p:cNvPr>
          <p:cNvSpPr>
            <a:spLocks noGrp="1"/>
          </p:cNvSpPr>
          <p:nvPr>
            <p:ph type="sldNum" sz="quarter" idx="11"/>
          </p:nvPr>
        </p:nvSpPr>
        <p:spPr/>
        <p:txBody>
          <a:bodyPr/>
          <a:lstStyle/>
          <a:p>
            <a:pPr>
              <a:defRPr/>
            </a:pPr>
            <a:fld id="{FA8C595A-3CE5-48A7-A55E-633D7D1DD01A}" type="slidenum">
              <a:rPr lang="x-none" smtClean="0"/>
              <a:pPr>
                <a:defRPr/>
              </a:pPr>
              <a:t>30</a:t>
            </a:fld>
            <a:endParaRPr lang="en-US" dirty="0"/>
          </a:p>
        </p:txBody>
      </p:sp>
      <p:sp>
        <p:nvSpPr>
          <p:cNvPr id="5" name="Rectangle: Rounded Corners 4">
            <a:extLst>
              <a:ext uri="{FF2B5EF4-FFF2-40B4-BE49-F238E27FC236}">
                <a16:creationId xmlns:a16="http://schemas.microsoft.com/office/drawing/2014/main" id="{176690BC-74F5-FDB9-41F9-C61358630FA2}"/>
              </a:ext>
            </a:extLst>
          </p:cNvPr>
          <p:cNvSpPr/>
          <p:nvPr/>
        </p:nvSpPr>
        <p:spPr bwMode="auto">
          <a:xfrm>
            <a:off x="2254624" y="129988"/>
            <a:ext cx="4634753" cy="6598024"/>
          </a:xfrm>
          <a:prstGeom prst="roundRect">
            <a:avLst/>
          </a:prstGeom>
          <a:solidFill>
            <a:schemeClr val="tx1">
              <a:lumMod val="85000"/>
            </a:schemeClr>
          </a:solidFill>
          <a:ln w="38100" cap="flat" cmpd="sng" algn="ctr">
            <a:solidFill>
              <a:srgbClr val="00B05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grpSp>
        <p:nvGrpSpPr>
          <p:cNvPr id="16" name="Group 15">
            <a:extLst>
              <a:ext uri="{FF2B5EF4-FFF2-40B4-BE49-F238E27FC236}">
                <a16:creationId xmlns:a16="http://schemas.microsoft.com/office/drawing/2014/main" id="{210424FB-B4D6-FA21-3AD5-F5EE5F2ED045}"/>
              </a:ext>
            </a:extLst>
          </p:cNvPr>
          <p:cNvGrpSpPr/>
          <p:nvPr/>
        </p:nvGrpSpPr>
        <p:grpSpPr>
          <a:xfrm>
            <a:off x="2521462" y="990315"/>
            <a:ext cx="2708375" cy="646986"/>
            <a:chOff x="2538686" y="990315"/>
            <a:chExt cx="2708375" cy="646986"/>
          </a:xfrm>
          <a:solidFill>
            <a:srgbClr val="0000FF"/>
          </a:solidFill>
        </p:grpSpPr>
        <p:sp>
          <p:nvSpPr>
            <p:cNvPr id="6" name="Oval 5">
              <a:extLst>
                <a:ext uri="{FF2B5EF4-FFF2-40B4-BE49-F238E27FC236}">
                  <a16:creationId xmlns:a16="http://schemas.microsoft.com/office/drawing/2014/main" id="{A51E6925-5998-B668-C05B-1B9CB5B416C5}"/>
                </a:ext>
              </a:extLst>
            </p:cNvPr>
            <p:cNvSpPr/>
            <p:nvPr/>
          </p:nvSpPr>
          <p:spPr bwMode="auto">
            <a:xfrm>
              <a:off x="2538686" y="1204509"/>
              <a:ext cx="410702" cy="432792"/>
            </a:xfrm>
            <a:prstGeom prst="ellipse">
              <a:avLst/>
            </a:prstGeom>
            <a:grp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A</a:t>
              </a:r>
            </a:p>
          </p:txBody>
        </p:sp>
        <p:sp>
          <p:nvSpPr>
            <p:cNvPr id="8" name="Speech Bubble: Rectangle with Corners Rounded 7">
              <a:extLst>
                <a:ext uri="{FF2B5EF4-FFF2-40B4-BE49-F238E27FC236}">
                  <a16:creationId xmlns:a16="http://schemas.microsoft.com/office/drawing/2014/main" id="{21D7FBF7-0198-CB8F-C3C7-4C04D3249E2D}"/>
                </a:ext>
              </a:extLst>
            </p:cNvPr>
            <p:cNvSpPr/>
            <p:nvPr/>
          </p:nvSpPr>
          <p:spPr bwMode="auto">
            <a:xfrm>
              <a:off x="3274826" y="990315"/>
              <a:ext cx="1972235" cy="646986"/>
            </a:xfrm>
            <a:prstGeom prst="wedgeRoundRectCallout">
              <a:avLst>
                <a:gd name="adj1" fmla="val -62259"/>
                <a:gd name="adj2" fmla="val 37559"/>
                <a:gd name="adj3" fmla="val 16667"/>
              </a:avLst>
            </a:prstGeom>
            <a:grpFill/>
            <a:ln w="38100" cap="flat" cmpd="sng" algn="ctr">
              <a:solidFill>
                <a:srgbClr val="0000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I’d like to swap dollars for euros</a:t>
              </a:r>
            </a:p>
          </p:txBody>
        </p:sp>
      </p:grpSp>
      <p:grpSp>
        <p:nvGrpSpPr>
          <p:cNvPr id="19" name="Group 18">
            <a:extLst>
              <a:ext uri="{FF2B5EF4-FFF2-40B4-BE49-F238E27FC236}">
                <a16:creationId xmlns:a16="http://schemas.microsoft.com/office/drawing/2014/main" id="{F2B6FC07-92FA-802E-20D6-0DAFE6A97E14}"/>
              </a:ext>
            </a:extLst>
          </p:cNvPr>
          <p:cNvGrpSpPr/>
          <p:nvPr/>
        </p:nvGrpSpPr>
        <p:grpSpPr>
          <a:xfrm>
            <a:off x="3148017" y="1787494"/>
            <a:ext cx="3239338" cy="919401"/>
            <a:chOff x="3148017" y="2039173"/>
            <a:chExt cx="3239338" cy="919401"/>
          </a:xfrm>
          <a:solidFill>
            <a:srgbClr val="FF0000"/>
          </a:solidFill>
        </p:grpSpPr>
        <p:sp>
          <p:nvSpPr>
            <p:cNvPr id="7" name="Oval 6">
              <a:extLst>
                <a:ext uri="{FF2B5EF4-FFF2-40B4-BE49-F238E27FC236}">
                  <a16:creationId xmlns:a16="http://schemas.microsoft.com/office/drawing/2014/main" id="{1920FC0E-37FE-08AC-C5C2-1C1907F1E76C}"/>
                </a:ext>
              </a:extLst>
            </p:cNvPr>
            <p:cNvSpPr/>
            <p:nvPr/>
          </p:nvSpPr>
          <p:spPr bwMode="auto">
            <a:xfrm>
              <a:off x="5976653" y="2525782"/>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B</a:t>
              </a:r>
            </a:p>
          </p:txBody>
        </p:sp>
        <p:sp>
          <p:nvSpPr>
            <p:cNvPr id="9" name="Speech Bubble: Rectangle with Corners Rounded 8">
              <a:extLst>
                <a:ext uri="{FF2B5EF4-FFF2-40B4-BE49-F238E27FC236}">
                  <a16:creationId xmlns:a16="http://schemas.microsoft.com/office/drawing/2014/main" id="{806A7283-98EB-54E0-26AF-23FD80C0A8D3}"/>
                </a:ext>
              </a:extLst>
            </p:cNvPr>
            <p:cNvSpPr/>
            <p:nvPr/>
          </p:nvSpPr>
          <p:spPr bwMode="auto">
            <a:xfrm>
              <a:off x="3148017" y="2039173"/>
              <a:ext cx="2626659" cy="919401"/>
            </a:xfrm>
            <a:prstGeom prst="wedgeRoundRectCallout">
              <a:avLst>
                <a:gd name="adj1" fmla="val 56171"/>
                <a:gd name="adj2" fmla="val 30220"/>
                <a:gd name="adj3" fmla="val 16667"/>
              </a:avLst>
            </a:prstGeom>
            <a:grp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You don’t know me, but I have a smart contract on the Ethereum chain …</a:t>
              </a:r>
            </a:p>
          </p:txBody>
        </p:sp>
      </p:grpSp>
      <p:grpSp>
        <p:nvGrpSpPr>
          <p:cNvPr id="20" name="Group 19">
            <a:extLst>
              <a:ext uri="{FF2B5EF4-FFF2-40B4-BE49-F238E27FC236}">
                <a16:creationId xmlns:a16="http://schemas.microsoft.com/office/drawing/2014/main" id="{D15F390B-F9C7-AC30-92DD-6D2BC8AA0FFF}"/>
              </a:ext>
            </a:extLst>
          </p:cNvPr>
          <p:cNvGrpSpPr/>
          <p:nvPr/>
        </p:nvGrpSpPr>
        <p:grpSpPr>
          <a:xfrm>
            <a:off x="2521462" y="2853266"/>
            <a:ext cx="2708375" cy="436613"/>
            <a:chOff x="2413882" y="3108638"/>
            <a:chExt cx="2708375" cy="436613"/>
          </a:xfrm>
          <a:solidFill>
            <a:srgbClr val="0000FF"/>
          </a:solidFill>
        </p:grpSpPr>
        <p:sp>
          <p:nvSpPr>
            <p:cNvPr id="10" name="Oval 9">
              <a:extLst>
                <a:ext uri="{FF2B5EF4-FFF2-40B4-BE49-F238E27FC236}">
                  <a16:creationId xmlns:a16="http://schemas.microsoft.com/office/drawing/2014/main" id="{5AD24513-9DF5-3AB2-FECB-32ABEDB34EFF}"/>
                </a:ext>
              </a:extLst>
            </p:cNvPr>
            <p:cNvSpPr/>
            <p:nvPr/>
          </p:nvSpPr>
          <p:spPr bwMode="auto">
            <a:xfrm>
              <a:off x="2413882" y="3112459"/>
              <a:ext cx="410702" cy="432792"/>
            </a:xfrm>
            <a:prstGeom prst="ellipse">
              <a:avLst/>
            </a:prstGeom>
            <a:grp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A</a:t>
              </a:r>
            </a:p>
          </p:txBody>
        </p:sp>
        <p:sp>
          <p:nvSpPr>
            <p:cNvPr id="11" name="Speech Bubble: Rectangle with Corners Rounded 10">
              <a:extLst>
                <a:ext uri="{FF2B5EF4-FFF2-40B4-BE49-F238E27FC236}">
                  <a16:creationId xmlns:a16="http://schemas.microsoft.com/office/drawing/2014/main" id="{00233953-1C47-3B81-AB2B-08C2D0CFE41B}"/>
                </a:ext>
              </a:extLst>
            </p:cNvPr>
            <p:cNvSpPr/>
            <p:nvPr/>
          </p:nvSpPr>
          <p:spPr bwMode="auto">
            <a:xfrm>
              <a:off x="3150022" y="3108638"/>
              <a:ext cx="1972235" cy="374571"/>
            </a:xfrm>
            <a:prstGeom prst="wedgeRoundRectCallout">
              <a:avLst>
                <a:gd name="adj1" fmla="val -62259"/>
                <a:gd name="adj2" fmla="val 37559"/>
                <a:gd name="adj3" fmla="val 16667"/>
              </a:avLst>
            </a:prstGeom>
            <a:grpFill/>
            <a:ln w="38100" cap="flat" cmpd="sng" algn="ctr">
              <a:solidFill>
                <a:srgbClr val="0000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panose="020B0604020202020204" pitchFamily="34" charset="0"/>
                  <a:cs typeface="Arial" panose="020B0604020202020204" pitchFamily="34" charset="0"/>
                </a:rPr>
                <a:t>I trust Ethereum …</a:t>
              </a:r>
              <a:endPar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3788F3C9-4546-0CCC-9511-1C9D47F0EE9D}"/>
              </a:ext>
            </a:extLst>
          </p:cNvPr>
          <p:cNvGrpSpPr/>
          <p:nvPr/>
        </p:nvGrpSpPr>
        <p:grpSpPr>
          <a:xfrm>
            <a:off x="2868707" y="3576280"/>
            <a:ext cx="3518648" cy="941333"/>
            <a:chOff x="3148017" y="3545252"/>
            <a:chExt cx="3239337" cy="941333"/>
          </a:xfrm>
          <a:solidFill>
            <a:srgbClr val="FF0000"/>
          </a:solidFill>
        </p:grpSpPr>
        <p:sp>
          <p:nvSpPr>
            <p:cNvPr id="12" name="Oval 11">
              <a:extLst>
                <a:ext uri="{FF2B5EF4-FFF2-40B4-BE49-F238E27FC236}">
                  <a16:creationId xmlns:a16="http://schemas.microsoft.com/office/drawing/2014/main" id="{5FBD6CCB-C4B8-1B49-00B2-6EE57A453DC7}"/>
                </a:ext>
              </a:extLst>
            </p:cNvPr>
            <p:cNvSpPr/>
            <p:nvPr/>
          </p:nvSpPr>
          <p:spPr bwMode="auto">
            <a:xfrm>
              <a:off x="5976652" y="4053793"/>
              <a:ext cx="410702" cy="432792"/>
            </a:xfrm>
            <a:prstGeom prst="ellipse">
              <a:avLst/>
            </a:prstGeom>
            <a:grpFill/>
            <a:ln w="381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B</a:t>
              </a:r>
            </a:p>
          </p:txBody>
        </p:sp>
        <p:sp>
          <p:nvSpPr>
            <p:cNvPr id="13" name="Speech Bubble: Rectangle with Corners Rounded 12">
              <a:extLst>
                <a:ext uri="{FF2B5EF4-FFF2-40B4-BE49-F238E27FC236}">
                  <a16:creationId xmlns:a16="http://schemas.microsoft.com/office/drawing/2014/main" id="{DFF791B8-5713-FA75-12BE-45815F02CD67}"/>
                </a:ext>
              </a:extLst>
            </p:cNvPr>
            <p:cNvSpPr/>
            <p:nvPr/>
          </p:nvSpPr>
          <p:spPr bwMode="auto">
            <a:xfrm>
              <a:off x="3148017" y="3545252"/>
              <a:ext cx="2626659" cy="919401"/>
            </a:xfrm>
            <a:prstGeom prst="wedgeRoundRectCallout">
              <a:avLst>
                <a:gd name="adj1" fmla="val 56854"/>
                <a:gd name="adj2" fmla="val 29245"/>
                <a:gd name="adj3" fmla="val 16667"/>
              </a:avLst>
            </a:prstGeom>
            <a:grp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2"/>
                  </a:solidFill>
                  <a:effectLst/>
                  <a:latin typeface="Arial" panose="020B0604020202020204" pitchFamily="34" charset="0"/>
                  <a:cs typeface="Arial" panose="020B0604020202020204" pitchFamily="34" charset="0"/>
                </a:rPr>
                <a:t>My contract automatically sends you euros in return for dollars</a:t>
              </a:r>
            </a:p>
          </p:txBody>
        </p:sp>
      </p:grpSp>
      <p:grpSp>
        <p:nvGrpSpPr>
          <p:cNvPr id="22" name="Group 21">
            <a:extLst>
              <a:ext uri="{FF2B5EF4-FFF2-40B4-BE49-F238E27FC236}">
                <a16:creationId xmlns:a16="http://schemas.microsoft.com/office/drawing/2014/main" id="{894B30EF-7173-DD64-5BDB-C896BA7541AC}"/>
              </a:ext>
            </a:extLst>
          </p:cNvPr>
          <p:cNvGrpSpPr/>
          <p:nvPr/>
        </p:nvGrpSpPr>
        <p:grpSpPr>
          <a:xfrm>
            <a:off x="2521460" y="4816688"/>
            <a:ext cx="3332175" cy="432792"/>
            <a:chOff x="2656090" y="4804013"/>
            <a:chExt cx="1367057" cy="432792"/>
          </a:xfrm>
          <a:solidFill>
            <a:srgbClr val="0000FF"/>
          </a:solidFill>
        </p:grpSpPr>
        <p:sp>
          <p:nvSpPr>
            <p:cNvPr id="14" name="Oval 13">
              <a:extLst>
                <a:ext uri="{FF2B5EF4-FFF2-40B4-BE49-F238E27FC236}">
                  <a16:creationId xmlns:a16="http://schemas.microsoft.com/office/drawing/2014/main" id="{809FE3AF-B20A-FDC8-64D7-09643F8E0534}"/>
                </a:ext>
              </a:extLst>
            </p:cNvPr>
            <p:cNvSpPr/>
            <p:nvPr/>
          </p:nvSpPr>
          <p:spPr bwMode="auto">
            <a:xfrm>
              <a:off x="2656090" y="4804013"/>
              <a:ext cx="168494" cy="432792"/>
            </a:xfrm>
            <a:prstGeom prst="ellipse">
              <a:avLst/>
            </a:prstGeom>
            <a:grp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Lucida Console" pitchFamily="49" charset="0"/>
                </a:rPr>
                <a:t>A</a:t>
              </a:r>
            </a:p>
          </p:txBody>
        </p:sp>
        <p:sp>
          <p:nvSpPr>
            <p:cNvPr id="15" name="Speech Bubble: Rectangle with Corners Rounded 14">
              <a:extLst>
                <a:ext uri="{FF2B5EF4-FFF2-40B4-BE49-F238E27FC236}">
                  <a16:creationId xmlns:a16="http://schemas.microsoft.com/office/drawing/2014/main" id="{9AB8A38A-92BB-39EE-6EC7-34AC62BD8237}"/>
                </a:ext>
              </a:extLst>
            </p:cNvPr>
            <p:cNvSpPr/>
            <p:nvPr/>
          </p:nvSpPr>
          <p:spPr bwMode="auto">
            <a:xfrm>
              <a:off x="2958099" y="4804015"/>
              <a:ext cx="1065048" cy="374571"/>
            </a:xfrm>
            <a:prstGeom prst="wedgeRoundRectCallout">
              <a:avLst>
                <a:gd name="adj1" fmla="val -60382"/>
                <a:gd name="adj2" fmla="val 37559"/>
                <a:gd name="adj3" fmla="val 16667"/>
              </a:avLst>
            </a:prstGeom>
            <a:grpFill/>
            <a:ln w="38100" cap="flat" cmpd="sng" algn="ctr">
              <a:solidFill>
                <a:srgbClr val="0000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panose="020B0604020202020204" pitchFamily="34" charset="0"/>
                  <a:cs typeface="Arial" panose="020B0604020202020204" pitchFamily="34" charset="0"/>
                </a:rPr>
                <a:t>Now we can do business!</a:t>
              </a:r>
              <a:endPar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2F6233B9-B4CE-CA35-70C5-68FD77F1ADF5}"/>
              </a:ext>
            </a:extLst>
          </p:cNvPr>
          <p:cNvSpPr txBox="1"/>
          <p:nvPr/>
        </p:nvSpPr>
        <p:spPr bwMode="auto">
          <a:xfrm>
            <a:off x="4071703" y="245597"/>
            <a:ext cx="1000595" cy="307777"/>
          </a:xfrm>
          <a:prstGeom prst="rect">
            <a:avLst/>
          </a:prstGeom>
          <a:noFill/>
          <a:ln w="76200">
            <a:noFill/>
            <a:miter lim="800000"/>
            <a:headEnd/>
            <a:tailEnd/>
          </a:ln>
          <a:effectLst/>
        </p:spPr>
        <p:txBody>
          <a:bodyPr wrap="none" rtlCol="0">
            <a:spAutoFit/>
          </a:bodyPr>
          <a:lstStyle/>
          <a:p>
            <a:pPr algn="ctr"/>
            <a:r>
              <a:rPr lang="en-US" sz="1400" dirty="0">
                <a:solidFill>
                  <a:schemeClr val="bg2"/>
                </a:solidFill>
                <a:latin typeface="Arial" panose="020B0604020202020204" pitchFamily="34" charset="0"/>
                <a:cs typeface="Arial" panose="020B0604020202020204" pitchFamily="34" charset="0"/>
              </a:rPr>
              <a:t>messages</a:t>
            </a:r>
          </a:p>
        </p:txBody>
      </p:sp>
      <p:sp>
        <p:nvSpPr>
          <p:cNvPr id="17" name="Rectangle 16">
            <a:extLst>
              <a:ext uri="{FF2B5EF4-FFF2-40B4-BE49-F238E27FC236}">
                <a16:creationId xmlns:a16="http://schemas.microsoft.com/office/drawing/2014/main" id="{1688E744-94C1-404B-AC0E-7A19DBFC32D9}"/>
              </a:ext>
            </a:extLst>
          </p:cNvPr>
          <p:cNvSpPr/>
          <p:nvPr/>
        </p:nvSpPr>
        <p:spPr bwMode="auto">
          <a:xfrm>
            <a:off x="2390282" y="645459"/>
            <a:ext cx="4363436" cy="5567082"/>
          </a:xfrm>
          <a:prstGeom prst="rect">
            <a:avLst/>
          </a:prstGeom>
          <a:no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18" name="Oval 17">
            <a:extLst>
              <a:ext uri="{FF2B5EF4-FFF2-40B4-BE49-F238E27FC236}">
                <a16:creationId xmlns:a16="http://schemas.microsoft.com/office/drawing/2014/main" id="{A55AB7F2-B92F-39A3-C874-557EE65D16DE}"/>
              </a:ext>
            </a:extLst>
          </p:cNvPr>
          <p:cNvSpPr/>
          <p:nvPr/>
        </p:nvSpPr>
        <p:spPr bwMode="auto">
          <a:xfrm>
            <a:off x="4408394" y="6342528"/>
            <a:ext cx="327213" cy="327213"/>
          </a:xfrm>
          <a:prstGeom prst="ellipse">
            <a:avLst/>
          </a:prstGeom>
          <a:no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Tree>
    <p:extLst>
      <p:ext uri="{BB962C8B-B14F-4D97-AF65-F5344CB8AC3E}">
        <p14:creationId xmlns:p14="http://schemas.microsoft.com/office/powerpoint/2010/main" val="20622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fi Logo designs, themes, templates and downloadable ...">
            <a:extLst>
              <a:ext uri="{FF2B5EF4-FFF2-40B4-BE49-F238E27FC236}">
                <a16:creationId xmlns:a16="http://schemas.microsoft.com/office/drawing/2014/main" id="{1AA259BE-6D4E-DC8A-451C-999CC376B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4" y="90766"/>
            <a:ext cx="9022977" cy="676723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6A1EC46B-B2F3-83B0-3E41-42771A84FC3C}"/>
              </a:ext>
            </a:extLst>
          </p:cNvPr>
          <p:cNvSpPr>
            <a:spLocks noGrp="1"/>
          </p:cNvSpPr>
          <p:nvPr>
            <p:ph type="title"/>
          </p:nvPr>
        </p:nvSpPr>
        <p:spPr/>
        <p:txBody>
          <a:bodyPr/>
          <a:lstStyle/>
          <a:p>
            <a:r>
              <a:rPr lang="en-US" dirty="0">
                <a:solidFill>
                  <a:srgbClr val="FFFF00"/>
                </a:solidFill>
              </a:rPr>
              <a:t>Decentralized Finance</a:t>
            </a:r>
          </a:p>
        </p:txBody>
      </p:sp>
      <p:sp>
        <p:nvSpPr>
          <p:cNvPr id="2" name="Slide Number Placeholder 1">
            <a:extLst>
              <a:ext uri="{FF2B5EF4-FFF2-40B4-BE49-F238E27FC236}">
                <a16:creationId xmlns:a16="http://schemas.microsoft.com/office/drawing/2014/main" id="{762DE1B0-3943-CE8C-FBFC-1E23C3ADFBF4}"/>
              </a:ext>
            </a:extLst>
          </p:cNvPr>
          <p:cNvSpPr>
            <a:spLocks noGrp="1"/>
          </p:cNvSpPr>
          <p:nvPr>
            <p:ph type="sldNum" sz="quarter" idx="11"/>
          </p:nvPr>
        </p:nvSpPr>
        <p:spPr/>
        <p:txBody>
          <a:bodyPr/>
          <a:lstStyle/>
          <a:p>
            <a:pPr>
              <a:defRPr/>
            </a:pPr>
            <a:fld id="{FE25F947-77F5-4CA6-8472-B4B2967773ED}" type="slidenum">
              <a:rPr lang="x-none" smtClean="0"/>
              <a:pPr>
                <a:defRPr/>
              </a:pPr>
              <a:t>31</a:t>
            </a:fld>
            <a:endParaRPr lang="en-US" dirty="0"/>
          </a:p>
        </p:txBody>
      </p:sp>
      <p:sp>
        <p:nvSpPr>
          <p:cNvPr id="3" name="TextBox 2">
            <a:extLst>
              <a:ext uri="{FF2B5EF4-FFF2-40B4-BE49-F238E27FC236}">
                <a16:creationId xmlns:a16="http://schemas.microsoft.com/office/drawing/2014/main" id="{E3D6E6E2-E398-19EC-7C73-E95CD1AF9E77}"/>
              </a:ext>
            </a:extLst>
          </p:cNvPr>
          <p:cNvSpPr txBox="1"/>
          <p:nvPr/>
        </p:nvSpPr>
        <p:spPr bwMode="auto">
          <a:xfrm>
            <a:off x="1573357" y="4676614"/>
            <a:ext cx="3301931"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Verify complex tech</a:t>
            </a:r>
          </a:p>
        </p:txBody>
      </p:sp>
      <p:sp>
        <p:nvSpPr>
          <p:cNvPr id="4" name="TextBox 3">
            <a:extLst>
              <a:ext uri="{FF2B5EF4-FFF2-40B4-BE49-F238E27FC236}">
                <a16:creationId xmlns:a16="http://schemas.microsoft.com/office/drawing/2014/main" id="{A29AF2D3-229E-53D6-A3F7-F126B4706953}"/>
              </a:ext>
            </a:extLst>
          </p:cNvPr>
          <p:cNvSpPr txBox="1"/>
          <p:nvPr/>
        </p:nvSpPr>
        <p:spPr bwMode="auto">
          <a:xfrm>
            <a:off x="1573357" y="5562032"/>
            <a:ext cx="3767378"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Regulation ambiguous</a:t>
            </a:r>
          </a:p>
        </p:txBody>
      </p:sp>
      <p:sp>
        <p:nvSpPr>
          <p:cNvPr id="5" name="TextBox 4">
            <a:extLst>
              <a:ext uri="{FF2B5EF4-FFF2-40B4-BE49-F238E27FC236}">
                <a16:creationId xmlns:a16="http://schemas.microsoft.com/office/drawing/2014/main" id="{55953B5A-A720-1BE8-2B2F-760FCB598BAB}"/>
              </a:ext>
            </a:extLst>
          </p:cNvPr>
          <p:cNvSpPr txBox="1"/>
          <p:nvPr/>
        </p:nvSpPr>
        <p:spPr bwMode="auto">
          <a:xfrm>
            <a:off x="1573357" y="2020363"/>
            <a:ext cx="668324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Lowers barrier to entry for novel services</a:t>
            </a:r>
          </a:p>
        </p:txBody>
      </p:sp>
      <p:sp>
        <p:nvSpPr>
          <p:cNvPr id="6" name="TextBox 5">
            <a:extLst>
              <a:ext uri="{FF2B5EF4-FFF2-40B4-BE49-F238E27FC236}">
                <a16:creationId xmlns:a16="http://schemas.microsoft.com/office/drawing/2014/main" id="{5AD4512F-ADD7-96CC-A4A5-9569417E2E09}"/>
              </a:ext>
            </a:extLst>
          </p:cNvPr>
          <p:cNvSpPr txBox="1"/>
          <p:nvPr/>
        </p:nvSpPr>
        <p:spPr bwMode="auto">
          <a:xfrm>
            <a:off x="1573357" y="2905780"/>
            <a:ext cx="5767413"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Trust the tech, not the counterparty</a:t>
            </a:r>
          </a:p>
        </p:txBody>
      </p:sp>
      <p:sp>
        <p:nvSpPr>
          <p:cNvPr id="7" name="TextBox 6">
            <a:extLst>
              <a:ext uri="{FF2B5EF4-FFF2-40B4-BE49-F238E27FC236}">
                <a16:creationId xmlns:a16="http://schemas.microsoft.com/office/drawing/2014/main" id="{E9073777-68A5-1F67-B2B3-0D2BD6D9D2DF}"/>
              </a:ext>
            </a:extLst>
          </p:cNvPr>
          <p:cNvSpPr txBox="1"/>
          <p:nvPr/>
        </p:nvSpPr>
        <p:spPr bwMode="auto">
          <a:xfrm>
            <a:off x="1573357" y="3791197"/>
            <a:ext cx="3243196"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Still, buyer beware!</a:t>
            </a:r>
          </a:p>
        </p:txBody>
      </p:sp>
    </p:spTree>
    <p:extLst>
      <p:ext uri="{BB962C8B-B14F-4D97-AF65-F5344CB8AC3E}">
        <p14:creationId xmlns:p14="http://schemas.microsoft.com/office/powerpoint/2010/main" val="41162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Application #3:</a:t>
            </a:r>
            <a:br>
              <a:rPr lang="en-US" dirty="0">
                <a:solidFill>
                  <a:srgbClr val="FFFF00"/>
                </a:solidFill>
              </a:rPr>
            </a:br>
            <a:r>
              <a:rPr lang="en-US" dirty="0">
                <a:solidFill>
                  <a:srgbClr val="FFFF00"/>
                </a:solidFill>
              </a:rPr>
              <a:t>The “Web3” movement</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32</a:t>
            </a:fld>
            <a:endParaRPr lang="en-US" dirty="0"/>
          </a:p>
        </p:txBody>
      </p:sp>
    </p:spTree>
    <p:extLst>
      <p:ext uri="{BB962C8B-B14F-4D97-AF65-F5344CB8AC3E}">
        <p14:creationId xmlns:p14="http://schemas.microsoft.com/office/powerpoint/2010/main" val="1345055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8446-7CD3-3B66-BD20-58F3032D46D0}"/>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0E372109-27C4-7453-5702-A79FFF8B4039}"/>
              </a:ext>
            </a:extLst>
          </p:cNvPr>
          <p:cNvSpPr>
            <a:spLocks noGrp="1"/>
          </p:cNvSpPr>
          <p:nvPr>
            <p:ph type="sldNum" sz="quarter" idx="11"/>
          </p:nvPr>
        </p:nvSpPr>
        <p:spPr/>
        <p:txBody>
          <a:bodyPr/>
          <a:lstStyle/>
          <a:p>
            <a:pPr>
              <a:defRPr/>
            </a:pPr>
            <a:fld id="{D65C4E5D-DA99-460E-9E68-E8A28959880C}" type="slidenum">
              <a:rPr lang="x-none" smtClean="0"/>
              <a:pPr>
                <a:defRPr/>
              </a:pPr>
              <a:t>33</a:t>
            </a:fld>
            <a:endParaRPr lang="en-US" dirty="0"/>
          </a:p>
        </p:txBody>
      </p:sp>
      <p:pic>
        <p:nvPicPr>
          <p:cNvPr id="1026" name="Picture 2" descr="The Red Vineyard - Wikipedia">
            <a:extLst>
              <a:ext uri="{FF2B5EF4-FFF2-40B4-BE49-F238E27FC236}">
                <a16:creationId xmlns:a16="http://schemas.microsoft.com/office/drawing/2014/main" id="{3E15C95E-2397-86F3-7902-835E45E9D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82" y="225518"/>
            <a:ext cx="8219036" cy="6406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7E2F6F-1A61-0065-7264-894A25424894}"/>
              </a:ext>
            </a:extLst>
          </p:cNvPr>
          <p:cNvSpPr txBox="1"/>
          <p:nvPr/>
        </p:nvSpPr>
        <p:spPr bwMode="auto">
          <a:xfrm>
            <a:off x="300736" y="3710934"/>
            <a:ext cx="3497304"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Today, worth millions</a:t>
            </a:r>
          </a:p>
        </p:txBody>
      </p:sp>
      <p:sp>
        <p:nvSpPr>
          <p:cNvPr id="5" name="TextBox 4">
            <a:extLst>
              <a:ext uri="{FF2B5EF4-FFF2-40B4-BE49-F238E27FC236}">
                <a16:creationId xmlns:a16="http://schemas.microsoft.com/office/drawing/2014/main" id="{8419B72C-80DC-E00B-01BD-EAFD852243C3}"/>
              </a:ext>
            </a:extLst>
          </p:cNvPr>
          <p:cNvSpPr txBox="1"/>
          <p:nvPr/>
        </p:nvSpPr>
        <p:spPr bwMode="auto">
          <a:xfrm>
            <a:off x="300736" y="4661753"/>
            <a:ext cx="7980070"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What if artists could get a percentage of resales?</a:t>
            </a:r>
          </a:p>
        </p:txBody>
      </p:sp>
      <p:sp>
        <p:nvSpPr>
          <p:cNvPr id="6" name="TextBox 5">
            <a:extLst>
              <a:ext uri="{FF2B5EF4-FFF2-40B4-BE49-F238E27FC236}">
                <a16:creationId xmlns:a16="http://schemas.microsoft.com/office/drawing/2014/main" id="{DEFB6D48-F5C6-B9A4-4DD9-548163991662}"/>
              </a:ext>
            </a:extLst>
          </p:cNvPr>
          <p:cNvSpPr txBox="1"/>
          <p:nvPr/>
        </p:nvSpPr>
        <p:spPr bwMode="auto">
          <a:xfrm>
            <a:off x="300736" y="858474"/>
            <a:ext cx="430322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Van Gogh’s </a:t>
            </a:r>
            <a:r>
              <a:rPr lang="en-US" sz="2800" i="1" dirty="0">
                <a:solidFill>
                  <a:srgbClr val="FFFF00"/>
                </a:solidFill>
                <a:latin typeface="Arial" panose="020B0604020202020204" pitchFamily="34" charset="0"/>
                <a:cs typeface="Arial" panose="020B0604020202020204" pitchFamily="34" charset="0"/>
              </a:rPr>
              <a:t>Red Vineyard</a:t>
            </a:r>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A13F6A4-1853-252C-A8F7-2FEB4E8E6BF3}"/>
              </a:ext>
            </a:extLst>
          </p:cNvPr>
          <p:cNvSpPr txBox="1"/>
          <p:nvPr/>
        </p:nvSpPr>
        <p:spPr bwMode="auto">
          <a:xfrm>
            <a:off x="300736" y="1809294"/>
            <a:ext cx="434445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Only painting he ever sold</a:t>
            </a:r>
          </a:p>
        </p:txBody>
      </p:sp>
      <p:sp>
        <p:nvSpPr>
          <p:cNvPr id="8" name="TextBox 7">
            <a:extLst>
              <a:ext uri="{FF2B5EF4-FFF2-40B4-BE49-F238E27FC236}">
                <a16:creationId xmlns:a16="http://schemas.microsoft.com/office/drawing/2014/main" id="{113F925E-8029-5676-2839-87AEA2104D9E}"/>
              </a:ext>
            </a:extLst>
          </p:cNvPr>
          <p:cNvSpPr txBox="1"/>
          <p:nvPr/>
        </p:nvSpPr>
        <p:spPr bwMode="auto">
          <a:xfrm>
            <a:off x="300736" y="2760114"/>
            <a:ext cx="2425664"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For about $20</a:t>
            </a:r>
          </a:p>
        </p:txBody>
      </p:sp>
    </p:spTree>
    <p:extLst>
      <p:ext uri="{BB962C8B-B14F-4D97-AF65-F5344CB8AC3E}">
        <p14:creationId xmlns:p14="http://schemas.microsoft.com/office/powerpoint/2010/main" val="95743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A9CB7B-447A-A729-FAB3-E168B2470C87}"/>
              </a:ext>
            </a:extLst>
          </p:cNvPr>
          <p:cNvSpPr>
            <a:spLocks noGrp="1"/>
          </p:cNvSpPr>
          <p:nvPr>
            <p:ph type="sldNum" sz="quarter" idx="11"/>
          </p:nvPr>
        </p:nvSpPr>
        <p:spPr/>
        <p:txBody>
          <a:bodyPr/>
          <a:lstStyle/>
          <a:p>
            <a:pPr>
              <a:defRPr/>
            </a:pPr>
            <a:fld id="{D65C4E5D-DA99-460E-9E68-E8A28959880C}" type="slidenum">
              <a:rPr lang="x-none" smtClean="0"/>
              <a:pPr>
                <a:defRPr/>
              </a:pPr>
              <a:t>34</a:t>
            </a:fld>
            <a:endParaRPr lang="en-US" dirty="0"/>
          </a:p>
        </p:txBody>
      </p:sp>
      <p:pic>
        <p:nvPicPr>
          <p:cNvPr id="2050" name="Picture 2" descr="17,976 Facebook Logo Images, Stock Photos &amp; Vectors | Shutterstock">
            <a:extLst>
              <a:ext uri="{FF2B5EF4-FFF2-40B4-BE49-F238E27FC236}">
                <a16:creationId xmlns:a16="http://schemas.microsoft.com/office/drawing/2014/main" id="{9A96E308-F08A-79A5-38BB-01CB31CD3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617" y="2435038"/>
            <a:ext cx="31242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quifax | Brands of the World™ | Download vector logos and ...">
            <a:extLst>
              <a:ext uri="{FF2B5EF4-FFF2-40B4-BE49-F238E27FC236}">
                <a16:creationId xmlns:a16="http://schemas.microsoft.com/office/drawing/2014/main" id="{755A4FA1-847E-2C51-4ED0-18AA0595F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805" y="1996888"/>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A58CCCC-F316-A3E9-0DE2-3A467491DE0D}"/>
              </a:ext>
            </a:extLst>
          </p:cNvPr>
          <p:cNvSpPr>
            <a:spLocks noGrp="1"/>
          </p:cNvSpPr>
          <p:nvPr>
            <p:ph type="title"/>
          </p:nvPr>
        </p:nvSpPr>
        <p:spPr/>
        <p:txBody>
          <a:bodyPr/>
          <a:lstStyle/>
          <a:p>
            <a:r>
              <a:rPr lang="en-US" dirty="0">
                <a:solidFill>
                  <a:srgbClr val="FFFF00"/>
                </a:solidFill>
              </a:rPr>
              <a:t>Your Personal Data</a:t>
            </a:r>
          </a:p>
        </p:txBody>
      </p:sp>
      <p:pic>
        <p:nvPicPr>
          <p:cNvPr id="2056" name="Picture 8" descr="Amazon - Hidden meaning of 11 world's most famous logos ...">
            <a:extLst>
              <a:ext uri="{FF2B5EF4-FFF2-40B4-BE49-F238E27FC236}">
                <a16:creationId xmlns:a16="http://schemas.microsoft.com/office/drawing/2014/main" id="{04242FAB-BC14-DFDE-5E1A-6131C6D656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5129" y="4410636"/>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oogle Logo and symbol, meaning, history, PNG, brand">
            <a:extLst>
              <a:ext uri="{FF2B5EF4-FFF2-40B4-BE49-F238E27FC236}">
                <a16:creationId xmlns:a16="http://schemas.microsoft.com/office/drawing/2014/main" id="{D6C02F5A-F46E-A8F7-9F58-67A991412B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2266" y="3615579"/>
            <a:ext cx="2826869" cy="159011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0B0A3A1-69B1-4D34-56B3-FD1D5356B0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882" y="5094383"/>
            <a:ext cx="3426509" cy="15901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CA2781-6482-6858-FEE1-BF383E02794B}"/>
              </a:ext>
            </a:extLst>
          </p:cNvPr>
          <p:cNvSpPr txBox="1"/>
          <p:nvPr/>
        </p:nvSpPr>
        <p:spPr bwMode="auto">
          <a:xfrm>
            <a:off x="246532" y="4519315"/>
            <a:ext cx="2436821"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Worth millions</a:t>
            </a:r>
          </a:p>
        </p:txBody>
      </p:sp>
      <p:sp>
        <p:nvSpPr>
          <p:cNvPr id="6" name="TextBox 5">
            <a:extLst>
              <a:ext uri="{FF2B5EF4-FFF2-40B4-BE49-F238E27FC236}">
                <a16:creationId xmlns:a16="http://schemas.microsoft.com/office/drawing/2014/main" id="{6C49389D-7231-0091-5BF2-925A79ED985E}"/>
              </a:ext>
            </a:extLst>
          </p:cNvPr>
          <p:cNvSpPr txBox="1"/>
          <p:nvPr/>
        </p:nvSpPr>
        <p:spPr bwMode="auto">
          <a:xfrm>
            <a:off x="274603" y="5330350"/>
            <a:ext cx="6894294" cy="954107"/>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What if you </a:t>
            </a:r>
            <a:r>
              <a:rPr lang="en-US" sz="2800" i="1" dirty="0">
                <a:solidFill>
                  <a:srgbClr val="FFFF00"/>
                </a:solidFill>
                <a:latin typeface="Arial" panose="020B0604020202020204" pitchFamily="34" charset="0"/>
                <a:cs typeface="Arial" panose="020B0604020202020204" pitchFamily="34" charset="0"/>
              </a:rPr>
              <a:t>owned</a:t>
            </a:r>
            <a:r>
              <a:rPr lang="en-US" sz="2800" dirty="0">
                <a:solidFill>
                  <a:srgbClr val="FFFF00"/>
                </a:solidFill>
                <a:latin typeface="Arial" panose="020B0604020202020204" pitchFamily="34" charset="0"/>
                <a:cs typeface="Arial" panose="020B0604020202020204" pitchFamily="34" charset="0"/>
              </a:rPr>
              <a:t> your own data and could grant or withhold access?</a:t>
            </a:r>
          </a:p>
        </p:txBody>
      </p:sp>
      <p:sp>
        <p:nvSpPr>
          <p:cNvPr id="7" name="TextBox 6">
            <a:extLst>
              <a:ext uri="{FF2B5EF4-FFF2-40B4-BE49-F238E27FC236}">
                <a16:creationId xmlns:a16="http://schemas.microsoft.com/office/drawing/2014/main" id="{3291A97B-55B2-6309-269F-2DA94445E3E1}"/>
              </a:ext>
            </a:extLst>
          </p:cNvPr>
          <p:cNvSpPr txBox="1"/>
          <p:nvPr/>
        </p:nvSpPr>
        <p:spPr bwMode="auto">
          <a:xfrm>
            <a:off x="260735" y="1651139"/>
            <a:ext cx="7784503"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Companies have amassed lots of personal data</a:t>
            </a:r>
          </a:p>
        </p:txBody>
      </p:sp>
      <p:sp>
        <p:nvSpPr>
          <p:cNvPr id="8" name="TextBox 7">
            <a:extLst>
              <a:ext uri="{FF2B5EF4-FFF2-40B4-BE49-F238E27FC236}">
                <a16:creationId xmlns:a16="http://schemas.microsoft.com/office/drawing/2014/main" id="{2F7C692A-1CFE-57D4-1F32-D60323E3B7C4}"/>
              </a:ext>
            </a:extLst>
          </p:cNvPr>
          <p:cNvSpPr txBox="1"/>
          <p:nvPr/>
        </p:nvSpPr>
        <p:spPr bwMode="auto">
          <a:xfrm>
            <a:off x="260735" y="2601959"/>
            <a:ext cx="740298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Sold to third parties, opaque, maybe misused</a:t>
            </a:r>
          </a:p>
        </p:txBody>
      </p:sp>
      <p:sp>
        <p:nvSpPr>
          <p:cNvPr id="9" name="TextBox 8">
            <a:extLst>
              <a:ext uri="{FF2B5EF4-FFF2-40B4-BE49-F238E27FC236}">
                <a16:creationId xmlns:a16="http://schemas.microsoft.com/office/drawing/2014/main" id="{B48508D8-02BE-4E80-AE1A-869A18AAFBEE}"/>
              </a:ext>
            </a:extLst>
          </p:cNvPr>
          <p:cNvSpPr txBox="1"/>
          <p:nvPr/>
        </p:nvSpPr>
        <p:spPr bwMode="auto">
          <a:xfrm>
            <a:off x="260735" y="3552779"/>
            <a:ext cx="3351302"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You have no control</a:t>
            </a:r>
          </a:p>
        </p:txBody>
      </p:sp>
    </p:spTree>
    <p:extLst>
      <p:ext uri="{BB962C8B-B14F-4D97-AF65-F5344CB8AC3E}">
        <p14:creationId xmlns:p14="http://schemas.microsoft.com/office/powerpoint/2010/main" val="342845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Application #4:</a:t>
            </a:r>
            <a:br>
              <a:rPr lang="en-US" dirty="0">
                <a:solidFill>
                  <a:srgbClr val="FFFF00"/>
                </a:solidFill>
              </a:rPr>
            </a:br>
            <a:r>
              <a:rPr lang="en-US" dirty="0">
                <a:solidFill>
                  <a:srgbClr val="FFFF00"/>
                </a:solidFill>
              </a:rPr>
              <a:t> Non-fungible Tokens (NFTs)</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35</a:t>
            </a:fld>
            <a:endParaRPr lang="en-US" dirty="0"/>
          </a:p>
        </p:txBody>
      </p:sp>
    </p:spTree>
    <p:extLst>
      <p:ext uri="{BB962C8B-B14F-4D97-AF65-F5344CB8AC3E}">
        <p14:creationId xmlns:p14="http://schemas.microsoft.com/office/powerpoint/2010/main" val="3385363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01208F-0DB1-ED66-3787-E8C79F004AD2}"/>
              </a:ext>
            </a:extLst>
          </p:cNvPr>
          <p:cNvSpPr>
            <a:spLocks noGrp="1"/>
          </p:cNvSpPr>
          <p:nvPr>
            <p:ph type="sldNum" sz="quarter" idx="11"/>
          </p:nvPr>
        </p:nvSpPr>
        <p:spPr/>
        <p:txBody>
          <a:bodyPr/>
          <a:lstStyle/>
          <a:p>
            <a:pPr>
              <a:defRPr/>
            </a:pPr>
            <a:fld id="{D65C4E5D-DA99-460E-9E68-E8A28959880C}" type="slidenum">
              <a:rPr lang="x-none" smtClean="0"/>
              <a:pPr>
                <a:defRPr/>
              </a:pPr>
              <a:t>36</a:t>
            </a:fld>
            <a:endParaRPr lang="en-US" dirty="0"/>
          </a:p>
        </p:txBody>
      </p:sp>
      <p:grpSp>
        <p:nvGrpSpPr>
          <p:cNvPr id="13" name="Group 12">
            <a:extLst>
              <a:ext uri="{FF2B5EF4-FFF2-40B4-BE49-F238E27FC236}">
                <a16:creationId xmlns:a16="http://schemas.microsoft.com/office/drawing/2014/main" id="{8187C8EF-D89F-8604-B69A-2740835420A1}"/>
              </a:ext>
            </a:extLst>
          </p:cNvPr>
          <p:cNvGrpSpPr/>
          <p:nvPr/>
        </p:nvGrpSpPr>
        <p:grpSpPr>
          <a:xfrm>
            <a:off x="366117" y="1415400"/>
            <a:ext cx="4527830" cy="2130176"/>
            <a:chOff x="366117" y="1415400"/>
            <a:chExt cx="4527830" cy="2130176"/>
          </a:xfrm>
          <a:noFill/>
        </p:grpSpPr>
        <p:pic>
          <p:nvPicPr>
            <p:cNvPr id="9222" name="Picture 6" descr="American One Dollar Coin Isolated on a Black Background Stock Image - Image  of dollars, black: 106368795">
              <a:extLst>
                <a:ext uri="{FF2B5EF4-FFF2-40B4-BE49-F238E27FC236}">
                  <a16:creationId xmlns:a16="http://schemas.microsoft.com/office/drawing/2014/main" id="{EF6F5F02-60F9-032A-E272-80AA246CE3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6684" y="1415400"/>
              <a:ext cx="3197263" cy="2130176"/>
            </a:xfrm>
            <a:prstGeom prst="rect">
              <a:avLst/>
            </a:prstGeom>
            <a:grpFill/>
          </p:spPr>
        </p:pic>
        <p:sp>
          <p:nvSpPr>
            <p:cNvPr id="4" name="Title 4">
              <a:extLst>
                <a:ext uri="{FF2B5EF4-FFF2-40B4-BE49-F238E27FC236}">
                  <a16:creationId xmlns:a16="http://schemas.microsoft.com/office/drawing/2014/main" id="{D50ED937-2840-8436-61C8-459E04C8585C}"/>
                </a:ext>
              </a:extLst>
            </p:cNvPr>
            <p:cNvSpPr txBox="1">
              <a:spLocks/>
            </p:cNvSpPr>
            <p:nvPr/>
          </p:nvSpPr>
          <p:spPr bwMode="auto">
            <a:xfrm>
              <a:off x="366117" y="2251888"/>
              <a:ext cx="1770530" cy="457201"/>
            </a:xfrm>
            <a:prstGeom prst="rect">
              <a:avLst/>
            </a:prstGeom>
            <a:grp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a:lstStyle>
            <a:p>
              <a:r>
                <a:rPr lang="en-US" sz="2800" kern="0" dirty="0">
                  <a:solidFill>
                    <a:srgbClr val="FFFF00"/>
                  </a:solidFill>
                </a:rPr>
                <a:t>Fungible</a:t>
              </a:r>
            </a:p>
          </p:txBody>
        </p:sp>
      </p:grpSp>
      <p:grpSp>
        <p:nvGrpSpPr>
          <p:cNvPr id="11" name="Group 10">
            <a:extLst>
              <a:ext uri="{FF2B5EF4-FFF2-40B4-BE49-F238E27FC236}">
                <a16:creationId xmlns:a16="http://schemas.microsoft.com/office/drawing/2014/main" id="{10D0643C-296D-1BB0-5B44-B8D9AE6F3368}"/>
              </a:ext>
            </a:extLst>
          </p:cNvPr>
          <p:cNvGrpSpPr/>
          <p:nvPr/>
        </p:nvGrpSpPr>
        <p:grpSpPr>
          <a:xfrm>
            <a:off x="2150900" y="3706941"/>
            <a:ext cx="6833327" cy="2397324"/>
            <a:chOff x="589449" y="3210625"/>
            <a:chExt cx="7788070" cy="2732275"/>
          </a:xfrm>
        </p:grpSpPr>
        <p:pic>
          <p:nvPicPr>
            <p:cNvPr id="9218" name="Picture 2" descr="SF Opera's Centennial Celebration Approaches, With $10 Tickets | San  Francisco Classical Voice">
              <a:extLst>
                <a:ext uri="{FF2B5EF4-FFF2-40B4-BE49-F238E27FC236}">
                  <a16:creationId xmlns:a16="http://schemas.microsoft.com/office/drawing/2014/main" id="{17B5247D-0E0F-E7B7-9B63-5AC956C91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49" y="3210625"/>
              <a:ext cx="5025538" cy="27322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7AD1C000-0055-DA89-575C-6CF5195D7436}"/>
                </a:ext>
              </a:extLst>
            </p:cNvPr>
            <p:cNvSpPr txBox="1">
              <a:spLocks/>
            </p:cNvSpPr>
            <p:nvPr/>
          </p:nvSpPr>
          <p:spPr bwMode="auto">
            <a:xfrm>
              <a:off x="6024282" y="4348162"/>
              <a:ext cx="2353237" cy="4572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a:lstStyle>
            <a:p>
              <a:r>
                <a:rPr lang="en-US" sz="2800" kern="0" dirty="0">
                  <a:solidFill>
                    <a:srgbClr val="FFFF00"/>
                  </a:solidFill>
                </a:rPr>
                <a:t>Non-fungible</a:t>
              </a:r>
            </a:p>
          </p:txBody>
        </p:sp>
        <p:sp>
          <p:nvSpPr>
            <p:cNvPr id="8" name="Speech Bubble: Rectangle with Corners Rounded 7">
              <a:extLst>
                <a:ext uri="{FF2B5EF4-FFF2-40B4-BE49-F238E27FC236}">
                  <a16:creationId xmlns:a16="http://schemas.microsoft.com/office/drawing/2014/main" id="{B2FD8218-8F2F-C860-CF9C-E7208EDB9AA3}"/>
                </a:ext>
              </a:extLst>
            </p:cNvPr>
            <p:cNvSpPr/>
            <p:nvPr/>
          </p:nvSpPr>
          <p:spPr bwMode="auto">
            <a:xfrm>
              <a:off x="4823012" y="3286195"/>
              <a:ext cx="672353" cy="2581135"/>
            </a:xfrm>
            <a:prstGeom prst="wedgeRoundRectCallout">
              <a:avLst>
                <a:gd name="adj1" fmla="val 133797"/>
                <a:gd name="adj2" fmla="val 1836"/>
                <a:gd name="adj3" fmla="val 16667"/>
              </a:avLst>
            </a:prstGeom>
            <a:no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grpSp>
      <p:sp>
        <p:nvSpPr>
          <p:cNvPr id="12" name="Title 11">
            <a:extLst>
              <a:ext uri="{FF2B5EF4-FFF2-40B4-BE49-F238E27FC236}">
                <a16:creationId xmlns:a16="http://schemas.microsoft.com/office/drawing/2014/main" id="{54E178F4-4767-3EEB-FFD9-1D426B8482DC}"/>
              </a:ext>
            </a:extLst>
          </p:cNvPr>
          <p:cNvSpPr>
            <a:spLocks noGrp="1"/>
          </p:cNvSpPr>
          <p:nvPr>
            <p:ph type="title"/>
          </p:nvPr>
        </p:nvSpPr>
        <p:spPr/>
        <p:txBody>
          <a:bodyPr/>
          <a:lstStyle/>
          <a:p>
            <a:r>
              <a:rPr lang="en-US" dirty="0">
                <a:solidFill>
                  <a:srgbClr val="FFFF00"/>
                </a:solidFill>
              </a:rPr>
              <a:t>Fungible or not?</a:t>
            </a:r>
          </a:p>
        </p:txBody>
      </p:sp>
    </p:spTree>
    <p:extLst>
      <p:ext uri="{BB962C8B-B14F-4D97-AF65-F5344CB8AC3E}">
        <p14:creationId xmlns:p14="http://schemas.microsoft.com/office/powerpoint/2010/main" val="233148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B523EB9C-8E9B-5792-3C6C-D126D2006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208" y="205208"/>
            <a:ext cx="6447584" cy="644758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F143F31-438E-A2ED-2E26-B972E9239DD9}"/>
              </a:ext>
            </a:extLst>
          </p:cNvPr>
          <p:cNvSpPr>
            <a:spLocks noGrp="1"/>
          </p:cNvSpPr>
          <p:nvPr>
            <p:ph type="sldNum" sz="quarter" idx="11"/>
          </p:nvPr>
        </p:nvSpPr>
        <p:spPr/>
        <p:txBody>
          <a:bodyPr/>
          <a:lstStyle/>
          <a:p>
            <a:pPr>
              <a:defRPr/>
            </a:pPr>
            <a:fld id="{FA8C595A-3CE5-48A7-A55E-633D7D1DD01A}" type="slidenum">
              <a:rPr lang="x-none" smtClean="0"/>
              <a:pPr>
                <a:defRPr/>
              </a:pPr>
              <a:t>37</a:t>
            </a:fld>
            <a:endParaRPr lang="en-US" dirty="0"/>
          </a:p>
        </p:txBody>
      </p:sp>
      <p:sp>
        <p:nvSpPr>
          <p:cNvPr id="5" name="TextBox 4">
            <a:extLst>
              <a:ext uri="{FF2B5EF4-FFF2-40B4-BE49-F238E27FC236}">
                <a16:creationId xmlns:a16="http://schemas.microsoft.com/office/drawing/2014/main" id="{2ABB8AD4-9D46-5169-4B42-9A41F86852DA}"/>
              </a:ext>
            </a:extLst>
          </p:cNvPr>
          <p:cNvSpPr txBox="1"/>
          <p:nvPr/>
        </p:nvSpPr>
        <p:spPr bwMode="auto">
          <a:xfrm>
            <a:off x="732885" y="3589438"/>
            <a:ext cx="4579779"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Like an autographed book? </a:t>
            </a:r>
          </a:p>
        </p:txBody>
      </p:sp>
      <p:sp>
        <p:nvSpPr>
          <p:cNvPr id="6" name="TextBox 5">
            <a:extLst>
              <a:ext uri="{FF2B5EF4-FFF2-40B4-BE49-F238E27FC236}">
                <a16:creationId xmlns:a16="http://schemas.microsoft.com/office/drawing/2014/main" id="{A5B7B44F-EF16-6ACD-FDB3-E1F16CF2C332}"/>
              </a:ext>
            </a:extLst>
          </p:cNvPr>
          <p:cNvSpPr txBox="1"/>
          <p:nvPr/>
        </p:nvSpPr>
        <p:spPr bwMode="auto">
          <a:xfrm>
            <a:off x="732885" y="4498710"/>
            <a:ext cx="7447774"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Many book copies exist but yours is special?</a:t>
            </a:r>
          </a:p>
        </p:txBody>
      </p:sp>
      <p:sp>
        <p:nvSpPr>
          <p:cNvPr id="7" name="TextBox 6">
            <a:extLst>
              <a:ext uri="{FF2B5EF4-FFF2-40B4-BE49-F238E27FC236}">
                <a16:creationId xmlns:a16="http://schemas.microsoft.com/office/drawing/2014/main" id="{748AC1CA-4601-59B5-CC34-0CB457F57CE1}"/>
              </a:ext>
            </a:extLst>
          </p:cNvPr>
          <p:cNvSpPr txBox="1"/>
          <p:nvPr/>
        </p:nvSpPr>
        <p:spPr bwMode="auto">
          <a:xfrm>
            <a:off x="732885" y="861619"/>
            <a:ext cx="468904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Bored Ape Yacht Club #232 </a:t>
            </a:r>
          </a:p>
        </p:txBody>
      </p:sp>
      <p:sp>
        <p:nvSpPr>
          <p:cNvPr id="8" name="TextBox 7">
            <a:extLst>
              <a:ext uri="{FF2B5EF4-FFF2-40B4-BE49-F238E27FC236}">
                <a16:creationId xmlns:a16="http://schemas.microsoft.com/office/drawing/2014/main" id="{AF48B81D-3A01-92B1-FA27-DF6F9EFC3846}"/>
              </a:ext>
            </a:extLst>
          </p:cNvPr>
          <p:cNvSpPr txBox="1"/>
          <p:nvPr/>
        </p:nvSpPr>
        <p:spPr bwMode="auto">
          <a:xfrm>
            <a:off x="732885" y="1770892"/>
            <a:ext cx="5171609"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Sold for </a:t>
            </a:r>
            <a:r>
              <a:rPr lang="en-US" dirty="0">
                <a:solidFill>
                  <a:srgbClr val="FFFF00"/>
                </a:solidFill>
                <a:latin typeface="Arial" panose="020B0604020202020204" pitchFamily="34" charset="0"/>
                <a:cs typeface="Arial" panose="020B0604020202020204" pitchFamily="34" charset="0"/>
              </a:rPr>
              <a:t>$927,000, November 2022</a:t>
            </a:r>
            <a:endParaRPr lang="en-US" sz="2800" dirty="0">
              <a:solidFill>
                <a:srgbClr val="FFFF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99CB606-8040-DB3C-2951-980E8C7BC60B}"/>
              </a:ext>
            </a:extLst>
          </p:cNvPr>
          <p:cNvSpPr txBox="1"/>
          <p:nvPr/>
        </p:nvSpPr>
        <p:spPr bwMode="auto">
          <a:xfrm>
            <a:off x="732885" y="2680165"/>
            <a:ext cx="1662635"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But </a:t>
            </a:r>
            <a:r>
              <a:rPr lang="en-US" sz="2800" i="1" dirty="0">
                <a:solidFill>
                  <a:srgbClr val="FFFF00"/>
                </a:solidFill>
                <a:latin typeface="Arial" panose="020B0604020202020204" pitchFamily="34" charset="0"/>
                <a:cs typeface="Arial" panose="020B0604020202020204" pitchFamily="34" charset="0"/>
              </a:rPr>
              <a:t>why</a:t>
            </a:r>
            <a:r>
              <a:rPr lang="en-US" sz="2800" dirty="0">
                <a:solidFill>
                  <a:srgbClr val="FFFF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9114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19CE-28D5-D2A3-E982-433358C18A0A}"/>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A17D6407-CFBE-1040-00E2-11825122B9B7}"/>
              </a:ext>
            </a:extLst>
          </p:cNvPr>
          <p:cNvSpPr>
            <a:spLocks noGrp="1"/>
          </p:cNvSpPr>
          <p:nvPr>
            <p:ph type="sldNum" sz="quarter" idx="11"/>
          </p:nvPr>
        </p:nvSpPr>
        <p:spPr/>
        <p:txBody>
          <a:bodyPr/>
          <a:lstStyle/>
          <a:p>
            <a:pPr>
              <a:defRPr/>
            </a:pPr>
            <a:fld id="{D65C4E5D-DA99-460E-9E68-E8A28959880C}" type="slidenum">
              <a:rPr lang="x-none" smtClean="0"/>
              <a:pPr>
                <a:defRPr/>
              </a:pPr>
              <a:t>38</a:t>
            </a:fld>
            <a:endParaRPr lang="en-US" dirty="0"/>
          </a:p>
        </p:txBody>
      </p:sp>
      <p:pic>
        <p:nvPicPr>
          <p:cNvPr id="8194" name="Picture 2" descr="METTI - Diploma Education - Land Deed">
            <a:extLst>
              <a:ext uri="{FF2B5EF4-FFF2-40B4-BE49-F238E27FC236}">
                <a16:creationId xmlns:a16="http://schemas.microsoft.com/office/drawing/2014/main" id="{ACD451F4-3592-0A9A-B513-530DD8346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083" y="-44823"/>
            <a:ext cx="5887835" cy="69476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54DCCC-9795-CDBD-1B9F-017BF1CECE0B}"/>
              </a:ext>
            </a:extLst>
          </p:cNvPr>
          <p:cNvSpPr txBox="1"/>
          <p:nvPr/>
        </p:nvSpPr>
        <p:spPr bwMode="auto">
          <a:xfrm>
            <a:off x="732885" y="3589438"/>
            <a:ext cx="5147962"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Encourages corruption, forgery</a:t>
            </a:r>
          </a:p>
        </p:txBody>
      </p:sp>
      <p:sp>
        <p:nvSpPr>
          <p:cNvPr id="5" name="TextBox 4">
            <a:extLst>
              <a:ext uri="{FF2B5EF4-FFF2-40B4-BE49-F238E27FC236}">
                <a16:creationId xmlns:a16="http://schemas.microsoft.com/office/drawing/2014/main" id="{FE9FCC31-B83D-D59B-F2DF-B41BFD84F3DE}"/>
              </a:ext>
            </a:extLst>
          </p:cNvPr>
          <p:cNvSpPr txBox="1"/>
          <p:nvPr/>
        </p:nvSpPr>
        <p:spPr bwMode="auto">
          <a:xfrm>
            <a:off x="732885" y="4498710"/>
            <a:ext cx="7447774" cy="954107"/>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Tamper-proof public ledger could provide easier access, less litigation, less corruption</a:t>
            </a:r>
          </a:p>
        </p:txBody>
      </p:sp>
      <p:sp>
        <p:nvSpPr>
          <p:cNvPr id="6" name="TextBox 5">
            <a:extLst>
              <a:ext uri="{FF2B5EF4-FFF2-40B4-BE49-F238E27FC236}">
                <a16:creationId xmlns:a16="http://schemas.microsoft.com/office/drawing/2014/main" id="{ED2C64D0-3B5B-9DB5-B57B-9EFD652016EE}"/>
              </a:ext>
            </a:extLst>
          </p:cNvPr>
          <p:cNvSpPr txBox="1"/>
          <p:nvPr/>
        </p:nvSpPr>
        <p:spPr bwMode="auto">
          <a:xfrm>
            <a:off x="732885" y="861619"/>
            <a:ext cx="6043642"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Public Records (such as land deeds)</a:t>
            </a:r>
          </a:p>
        </p:txBody>
      </p:sp>
      <p:sp>
        <p:nvSpPr>
          <p:cNvPr id="7" name="TextBox 6">
            <a:extLst>
              <a:ext uri="{FF2B5EF4-FFF2-40B4-BE49-F238E27FC236}">
                <a16:creationId xmlns:a16="http://schemas.microsoft.com/office/drawing/2014/main" id="{EB1BBED2-CF8E-B99A-1BA8-4C525B8A622E}"/>
              </a:ext>
            </a:extLst>
          </p:cNvPr>
          <p:cNvSpPr txBox="1"/>
          <p:nvPr/>
        </p:nvSpPr>
        <p:spPr bwMode="auto">
          <a:xfrm>
            <a:off x="732885" y="1770892"/>
            <a:ext cx="5682966"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Paper documents in gov’t archives</a:t>
            </a:r>
          </a:p>
        </p:txBody>
      </p:sp>
      <p:sp>
        <p:nvSpPr>
          <p:cNvPr id="8" name="TextBox 7">
            <a:extLst>
              <a:ext uri="{FF2B5EF4-FFF2-40B4-BE49-F238E27FC236}">
                <a16:creationId xmlns:a16="http://schemas.microsoft.com/office/drawing/2014/main" id="{10C37A24-0B0A-459F-9056-BCCA0AFA9F5E}"/>
              </a:ext>
            </a:extLst>
          </p:cNvPr>
          <p:cNvSpPr txBox="1"/>
          <p:nvPr/>
        </p:nvSpPr>
        <p:spPr bwMode="auto">
          <a:xfrm>
            <a:off x="732885" y="2680165"/>
            <a:ext cx="4980851"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Bureaucrats control access …</a:t>
            </a:r>
          </a:p>
        </p:txBody>
      </p:sp>
    </p:spTree>
    <p:extLst>
      <p:ext uri="{BB962C8B-B14F-4D97-AF65-F5344CB8AC3E}">
        <p14:creationId xmlns:p14="http://schemas.microsoft.com/office/powerpoint/2010/main" val="289435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Application #5:</a:t>
            </a:r>
            <a:br>
              <a:rPr lang="en-US" dirty="0">
                <a:solidFill>
                  <a:srgbClr val="FFFF00"/>
                </a:solidFill>
              </a:rPr>
            </a:br>
            <a:r>
              <a:rPr lang="en-US" dirty="0">
                <a:solidFill>
                  <a:srgbClr val="FFFF00"/>
                </a:solidFill>
              </a:rPr>
              <a:t>Supply Chain &amp; Provenance</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39</a:t>
            </a:fld>
            <a:endParaRPr lang="en-US" dirty="0"/>
          </a:p>
        </p:txBody>
      </p:sp>
    </p:spTree>
    <p:extLst>
      <p:ext uri="{BB962C8B-B14F-4D97-AF65-F5344CB8AC3E}">
        <p14:creationId xmlns:p14="http://schemas.microsoft.com/office/powerpoint/2010/main" val="3881774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4</a:t>
            </a:fld>
            <a:endParaRPr lang="en-US" dirty="0"/>
          </a:p>
        </p:txBody>
      </p:sp>
      <p:pic>
        <p:nvPicPr>
          <p:cNvPr id="1026" name="Picture 2" descr="https://upload.wikimedia.org/wikipedia/commons/thumb/9/94/Gartner_Hype_Cycle.svg/320px-Gartner_Hype_Cycl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 y="764285"/>
            <a:ext cx="8199120" cy="5329430"/>
          </a:xfrm>
          <a:prstGeom prst="rect">
            <a:avLst/>
          </a:prstGeom>
          <a:solidFill>
            <a:schemeClr val="tx1"/>
          </a:solidFill>
        </p:spPr>
      </p:pic>
      <p:pic>
        <p:nvPicPr>
          <p:cNvPr id="3" name="Picture 2" descr="Bitcoin Moon Meme GIFs - Get the best GIF on GIPHY">
            <a:extLst>
              <a:ext uri="{FF2B5EF4-FFF2-40B4-BE49-F238E27FC236}">
                <a16:creationId xmlns:a16="http://schemas.microsoft.com/office/drawing/2014/main" id="{5DCE0C90-0F1D-4648-A27F-3CE3ECF5625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007" y="1037493"/>
            <a:ext cx="1433146" cy="1433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re are Bitcoin skeptics everywhere.. I always try to explain Blockchain  and it's potential to change the world.. Which usually shifts their  perception of cryptocurrency.&quot; : Bitcoin">
            <a:extLst>
              <a:ext uri="{FF2B5EF4-FFF2-40B4-BE49-F238E27FC236}">
                <a16:creationId xmlns:a16="http://schemas.microsoft.com/office/drawing/2014/main" id="{938BBCA0-606C-4EC6-A8A9-A34BED0A9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015" y="3429000"/>
            <a:ext cx="1705708" cy="1705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e of Enlightenment - Wikipedia">
            <a:extLst>
              <a:ext uri="{FF2B5EF4-FFF2-40B4-BE49-F238E27FC236}">
                <a16:creationId xmlns:a16="http://schemas.microsoft.com/office/drawing/2014/main" id="{C3FF1061-5948-4764-8DA7-0735912392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7275" y="2470639"/>
            <a:ext cx="2381250" cy="13239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AE52CEA-56FC-4891-B451-24D8B0E27FC3}"/>
              </a:ext>
            </a:extLst>
          </p:cNvPr>
          <p:cNvSpPr txBox="1"/>
          <p:nvPr/>
        </p:nvSpPr>
        <p:spPr bwMode="auto">
          <a:xfrm>
            <a:off x="4522191" y="1870077"/>
            <a:ext cx="2983509" cy="523220"/>
          </a:xfrm>
          <a:prstGeom prst="rect">
            <a:avLst/>
          </a:prstGeom>
          <a:noFill/>
          <a:ln w="76200">
            <a:noFill/>
            <a:miter lim="800000"/>
            <a:headEnd/>
            <a:tailEnd/>
          </a:ln>
          <a:effectLst/>
        </p:spPr>
        <p:txBody>
          <a:bodyPr wrap="none" rtlCol="0">
            <a:spAutoFit/>
          </a:bodyPr>
          <a:lstStyle/>
          <a:p>
            <a:pPr algn="ctr"/>
            <a:r>
              <a:rPr lang="en-US" sz="2800" dirty="0">
                <a:solidFill>
                  <a:srgbClr val="FF0000"/>
                </a:solidFill>
                <a:latin typeface="Arial" panose="020B0604020202020204" pitchFamily="34" charset="0"/>
                <a:cs typeface="Arial" panose="020B0604020202020204" pitchFamily="34" charset="0"/>
              </a:rPr>
              <a:t>Our Mission Here</a:t>
            </a:r>
          </a:p>
        </p:txBody>
      </p:sp>
    </p:spTree>
    <p:extLst>
      <p:ext uri="{BB962C8B-B14F-4D97-AF65-F5344CB8AC3E}">
        <p14:creationId xmlns:p14="http://schemas.microsoft.com/office/powerpoint/2010/main" val="250439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00827-376D-52BA-B9F2-ED779908BDF3}"/>
              </a:ext>
            </a:extLst>
          </p:cNvPr>
          <p:cNvSpPr>
            <a:spLocks noGrp="1"/>
          </p:cNvSpPr>
          <p:nvPr>
            <p:ph type="sldNum" sz="quarter" idx="11"/>
          </p:nvPr>
        </p:nvSpPr>
        <p:spPr/>
        <p:txBody>
          <a:bodyPr/>
          <a:lstStyle/>
          <a:p>
            <a:pPr>
              <a:defRPr/>
            </a:pPr>
            <a:fld id="{FA8C595A-3CE5-48A7-A55E-633D7D1DD01A}" type="slidenum">
              <a:rPr lang="x-none" smtClean="0"/>
              <a:pPr>
                <a:defRPr/>
              </a:pPr>
              <a:t>40</a:t>
            </a:fld>
            <a:endParaRPr lang="en-US" dirty="0"/>
          </a:p>
        </p:txBody>
      </p:sp>
      <p:pic>
        <p:nvPicPr>
          <p:cNvPr id="6" name="Picture 5">
            <a:extLst>
              <a:ext uri="{FF2B5EF4-FFF2-40B4-BE49-F238E27FC236}">
                <a16:creationId xmlns:a16="http://schemas.microsoft.com/office/drawing/2014/main" id="{AB985F96-92BB-FB67-DFD7-9E39295EAD3B}"/>
              </a:ext>
            </a:extLst>
          </p:cNvPr>
          <p:cNvPicPr>
            <a:picLocks noChangeAspect="1"/>
          </p:cNvPicPr>
          <p:nvPr/>
        </p:nvPicPr>
        <p:blipFill>
          <a:blip r:embed="rId2"/>
          <a:stretch>
            <a:fillRect/>
          </a:stretch>
        </p:blipFill>
        <p:spPr>
          <a:xfrm>
            <a:off x="2843" y="0"/>
            <a:ext cx="9138313" cy="6858000"/>
          </a:xfrm>
          <a:prstGeom prst="rect">
            <a:avLst/>
          </a:prstGeom>
        </p:spPr>
      </p:pic>
      <p:sp>
        <p:nvSpPr>
          <p:cNvPr id="7" name="TextBox 6">
            <a:extLst>
              <a:ext uri="{FF2B5EF4-FFF2-40B4-BE49-F238E27FC236}">
                <a16:creationId xmlns:a16="http://schemas.microsoft.com/office/drawing/2014/main" id="{17F00496-F21A-D24D-538D-F0E1C314D2F2}"/>
              </a:ext>
            </a:extLst>
          </p:cNvPr>
          <p:cNvSpPr txBox="1"/>
          <p:nvPr/>
        </p:nvSpPr>
        <p:spPr bwMode="auto">
          <a:xfrm>
            <a:off x="448994" y="3630619"/>
            <a:ext cx="7683515"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Parties have no incentive to keep good records</a:t>
            </a:r>
          </a:p>
        </p:txBody>
      </p:sp>
      <p:sp>
        <p:nvSpPr>
          <p:cNvPr id="8" name="TextBox 7">
            <a:extLst>
              <a:ext uri="{FF2B5EF4-FFF2-40B4-BE49-F238E27FC236}">
                <a16:creationId xmlns:a16="http://schemas.microsoft.com/office/drawing/2014/main" id="{750F7848-A229-D40F-151E-A835A1037DC8}"/>
              </a:ext>
            </a:extLst>
          </p:cNvPr>
          <p:cNvSpPr txBox="1"/>
          <p:nvPr/>
        </p:nvSpPr>
        <p:spPr bwMode="auto">
          <a:xfrm>
            <a:off x="448994" y="4550421"/>
            <a:ext cx="6894294" cy="954107"/>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What if chain of custody were recorded on a tamper-proof ledger?</a:t>
            </a:r>
          </a:p>
        </p:txBody>
      </p:sp>
      <p:sp>
        <p:nvSpPr>
          <p:cNvPr id="9" name="TextBox 8">
            <a:extLst>
              <a:ext uri="{FF2B5EF4-FFF2-40B4-BE49-F238E27FC236}">
                <a16:creationId xmlns:a16="http://schemas.microsoft.com/office/drawing/2014/main" id="{E4DB811C-30BF-7E6D-FE84-596329AD483D}"/>
              </a:ext>
            </a:extLst>
          </p:cNvPr>
          <p:cNvSpPr txBox="1"/>
          <p:nvPr/>
        </p:nvSpPr>
        <p:spPr bwMode="auto">
          <a:xfrm>
            <a:off x="448994" y="871210"/>
            <a:ext cx="7861447"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2018: People get sick from contaminated lettuce</a:t>
            </a:r>
          </a:p>
        </p:txBody>
      </p:sp>
      <p:sp>
        <p:nvSpPr>
          <p:cNvPr id="10" name="TextBox 9">
            <a:extLst>
              <a:ext uri="{FF2B5EF4-FFF2-40B4-BE49-F238E27FC236}">
                <a16:creationId xmlns:a16="http://schemas.microsoft.com/office/drawing/2014/main" id="{15D20CB6-6A94-52FC-2896-9EA00EA2F369}"/>
              </a:ext>
            </a:extLst>
          </p:cNvPr>
          <p:cNvSpPr txBox="1"/>
          <p:nvPr/>
        </p:nvSpPr>
        <p:spPr bwMode="auto">
          <a:xfrm>
            <a:off x="448994" y="1791013"/>
            <a:ext cx="7260321"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i="1" dirty="0">
                <a:solidFill>
                  <a:srgbClr val="FFFF00"/>
                </a:solidFill>
                <a:latin typeface="Arial" panose="020B0604020202020204" pitchFamily="34" charset="0"/>
                <a:cs typeface="Arial" panose="020B0604020202020204" pitchFamily="34" charset="0"/>
              </a:rPr>
              <a:t>All</a:t>
            </a:r>
            <a:r>
              <a:rPr lang="en-US" sz="2800" dirty="0">
                <a:solidFill>
                  <a:srgbClr val="FFFF00"/>
                </a:solidFill>
                <a:latin typeface="Arial" panose="020B0604020202020204" pitchFamily="34" charset="0"/>
                <a:cs typeface="Arial" panose="020B0604020202020204" pitchFamily="34" charset="0"/>
              </a:rPr>
              <a:t> lettuce banned from supermarkets. Why?</a:t>
            </a:r>
            <a:endParaRPr lang="en-US" sz="2800" i="1" dirty="0">
              <a:solidFill>
                <a:srgbClr val="FFFF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3061199-5568-BDD6-BB73-BF69723244F4}"/>
              </a:ext>
            </a:extLst>
          </p:cNvPr>
          <p:cNvSpPr txBox="1"/>
          <p:nvPr/>
        </p:nvSpPr>
        <p:spPr bwMode="auto">
          <a:xfrm>
            <a:off x="448994" y="2710816"/>
            <a:ext cx="454162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Cannot trace source. Why?</a:t>
            </a:r>
          </a:p>
        </p:txBody>
      </p:sp>
    </p:spTree>
    <p:extLst>
      <p:ext uri="{BB962C8B-B14F-4D97-AF65-F5344CB8AC3E}">
        <p14:creationId xmlns:p14="http://schemas.microsoft.com/office/powerpoint/2010/main" val="1668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13D5C4A-2B7B-13C1-5BB3-5A9532C66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333" y="25311"/>
            <a:ext cx="7453334" cy="68073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B8C8D99-9FCF-F5DF-8151-5548233548A0}"/>
              </a:ext>
            </a:extLst>
          </p:cNvPr>
          <p:cNvSpPr>
            <a:spLocks noGrp="1"/>
          </p:cNvSpPr>
          <p:nvPr>
            <p:ph type="title"/>
          </p:nvPr>
        </p:nvSpPr>
        <p:spPr/>
        <p:txBody>
          <a:bodyPr/>
          <a:lstStyle/>
          <a:p>
            <a:r>
              <a:rPr lang="en-US" dirty="0">
                <a:solidFill>
                  <a:srgbClr val="FFFF00"/>
                </a:solidFill>
              </a:rPr>
              <a:t>Provenance</a:t>
            </a:r>
          </a:p>
        </p:txBody>
      </p:sp>
      <p:sp>
        <p:nvSpPr>
          <p:cNvPr id="2" name="Slide Number Placeholder 1">
            <a:extLst>
              <a:ext uri="{FF2B5EF4-FFF2-40B4-BE49-F238E27FC236}">
                <a16:creationId xmlns:a16="http://schemas.microsoft.com/office/drawing/2014/main" id="{3D1176E5-B3BC-858D-A470-206162F1F5D0}"/>
              </a:ext>
            </a:extLst>
          </p:cNvPr>
          <p:cNvSpPr>
            <a:spLocks noGrp="1"/>
          </p:cNvSpPr>
          <p:nvPr>
            <p:ph type="sldNum" sz="quarter" idx="11"/>
          </p:nvPr>
        </p:nvSpPr>
        <p:spPr/>
        <p:txBody>
          <a:bodyPr/>
          <a:lstStyle/>
          <a:p>
            <a:pPr>
              <a:defRPr/>
            </a:pPr>
            <a:fld id="{FE25F947-77F5-4CA6-8472-B4B2967773ED}" type="slidenum">
              <a:rPr lang="x-none" smtClean="0"/>
              <a:pPr>
                <a:defRPr/>
              </a:pPr>
              <a:t>41</a:t>
            </a:fld>
            <a:endParaRPr lang="en-US" dirty="0"/>
          </a:p>
        </p:txBody>
      </p:sp>
      <p:sp>
        <p:nvSpPr>
          <p:cNvPr id="4" name="TextBox 3">
            <a:extLst>
              <a:ext uri="{FF2B5EF4-FFF2-40B4-BE49-F238E27FC236}">
                <a16:creationId xmlns:a16="http://schemas.microsoft.com/office/drawing/2014/main" id="{327D404D-EDB4-25BF-F79B-893C5AC360AA}"/>
              </a:ext>
            </a:extLst>
          </p:cNvPr>
          <p:cNvSpPr txBox="1"/>
          <p:nvPr/>
        </p:nvSpPr>
        <p:spPr bwMode="auto">
          <a:xfrm>
            <a:off x="374320" y="4419793"/>
            <a:ext cx="7035901"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Not just art, but luxury goods, chips, etc. …</a:t>
            </a:r>
          </a:p>
        </p:txBody>
      </p:sp>
      <p:sp>
        <p:nvSpPr>
          <p:cNvPr id="5" name="TextBox 4">
            <a:extLst>
              <a:ext uri="{FF2B5EF4-FFF2-40B4-BE49-F238E27FC236}">
                <a16:creationId xmlns:a16="http://schemas.microsoft.com/office/drawing/2014/main" id="{D973C6EF-C8A5-BF12-5512-9AF44FBE7105}"/>
              </a:ext>
            </a:extLst>
          </p:cNvPr>
          <p:cNvSpPr txBox="1"/>
          <p:nvPr/>
        </p:nvSpPr>
        <p:spPr bwMode="auto">
          <a:xfrm>
            <a:off x="454470" y="5316139"/>
            <a:ext cx="7718636" cy="954107"/>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What if tamper-proof ledgers could provide cheap &amp; scalable provenance?</a:t>
            </a:r>
          </a:p>
        </p:txBody>
      </p:sp>
      <p:sp>
        <p:nvSpPr>
          <p:cNvPr id="6" name="TextBox 5">
            <a:extLst>
              <a:ext uri="{FF2B5EF4-FFF2-40B4-BE49-F238E27FC236}">
                <a16:creationId xmlns:a16="http://schemas.microsoft.com/office/drawing/2014/main" id="{1530EFC4-EE43-D3EA-F19A-F0E286C57EFA}"/>
              </a:ext>
            </a:extLst>
          </p:cNvPr>
          <p:cNvSpPr txBox="1"/>
          <p:nvPr/>
        </p:nvSpPr>
        <p:spPr bwMode="auto">
          <a:xfrm>
            <a:off x="454470" y="1730755"/>
            <a:ext cx="445077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Titian’s </a:t>
            </a:r>
            <a:r>
              <a:rPr lang="en-US" sz="2800" i="1" dirty="0">
                <a:solidFill>
                  <a:srgbClr val="FFFF00"/>
                </a:solidFill>
                <a:latin typeface="Arial" panose="020B0604020202020204" pitchFamily="34" charset="0"/>
                <a:cs typeface="Arial" panose="020B0604020202020204" pitchFamily="34" charset="0"/>
              </a:rPr>
              <a:t>Diana and Actaeon</a:t>
            </a:r>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667CB60-DC1D-85B3-EF09-3C21FA96EC14}"/>
              </a:ext>
            </a:extLst>
          </p:cNvPr>
          <p:cNvSpPr txBox="1"/>
          <p:nvPr/>
        </p:nvSpPr>
        <p:spPr bwMode="auto">
          <a:xfrm>
            <a:off x="454470" y="2627101"/>
            <a:ext cx="7616765"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Full chronology of ownership, custody, location</a:t>
            </a:r>
          </a:p>
        </p:txBody>
      </p:sp>
      <p:sp>
        <p:nvSpPr>
          <p:cNvPr id="8" name="TextBox 7">
            <a:extLst>
              <a:ext uri="{FF2B5EF4-FFF2-40B4-BE49-F238E27FC236}">
                <a16:creationId xmlns:a16="http://schemas.microsoft.com/office/drawing/2014/main" id="{9A0E9EC9-1F29-697B-CB87-884A4AFA408D}"/>
              </a:ext>
            </a:extLst>
          </p:cNvPr>
          <p:cNvSpPr txBox="1"/>
          <p:nvPr/>
        </p:nvSpPr>
        <p:spPr bwMode="auto">
          <a:xfrm>
            <a:off x="454470" y="3523447"/>
            <a:ext cx="4594062"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Helps authenticate the work</a:t>
            </a:r>
          </a:p>
        </p:txBody>
      </p:sp>
      <p:sp>
        <p:nvSpPr>
          <p:cNvPr id="9" name="TextBox 8">
            <a:extLst>
              <a:ext uri="{FF2B5EF4-FFF2-40B4-BE49-F238E27FC236}">
                <a16:creationId xmlns:a16="http://schemas.microsoft.com/office/drawing/2014/main" id="{8B829DBE-2572-7FB2-F223-BB90544FBE30}"/>
              </a:ext>
            </a:extLst>
          </p:cNvPr>
          <p:cNvSpPr txBox="1"/>
          <p:nvPr/>
        </p:nvSpPr>
        <p:spPr bwMode="auto">
          <a:xfrm>
            <a:off x="919469" y="6458706"/>
            <a:ext cx="1980029" cy="369332"/>
          </a:xfrm>
          <a:prstGeom prst="rect">
            <a:avLst/>
          </a:prstGeom>
          <a:no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1800" dirty="0">
                <a:solidFill>
                  <a:srgbClr val="FFFF00"/>
                </a:solidFill>
                <a:latin typeface="Arial" panose="020B0604020202020204" pitchFamily="34" charset="0"/>
                <a:cs typeface="Arial" panose="020B0604020202020204" pitchFamily="34" charset="0"/>
              </a:rPr>
              <a:t>Hat tip: Wikipedia</a:t>
            </a:r>
          </a:p>
        </p:txBody>
      </p:sp>
    </p:spTree>
    <p:extLst>
      <p:ext uri="{BB962C8B-B14F-4D97-AF65-F5344CB8AC3E}">
        <p14:creationId xmlns:p14="http://schemas.microsoft.com/office/powerpoint/2010/main" val="157788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The application that will always be with us</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42</a:t>
            </a:fld>
            <a:endParaRPr lang="en-US" dirty="0"/>
          </a:p>
        </p:txBody>
      </p:sp>
    </p:spTree>
    <p:extLst>
      <p:ext uri="{BB962C8B-B14F-4D97-AF65-F5344CB8AC3E}">
        <p14:creationId xmlns:p14="http://schemas.microsoft.com/office/powerpoint/2010/main" val="4127335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1A9A-794F-1960-820B-0F5A25B8F956}"/>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E16281E9-759A-D871-EC65-3810007FCBDD}"/>
              </a:ext>
            </a:extLst>
          </p:cNvPr>
          <p:cNvSpPr>
            <a:spLocks noGrp="1"/>
          </p:cNvSpPr>
          <p:nvPr>
            <p:ph type="sldNum" sz="quarter" idx="11"/>
          </p:nvPr>
        </p:nvSpPr>
        <p:spPr/>
        <p:txBody>
          <a:bodyPr/>
          <a:lstStyle/>
          <a:p>
            <a:pPr>
              <a:defRPr/>
            </a:pPr>
            <a:fld id="{D65C4E5D-DA99-460E-9E68-E8A28959880C}" type="slidenum">
              <a:rPr lang="x-none" smtClean="0"/>
              <a:pPr>
                <a:defRPr/>
              </a:pPr>
              <a:t>43</a:t>
            </a:fld>
            <a:endParaRPr lang="en-US" dirty="0"/>
          </a:p>
        </p:txBody>
      </p:sp>
      <p:pic>
        <p:nvPicPr>
          <p:cNvPr id="1026" name="Picture 2" descr="Kievan Rus—When Viking Prince Oleg Ruled Medieval Russia ...">
            <a:extLst>
              <a:ext uri="{FF2B5EF4-FFF2-40B4-BE49-F238E27FC236}">
                <a16:creationId xmlns:a16="http://schemas.microsoft.com/office/drawing/2014/main" id="{5B9154B8-3662-5FF6-3787-6B9E5008A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9">
            <a:extLst>
              <a:ext uri="{FF2B5EF4-FFF2-40B4-BE49-F238E27FC236}">
                <a16:creationId xmlns:a16="http://schemas.microsoft.com/office/drawing/2014/main" id="{3314328A-26AF-77B6-B81D-9CA2C940B12A}"/>
              </a:ext>
            </a:extLst>
          </p:cNvPr>
          <p:cNvSpPr/>
          <p:nvPr/>
        </p:nvSpPr>
        <p:spPr bwMode="auto">
          <a:xfrm>
            <a:off x="3112924" y="149899"/>
            <a:ext cx="2443470" cy="919401"/>
          </a:xfrm>
          <a:prstGeom prst="wedgeRoundRectCallout">
            <a:avLst>
              <a:gd name="adj1" fmla="val -47161"/>
              <a:gd name="adj2" fmla="val 111261"/>
              <a:gd name="adj3" fmla="val 16667"/>
            </a:avLst>
          </a:prstGeom>
          <a:solidFill>
            <a:schemeClr val="bg1"/>
          </a:solidFill>
          <a:ln w="5715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l"/>
            <a:r>
              <a:rPr lang="en-US" dirty="0">
                <a:solidFill>
                  <a:srgbClr val="FFFF00"/>
                </a:solidFill>
                <a:latin typeface="Arial" panose="020B0604020202020204" pitchFamily="34" charset="0"/>
                <a:cs typeface="Arial" panose="020B0604020202020204" pitchFamily="34" charset="0"/>
              </a:rPr>
              <a:t>Mutual benefit if we co-operate</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5" name="Rounded Rectangular Callout 9">
            <a:extLst>
              <a:ext uri="{FF2B5EF4-FFF2-40B4-BE49-F238E27FC236}">
                <a16:creationId xmlns:a16="http://schemas.microsoft.com/office/drawing/2014/main" id="{4BD4188B-0C02-9F0F-A18A-75CE7C0742D5}"/>
              </a:ext>
            </a:extLst>
          </p:cNvPr>
          <p:cNvSpPr/>
          <p:nvPr/>
        </p:nvSpPr>
        <p:spPr bwMode="auto">
          <a:xfrm>
            <a:off x="6492447" y="174551"/>
            <a:ext cx="2651553" cy="919401"/>
          </a:xfrm>
          <a:prstGeom prst="wedgeRoundRectCallout">
            <a:avLst>
              <a:gd name="adj1" fmla="val -31687"/>
              <a:gd name="adj2" fmla="val 73441"/>
              <a:gd name="adj3" fmla="val 16667"/>
            </a:avLst>
          </a:prstGeom>
          <a:solidFill>
            <a:schemeClr val="bg1"/>
          </a:solidFill>
          <a:ln w="5715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l"/>
            <a:r>
              <a:rPr lang="en-US" dirty="0">
                <a:solidFill>
                  <a:srgbClr val="FFFF00"/>
                </a:solidFill>
                <a:latin typeface="Arial" panose="020B0604020202020204" pitchFamily="34" charset="0"/>
                <a:cs typeface="Arial" panose="020B0604020202020204" pitchFamily="34" charset="0"/>
              </a:rPr>
              <a:t>But we don’t trust each other</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88401D0-F78D-992C-0A7D-C2BC456E4D06}"/>
              </a:ext>
            </a:extLst>
          </p:cNvPr>
          <p:cNvSpPr txBox="1"/>
          <p:nvPr/>
        </p:nvSpPr>
        <p:spPr bwMode="auto">
          <a:xfrm>
            <a:off x="2330841" y="5662910"/>
            <a:ext cx="4482317" cy="461665"/>
          </a:xfrm>
          <a:prstGeom prst="rect">
            <a:avLst/>
          </a:prstGeom>
          <a:solidFill>
            <a:schemeClr val="bg1"/>
          </a:solidFill>
          <a:ln w="76200">
            <a:solidFill>
              <a:srgbClr val="00B0F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dirty="0">
                <a:solidFill>
                  <a:srgbClr val="FFFF00"/>
                </a:solidFill>
                <a:latin typeface="Arial" panose="020B0604020202020204" pitchFamily="34" charset="0"/>
                <a:cs typeface="Arial" panose="020B0604020202020204" pitchFamily="34" charset="0"/>
              </a:rPr>
              <a:t>The oldest economic problem?</a:t>
            </a:r>
          </a:p>
        </p:txBody>
      </p:sp>
      <p:sp>
        <p:nvSpPr>
          <p:cNvPr id="7" name="Rounded Rectangular Callout 9">
            <a:extLst>
              <a:ext uri="{FF2B5EF4-FFF2-40B4-BE49-F238E27FC236}">
                <a16:creationId xmlns:a16="http://schemas.microsoft.com/office/drawing/2014/main" id="{A77EFC61-1E6D-9256-4AFF-C18234F2A1F1}"/>
              </a:ext>
            </a:extLst>
          </p:cNvPr>
          <p:cNvSpPr/>
          <p:nvPr/>
        </p:nvSpPr>
        <p:spPr bwMode="auto">
          <a:xfrm>
            <a:off x="0" y="149898"/>
            <a:ext cx="2831123" cy="919401"/>
          </a:xfrm>
          <a:prstGeom prst="wedgeRoundRectCallout">
            <a:avLst>
              <a:gd name="adj1" fmla="val -693"/>
              <a:gd name="adj2" fmla="val 133688"/>
              <a:gd name="adj3" fmla="val 16667"/>
            </a:avLst>
          </a:prstGeom>
          <a:solidFill>
            <a:schemeClr val="bg1"/>
          </a:solidFill>
          <a:ln w="5715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ctr"/>
            <a:r>
              <a:rPr lang="en-US" dirty="0">
                <a:solidFill>
                  <a:srgbClr val="FFFF00"/>
                </a:solidFill>
                <a:latin typeface="Arial" panose="020B0604020202020204" pitchFamily="34" charset="0"/>
                <a:cs typeface="Arial" panose="020B0604020202020204" pitchFamily="34" charset="0"/>
              </a:rPr>
              <a:t>No civil law to resolve disputes</a:t>
            </a:r>
          </a:p>
        </p:txBody>
      </p:sp>
    </p:spTree>
    <p:extLst>
      <p:ext uri="{BB962C8B-B14F-4D97-AF65-F5344CB8AC3E}">
        <p14:creationId xmlns:p14="http://schemas.microsoft.com/office/powerpoint/2010/main" val="202383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How do blockchains work?</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44</a:t>
            </a:fld>
            <a:endParaRPr lang="en-US" dirty="0"/>
          </a:p>
        </p:txBody>
      </p:sp>
    </p:spTree>
    <p:extLst>
      <p:ext uri="{BB962C8B-B14F-4D97-AF65-F5344CB8AC3E}">
        <p14:creationId xmlns:p14="http://schemas.microsoft.com/office/powerpoint/2010/main" val="3894079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45</a:t>
            </a:fld>
            <a:endParaRPr lang="en-US" dirty="0"/>
          </a:p>
        </p:txBody>
      </p:sp>
      <p:grpSp>
        <p:nvGrpSpPr>
          <p:cNvPr id="31" name="Group 30"/>
          <p:cNvGrpSpPr/>
          <p:nvPr/>
        </p:nvGrpSpPr>
        <p:grpSpPr>
          <a:xfrm>
            <a:off x="1104900" y="2315821"/>
            <a:ext cx="6644640" cy="2264094"/>
            <a:chOff x="1394460" y="2073085"/>
            <a:chExt cx="6644640" cy="2264094"/>
          </a:xfrm>
        </p:grpSpPr>
        <p:sp>
          <p:nvSpPr>
            <p:cNvPr id="5" name="Rounded Rectangle 4"/>
            <p:cNvSpPr/>
            <p:nvPr/>
          </p:nvSpPr>
          <p:spPr bwMode="auto">
            <a:xfrm>
              <a:off x="3009900" y="2124937"/>
              <a:ext cx="3413760" cy="2160389"/>
            </a:xfrm>
            <a:prstGeom prst="roundRect">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r>
                <a:rPr lang="en-US" sz="3600" dirty="0">
                  <a:solidFill>
                    <a:srgbClr val="FF0066"/>
                  </a:solidFill>
                  <a:latin typeface="Arial" panose="020B0604020202020204" pitchFamily="34" charset="0"/>
                  <a:cs typeface="Arial" panose="020B0604020202020204" pitchFamily="34" charset="0"/>
                </a:rPr>
                <a:t>Trading Engine</a:t>
              </a:r>
              <a:endParaRPr kumimoji="0" lang="en-US" sz="3600" b="0" i="0" u="none" strike="noStrike" cap="none" normalizeH="0" baseline="0" dirty="0">
                <a:ln>
                  <a:noFill/>
                </a:ln>
                <a:solidFill>
                  <a:srgbClr val="FF0066"/>
                </a:solidFill>
                <a:effectLst/>
                <a:latin typeface="Arial" panose="020B0604020202020204" pitchFamily="34" charset="0"/>
                <a:cs typeface="Arial" panose="020B0604020202020204" pitchFamily="34" charset="0"/>
              </a:endParaRPr>
            </a:p>
          </p:txBody>
        </p:sp>
        <p:grpSp>
          <p:nvGrpSpPr>
            <p:cNvPr id="21" name="Group 20"/>
            <p:cNvGrpSpPr/>
            <p:nvPr/>
          </p:nvGrpSpPr>
          <p:grpSpPr>
            <a:xfrm>
              <a:off x="1394460" y="2073085"/>
              <a:ext cx="1478280" cy="2264094"/>
              <a:chOff x="1539240" y="2078558"/>
              <a:chExt cx="1478280" cy="2264094"/>
            </a:xfrm>
          </p:grpSpPr>
          <p:grpSp>
            <p:nvGrpSpPr>
              <p:cNvPr id="16" name="Group 15"/>
              <p:cNvGrpSpPr/>
              <p:nvPr/>
            </p:nvGrpSpPr>
            <p:grpSpPr>
              <a:xfrm>
                <a:off x="1828800" y="2078558"/>
                <a:ext cx="1188720" cy="1221879"/>
                <a:chOff x="1828800" y="2078558"/>
                <a:chExt cx="1188720" cy="1221879"/>
              </a:xfrm>
            </p:grpSpPr>
            <p:sp>
              <p:nvSpPr>
                <p:cNvPr id="11" name="Right Arrow 10"/>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4" name="Right Arrow 13"/>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5" name="Right Arrow 14"/>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nvGrpSpPr>
              <p:cNvPr id="17" name="Group 16"/>
              <p:cNvGrpSpPr/>
              <p:nvPr/>
            </p:nvGrpSpPr>
            <p:grpSpPr>
              <a:xfrm flipH="1">
                <a:off x="1539240" y="3120773"/>
                <a:ext cx="1188720" cy="1221879"/>
                <a:chOff x="1828800" y="2078558"/>
                <a:chExt cx="1188720" cy="1221879"/>
              </a:xfrm>
            </p:grpSpPr>
            <p:sp>
              <p:nvSpPr>
                <p:cNvPr id="18" name="Right Arrow 17"/>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9" name="Right Arrow 18"/>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0" name="Right Arrow 19"/>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grpSp>
          <p:nvGrpSpPr>
            <p:cNvPr id="22" name="Group 21"/>
            <p:cNvGrpSpPr/>
            <p:nvPr/>
          </p:nvGrpSpPr>
          <p:grpSpPr>
            <a:xfrm>
              <a:off x="6560820" y="2073085"/>
              <a:ext cx="1478280" cy="2264094"/>
              <a:chOff x="1539240" y="2078558"/>
              <a:chExt cx="1478280" cy="2264094"/>
            </a:xfrm>
          </p:grpSpPr>
          <p:grpSp>
            <p:nvGrpSpPr>
              <p:cNvPr id="23" name="Group 22"/>
              <p:cNvGrpSpPr/>
              <p:nvPr/>
            </p:nvGrpSpPr>
            <p:grpSpPr>
              <a:xfrm>
                <a:off x="1828800" y="2078558"/>
                <a:ext cx="1188720" cy="1221879"/>
                <a:chOff x="1828800" y="2078558"/>
                <a:chExt cx="1188720" cy="1221879"/>
              </a:xfrm>
            </p:grpSpPr>
            <p:sp>
              <p:nvSpPr>
                <p:cNvPr id="28" name="Right Arrow 27"/>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9" name="Right Arrow 28"/>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30" name="Right Arrow 29"/>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nvGrpSpPr>
              <p:cNvPr id="24" name="Group 23"/>
              <p:cNvGrpSpPr/>
              <p:nvPr/>
            </p:nvGrpSpPr>
            <p:grpSpPr>
              <a:xfrm flipH="1">
                <a:off x="1539240" y="3120773"/>
                <a:ext cx="1188720" cy="1221879"/>
                <a:chOff x="1828800" y="2078558"/>
                <a:chExt cx="1188720" cy="1221879"/>
              </a:xfrm>
            </p:grpSpPr>
            <p:sp>
              <p:nvSpPr>
                <p:cNvPr id="25" name="Right Arrow 24"/>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6" name="Right Arrow 25"/>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7" name="Right Arrow 26"/>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grpSp>
      <p:sp>
        <p:nvSpPr>
          <p:cNvPr id="32" name="TextBox 31"/>
          <p:cNvSpPr txBox="1"/>
          <p:nvPr/>
        </p:nvSpPr>
        <p:spPr bwMode="auto">
          <a:xfrm>
            <a:off x="893819" y="4587023"/>
            <a:ext cx="1610881" cy="523206"/>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retail</a:t>
            </a:r>
            <a:endParaRPr lang="en-US" sz="2800" b="1" i="1" dirty="0">
              <a:solidFill>
                <a:srgbClr val="FFFF00"/>
              </a:solidFill>
              <a:latin typeface="Arial" panose="020B0604020202020204" pitchFamily="34" charset="0"/>
              <a:cs typeface="Arial" panose="020B0604020202020204" pitchFamily="34" charset="0"/>
            </a:endParaRPr>
          </a:p>
        </p:txBody>
      </p:sp>
      <p:sp>
        <p:nvSpPr>
          <p:cNvPr id="33" name="TextBox 32"/>
          <p:cNvSpPr txBox="1"/>
          <p:nvPr/>
        </p:nvSpPr>
        <p:spPr bwMode="auto">
          <a:xfrm>
            <a:off x="5940929" y="4773854"/>
            <a:ext cx="2123701"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wholesale</a:t>
            </a:r>
            <a:endParaRPr lang="en-US" sz="2800" b="1" i="1" dirty="0">
              <a:solidFill>
                <a:srgbClr val="FFFF00"/>
              </a:solidFill>
              <a:latin typeface="Arial" panose="020B0604020202020204" pitchFamily="34" charset="0"/>
              <a:cs typeface="Arial" panose="020B0604020202020204" pitchFamily="34" charset="0"/>
            </a:endParaRPr>
          </a:p>
        </p:txBody>
      </p:sp>
      <p:sp>
        <p:nvSpPr>
          <p:cNvPr id="34" name="TextBox 33"/>
          <p:cNvSpPr txBox="1"/>
          <p:nvPr/>
        </p:nvSpPr>
        <p:spPr bwMode="auto">
          <a:xfrm>
            <a:off x="1539456" y="5586397"/>
            <a:ext cx="5425223"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Alice has a concurrency problem</a:t>
            </a:r>
            <a:endParaRPr lang="en-US" sz="2800" b="1" i="1" dirty="0">
              <a:solidFill>
                <a:srgbClr val="FFFF00"/>
              </a:solidFill>
              <a:latin typeface="Arial" panose="020B0604020202020204" pitchFamily="34" charset="0"/>
              <a:cs typeface="Arial" panose="020B0604020202020204" pitchFamily="34" charset="0"/>
            </a:endParaRPr>
          </a:p>
        </p:txBody>
      </p:sp>
      <p:sp>
        <p:nvSpPr>
          <p:cNvPr id="35" name="TextBox 34"/>
          <p:cNvSpPr txBox="1"/>
          <p:nvPr/>
        </p:nvSpPr>
        <p:spPr bwMode="auto">
          <a:xfrm>
            <a:off x="423658" y="435277"/>
            <a:ext cx="5425223" cy="523206"/>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chemeClr val="tx1"/>
                </a:solidFill>
                <a:latin typeface="Arial" panose="020B0604020202020204" pitchFamily="34" charset="0"/>
                <a:cs typeface="Arial" panose="020B0604020202020204" pitchFamily="34" charset="0"/>
              </a:rPr>
              <a:t>Alice’s Trading Company</a:t>
            </a:r>
            <a:endParaRPr lang="en-US" sz="28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46</a:t>
            </a:fld>
            <a:endParaRPr lang="en-US" dirty="0"/>
          </a:p>
        </p:txBody>
      </p:sp>
      <p:grpSp>
        <p:nvGrpSpPr>
          <p:cNvPr id="31" name="Group 30"/>
          <p:cNvGrpSpPr/>
          <p:nvPr/>
        </p:nvGrpSpPr>
        <p:grpSpPr>
          <a:xfrm>
            <a:off x="1104900" y="2315821"/>
            <a:ext cx="6644640" cy="2264094"/>
            <a:chOff x="1394460" y="2073085"/>
            <a:chExt cx="6644640" cy="2264094"/>
          </a:xfrm>
        </p:grpSpPr>
        <p:sp>
          <p:nvSpPr>
            <p:cNvPr id="5" name="Rounded Rectangle 4"/>
            <p:cNvSpPr/>
            <p:nvPr/>
          </p:nvSpPr>
          <p:spPr bwMode="auto">
            <a:xfrm>
              <a:off x="3009900" y="2124937"/>
              <a:ext cx="3413760" cy="2160389"/>
            </a:xfrm>
            <a:prstGeom prst="roundRect">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r>
                <a:rPr lang="en-US" sz="3600" dirty="0">
                  <a:solidFill>
                    <a:srgbClr val="FF0066"/>
                  </a:solidFill>
                  <a:latin typeface="Arial" panose="020B0604020202020204" pitchFamily="34" charset="0"/>
                  <a:cs typeface="Arial" panose="020B0604020202020204" pitchFamily="34" charset="0"/>
                </a:rPr>
                <a:t>Trading Engine</a:t>
              </a:r>
              <a:endParaRPr kumimoji="0" lang="en-US" sz="3600" b="0" i="0" u="none" strike="noStrike" cap="none" normalizeH="0" baseline="0" dirty="0">
                <a:ln>
                  <a:noFill/>
                </a:ln>
                <a:solidFill>
                  <a:srgbClr val="FF0066"/>
                </a:solidFill>
                <a:effectLst/>
                <a:latin typeface="Arial" panose="020B0604020202020204" pitchFamily="34" charset="0"/>
                <a:cs typeface="Arial" panose="020B0604020202020204" pitchFamily="34" charset="0"/>
              </a:endParaRPr>
            </a:p>
          </p:txBody>
        </p:sp>
        <p:grpSp>
          <p:nvGrpSpPr>
            <p:cNvPr id="21" name="Group 20"/>
            <p:cNvGrpSpPr/>
            <p:nvPr/>
          </p:nvGrpSpPr>
          <p:grpSpPr>
            <a:xfrm>
              <a:off x="1394460" y="2073085"/>
              <a:ext cx="1478280" cy="2264094"/>
              <a:chOff x="1539240" y="2078558"/>
              <a:chExt cx="1478280" cy="2264094"/>
            </a:xfrm>
          </p:grpSpPr>
          <p:grpSp>
            <p:nvGrpSpPr>
              <p:cNvPr id="16" name="Group 15"/>
              <p:cNvGrpSpPr/>
              <p:nvPr/>
            </p:nvGrpSpPr>
            <p:grpSpPr>
              <a:xfrm>
                <a:off x="1828800" y="2078558"/>
                <a:ext cx="1188720" cy="1221879"/>
                <a:chOff x="1828800" y="2078558"/>
                <a:chExt cx="1188720" cy="1221879"/>
              </a:xfrm>
            </p:grpSpPr>
            <p:sp>
              <p:nvSpPr>
                <p:cNvPr id="11" name="Right Arrow 10"/>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4" name="Right Arrow 13"/>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5" name="Right Arrow 14"/>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nvGrpSpPr>
              <p:cNvPr id="17" name="Group 16"/>
              <p:cNvGrpSpPr/>
              <p:nvPr/>
            </p:nvGrpSpPr>
            <p:grpSpPr>
              <a:xfrm flipH="1">
                <a:off x="1539240" y="3120773"/>
                <a:ext cx="1188720" cy="1221879"/>
                <a:chOff x="1828800" y="2078558"/>
                <a:chExt cx="1188720" cy="1221879"/>
              </a:xfrm>
            </p:grpSpPr>
            <p:sp>
              <p:nvSpPr>
                <p:cNvPr id="18" name="Right Arrow 17"/>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9" name="Right Arrow 18"/>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0" name="Right Arrow 19"/>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grpSp>
          <p:nvGrpSpPr>
            <p:cNvPr id="22" name="Group 21"/>
            <p:cNvGrpSpPr/>
            <p:nvPr/>
          </p:nvGrpSpPr>
          <p:grpSpPr>
            <a:xfrm>
              <a:off x="6560820" y="2073085"/>
              <a:ext cx="1478280" cy="2264094"/>
              <a:chOff x="1539240" y="2078558"/>
              <a:chExt cx="1478280" cy="2264094"/>
            </a:xfrm>
          </p:grpSpPr>
          <p:grpSp>
            <p:nvGrpSpPr>
              <p:cNvPr id="23" name="Group 22"/>
              <p:cNvGrpSpPr/>
              <p:nvPr/>
            </p:nvGrpSpPr>
            <p:grpSpPr>
              <a:xfrm>
                <a:off x="1828800" y="2078558"/>
                <a:ext cx="1188720" cy="1221879"/>
                <a:chOff x="1828800" y="2078558"/>
                <a:chExt cx="1188720" cy="1221879"/>
              </a:xfrm>
            </p:grpSpPr>
            <p:sp>
              <p:nvSpPr>
                <p:cNvPr id="28" name="Right Arrow 27"/>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9" name="Right Arrow 28"/>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30" name="Right Arrow 29"/>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nvGrpSpPr>
              <p:cNvPr id="24" name="Group 23"/>
              <p:cNvGrpSpPr/>
              <p:nvPr/>
            </p:nvGrpSpPr>
            <p:grpSpPr>
              <a:xfrm flipH="1">
                <a:off x="1539240" y="3120773"/>
                <a:ext cx="1188720" cy="1221879"/>
                <a:chOff x="1828800" y="2078558"/>
                <a:chExt cx="1188720" cy="1221879"/>
              </a:xfrm>
            </p:grpSpPr>
            <p:sp>
              <p:nvSpPr>
                <p:cNvPr id="25" name="Right Arrow 24"/>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6" name="Right Arrow 25"/>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7" name="Right Arrow 26"/>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grpSp>
      <p:sp>
        <p:nvSpPr>
          <p:cNvPr id="32" name="TextBox 31"/>
          <p:cNvSpPr txBox="1"/>
          <p:nvPr/>
        </p:nvSpPr>
        <p:spPr bwMode="auto">
          <a:xfrm>
            <a:off x="893819" y="4587023"/>
            <a:ext cx="1610881" cy="523206"/>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retail</a:t>
            </a:r>
            <a:endParaRPr lang="en-US" sz="2800" b="1" i="1" dirty="0">
              <a:solidFill>
                <a:srgbClr val="FFFF00"/>
              </a:solidFill>
              <a:latin typeface="Arial" panose="020B0604020202020204" pitchFamily="34" charset="0"/>
              <a:cs typeface="Arial" panose="020B0604020202020204" pitchFamily="34" charset="0"/>
            </a:endParaRPr>
          </a:p>
        </p:txBody>
      </p:sp>
      <p:sp>
        <p:nvSpPr>
          <p:cNvPr id="33" name="TextBox 32"/>
          <p:cNvSpPr txBox="1"/>
          <p:nvPr/>
        </p:nvSpPr>
        <p:spPr bwMode="auto">
          <a:xfrm>
            <a:off x="5940929" y="4773854"/>
            <a:ext cx="2123701"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wholesale</a:t>
            </a:r>
            <a:endParaRPr lang="en-US" sz="2800" b="1" i="1" dirty="0">
              <a:solidFill>
                <a:srgbClr val="FFFF00"/>
              </a:solidFill>
              <a:latin typeface="Arial" panose="020B0604020202020204" pitchFamily="34" charset="0"/>
              <a:cs typeface="Arial" panose="020B0604020202020204" pitchFamily="34" charset="0"/>
            </a:endParaRPr>
          </a:p>
        </p:txBody>
      </p:sp>
      <p:grpSp>
        <p:nvGrpSpPr>
          <p:cNvPr id="34" name="Group 34"/>
          <p:cNvGrpSpPr>
            <a:grpSpLocks/>
          </p:cNvGrpSpPr>
          <p:nvPr/>
        </p:nvGrpSpPr>
        <p:grpSpPr bwMode="auto">
          <a:xfrm>
            <a:off x="5208892" y="3157841"/>
            <a:ext cx="836613" cy="1219200"/>
            <a:chOff x="2208" y="1920"/>
            <a:chExt cx="1152" cy="1680"/>
          </a:xfrm>
        </p:grpSpPr>
        <p:sp>
          <p:nvSpPr>
            <p:cNvPr id="35"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36"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37"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38"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sp>
        <p:nvSpPr>
          <p:cNvPr id="39" name="TextBox 38"/>
          <p:cNvSpPr txBox="1"/>
          <p:nvPr/>
        </p:nvSpPr>
        <p:spPr bwMode="auto">
          <a:xfrm>
            <a:off x="1539456" y="5586397"/>
            <a:ext cx="542522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Global lock is too coarse</a:t>
            </a:r>
            <a:endParaRPr lang="en-US" sz="2800" b="1" i="1" dirty="0">
              <a:solidFill>
                <a:srgbClr val="FFFF00"/>
              </a:solidFill>
              <a:latin typeface="Arial" panose="020B0604020202020204" pitchFamily="34" charset="0"/>
              <a:cs typeface="Arial" panose="020B0604020202020204" pitchFamily="34" charset="0"/>
            </a:endParaRPr>
          </a:p>
        </p:txBody>
      </p:sp>
      <p:sp>
        <p:nvSpPr>
          <p:cNvPr id="40" name="TextBox 39"/>
          <p:cNvSpPr txBox="1"/>
          <p:nvPr/>
        </p:nvSpPr>
        <p:spPr bwMode="auto">
          <a:xfrm>
            <a:off x="423658" y="435277"/>
            <a:ext cx="5425223" cy="523206"/>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chemeClr val="tx1"/>
                </a:solidFill>
                <a:latin typeface="Arial" panose="020B0604020202020204" pitchFamily="34" charset="0"/>
                <a:cs typeface="Arial" panose="020B0604020202020204" pitchFamily="34" charset="0"/>
              </a:rPr>
              <a:t>Alice’s Trading Company</a:t>
            </a:r>
            <a:endParaRPr lang="en-US" sz="28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7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47</a:t>
            </a:fld>
            <a:endParaRPr lang="en-US" dirty="0"/>
          </a:p>
        </p:txBody>
      </p:sp>
      <p:sp>
        <p:nvSpPr>
          <p:cNvPr id="13" name="TextBox 12"/>
          <p:cNvSpPr txBox="1"/>
          <p:nvPr/>
        </p:nvSpPr>
        <p:spPr bwMode="auto">
          <a:xfrm>
            <a:off x="423658" y="435277"/>
            <a:ext cx="5425223" cy="523206"/>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chemeClr val="tx1"/>
                </a:solidFill>
                <a:latin typeface="Arial" panose="020B0604020202020204" pitchFamily="34" charset="0"/>
                <a:cs typeface="Arial" panose="020B0604020202020204" pitchFamily="34" charset="0"/>
              </a:rPr>
              <a:t>Alice’s Trading Company</a:t>
            </a:r>
            <a:endParaRPr lang="en-US" sz="2800" b="1" i="1" dirty="0">
              <a:solidFill>
                <a:schemeClr val="tx1"/>
              </a:solidFill>
              <a:latin typeface="Arial" panose="020B0604020202020204" pitchFamily="34" charset="0"/>
              <a:cs typeface="Arial" panose="020B0604020202020204" pitchFamily="34" charset="0"/>
            </a:endParaRPr>
          </a:p>
        </p:txBody>
      </p:sp>
      <p:grpSp>
        <p:nvGrpSpPr>
          <p:cNvPr id="31" name="Group 30"/>
          <p:cNvGrpSpPr/>
          <p:nvPr/>
        </p:nvGrpSpPr>
        <p:grpSpPr>
          <a:xfrm>
            <a:off x="1104900" y="2315821"/>
            <a:ext cx="6644640" cy="2264094"/>
            <a:chOff x="1394460" y="2073085"/>
            <a:chExt cx="6644640" cy="2264094"/>
          </a:xfrm>
        </p:grpSpPr>
        <p:sp>
          <p:nvSpPr>
            <p:cNvPr id="5" name="Rounded Rectangle 4"/>
            <p:cNvSpPr/>
            <p:nvPr/>
          </p:nvSpPr>
          <p:spPr bwMode="auto">
            <a:xfrm>
              <a:off x="3009900" y="2124937"/>
              <a:ext cx="3413760" cy="2160389"/>
            </a:xfrm>
            <a:prstGeom prst="roundRect">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r>
                <a:rPr lang="en-US" sz="3600" dirty="0">
                  <a:solidFill>
                    <a:srgbClr val="FF0066"/>
                  </a:solidFill>
                  <a:latin typeface="Arial" panose="020B0604020202020204" pitchFamily="34" charset="0"/>
                  <a:cs typeface="Arial" panose="020B0604020202020204" pitchFamily="34" charset="0"/>
                </a:rPr>
                <a:t>Trading Engine</a:t>
              </a:r>
              <a:endParaRPr kumimoji="0" lang="en-US" sz="3600" b="0" i="0" u="none" strike="noStrike" cap="none" normalizeH="0" baseline="0" dirty="0">
                <a:ln>
                  <a:noFill/>
                </a:ln>
                <a:solidFill>
                  <a:srgbClr val="FF0066"/>
                </a:solidFill>
                <a:effectLst/>
                <a:latin typeface="Arial" panose="020B0604020202020204" pitchFamily="34" charset="0"/>
                <a:cs typeface="Arial" panose="020B0604020202020204" pitchFamily="34" charset="0"/>
              </a:endParaRPr>
            </a:p>
          </p:txBody>
        </p:sp>
        <p:grpSp>
          <p:nvGrpSpPr>
            <p:cNvPr id="21" name="Group 20"/>
            <p:cNvGrpSpPr/>
            <p:nvPr/>
          </p:nvGrpSpPr>
          <p:grpSpPr>
            <a:xfrm>
              <a:off x="1394460" y="2073085"/>
              <a:ext cx="1478280" cy="2264094"/>
              <a:chOff x="1539240" y="2078558"/>
              <a:chExt cx="1478280" cy="2264094"/>
            </a:xfrm>
          </p:grpSpPr>
          <p:grpSp>
            <p:nvGrpSpPr>
              <p:cNvPr id="16" name="Group 15"/>
              <p:cNvGrpSpPr/>
              <p:nvPr/>
            </p:nvGrpSpPr>
            <p:grpSpPr>
              <a:xfrm>
                <a:off x="1828800" y="2078558"/>
                <a:ext cx="1188720" cy="1221879"/>
                <a:chOff x="1828800" y="2078558"/>
                <a:chExt cx="1188720" cy="1221879"/>
              </a:xfrm>
            </p:grpSpPr>
            <p:sp>
              <p:nvSpPr>
                <p:cNvPr id="11" name="Right Arrow 10"/>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4" name="Right Arrow 13"/>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5" name="Right Arrow 14"/>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nvGrpSpPr>
              <p:cNvPr id="17" name="Group 16"/>
              <p:cNvGrpSpPr/>
              <p:nvPr/>
            </p:nvGrpSpPr>
            <p:grpSpPr>
              <a:xfrm flipH="1">
                <a:off x="1539240" y="3120773"/>
                <a:ext cx="1188720" cy="1221879"/>
                <a:chOff x="1828800" y="2078558"/>
                <a:chExt cx="1188720" cy="1221879"/>
              </a:xfrm>
            </p:grpSpPr>
            <p:sp>
              <p:nvSpPr>
                <p:cNvPr id="18" name="Right Arrow 17"/>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9" name="Right Arrow 18"/>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0" name="Right Arrow 19"/>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grpSp>
          <p:nvGrpSpPr>
            <p:cNvPr id="22" name="Group 21"/>
            <p:cNvGrpSpPr/>
            <p:nvPr/>
          </p:nvGrpSpPr>
          <p:grpSpPr>
            <a:xfrm>
              <a:off x="6560820" y="2073085"/>
              <a:ext cx="1478280" cy="2264094"/>
              <a:chOff x="1539240" y="2078558"/>
              <a:chExt cx="1478280" cy="2264094"/>
            </a:xfrm>
          </p:grpSpPr>
          <p:grpSp>
            <p:nvGrpSpPr>
              <p:cNvPr id="23" name="Group 22"/>
              <p:cNvGrpSpPr/>
              <p:nvPr/>
            </p:nvGrpSpPr>
            <p:grpSpPr>
              <a:xfrm>
                <a:off x="1828800" y="2078558"/>
                <a:ext cx="1188720" cy="1221879"/>
                <a:chOff x="1828800" y="2078558"/>
                <a:chExt cx="1188720" cy="1221879"/>
              </a:xfrm>
            </p:grpSpPr>
            <p:sp>
              <p:nvSpPr>
                <p:cNvPr id="28" name="Right Arrow 27"/>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9" name="Right Arrow 28"/>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30" name="Right Arrow 29"/>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nvGrpSpPr>
              <p:cNvPr id="24" name="Group 23"/>
              <p:cNvGrpSpPr/>
              <p:nvPr/>
            </p:nvGrpSpPr>
            <p:grpSpPr>
              <a:xfrm flipH="1">
                <a:off x="1539240" y="3120773"/>
                <a:ext cx="1188720" cy="1221879"/>
                <a:chOff x="1828800" y="2078558"/>
                <a:chExt cx="1188720" cy="1221879"/>
              </a:xfrm>
            </p:grpSpPr>
            <p:sp>
              <p:nvSpPr>
                <p:cNvPr id="25" name="Right Arrow 24"/>
                <p:cNvSpPr/>
                <p:nvPr/>
              </p:nvSpPr>
              <p:spPr bwMode="auto">
                <a:xfrm>
                  <a:off x="1828800" y="20785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6" name="Right Arrow 25"/>
                <p:cNvSpPr/>
                <p:nvPr/>
              </p:nvSpPr>
              <p:spPr bwMode="auto">
                <a:xfrm>
                  <a:off x="1981200" y="22309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7" name="Right Arrow 26"/>
                <p:cNvSpPr/>
                <p:nvPr/>
              </p:nvSpPr>
              <p:spPr bwMode="auto">
                <a:xfrm>
                  <a:off x="2133600" y="2383358"/>
                  <a:ext cx="883920" cy="917079"/>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grpSp>
        </p:grpSp>
      </p:grpSp>
      <p:sp>
        <p:nvSpPr>
          <p:cNvPr id="32" name="TextBox 31"/>
          <p:cNvSpPr txBox="1"/>
          <p:nvPr/>
        </p:nvSpPr>
        <p:spPr bwMode="auto">
          <a:xfrm>
            <a:off x="893819" y="4587023"/>
            <a:ext cx="1610881" cy="523206"/>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retail</a:t>
            </a:r>
            <a:endParaRPr lang="en-US" sz="2800" b="1" i="1" dirty="0">
              <a:solidFill>
                <a:srgbClr val="FFFF00"/>
              </a:solidFill>
              <a:latin typeface="Arial" panose="020B0604020202020204" pitchFamily="34" charset="0"/>
              <a:cs typeface="Arial" panose="020B0604020202020204" pitchFamily="34" charset="0"/>
            </a:endParaRPr>
          </a:p>
        </p:txBody>
      </p:sp>
      <p:sp>
        <p:nvSpPr>
          <p:cNvPr id="33" name="TextBox 32"/>
          <p:cNvSpPr txBox="1"/>
          <p:nvPr/>
        </p:nvSpPr>
        <p:spPr bwMode="auto">
          <a:xfrm>
            <a:off x="5940929" y="4773854"/>
            <a:ext cx="2123701"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wholesale</a:t>
            </a:r>
            <a:endParaRPr lang="en-US" sz="2800" b="1" i="1" dirty="0">
              <a:solidFill>
                <a:srgbClr val="FFFF00"/>
              </a:solidFill>
              <a:latin typeface="Arial" panose="020B0604020202020204" pitchFamily="34" charset="0"/>
              <a:cs typeface="Arial" panose="020B0604020202020204" pitchFamily="34" charset="0"/>
            </a:endParaRPr>
          </a:p>
        </p:txBody>
      </p:sp>
      <p:grpSp>
        <p:nvGrpSpPr>
          <p:cNvPr id="34" name="Group 34"/>
          <p:cNvGrpSpPr>
            <a:grpSpLocks/>
          </p:cNvGrpSpPr>
          <p:nvPr/>
        </p:nvGrpSpPr>
        <p:grpSpPr bwMode="auto">
          <a:xfrm>
            <a:off x="5591344" y="3715189"/>
            <a:ext cx="454161" cy="661851"/>
            <a:chOff x="2208" y="1920"/>
            <a:chExt cx="1152" cy="1680"/>
          </a:xfrm>
        </p:grpSpPr>
        <p:sp>
          <p:nvSpPr>
            <p:cNvPr id="35"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36"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37"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38"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sp>
        <p:nvSpPr>
          <p:cNvPr id="39" name="TextBox 38"/>
          <p:cNvSpPr txBox="1"/>
          <p:nvPr/>
        </p:nvSpPr>
        <p:spPr bwMode="auto">
          <a:xfrm>
            <a:off x="1539456" y="5586397"/>
            <a:ext cx="542522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Fine-grained locks too hard</a:t>
            </a:r>
            <a:endParaRPr lang="en-US" sz="2800" b="1" i="1" dirty="0">
              <a:solidFill>
                <a:srgbClr val="FFFF00"/>
              </a:solidFill>
              <a:latin typeface="Arial" panose="020B0604020202020204" pitchFamily="34" charset="0"/>
              <a:cs typeface="Arial" panose="020B0604020202020204" pitchFamily="34" charset="0"/>
            </a:endParaRPr>
          </a:p>
        </p:txBody>
      </p:sp>
      <p:grpSp>
        <p:nvGrpSpPr>
          <p:cNvPr id="40" name="Group 34"/>
          <p:cNvGrpSpPr>
            <a:grpSpLocks/>
          </p:cNvGrpSpPr>
          <p:nvPr/>
        </p:nvGrpSpPr>
        <p:grpSpPr bwMode="auto">
          <a:xfrm>
            <a:off x="3136269" y="2543280"/>
            <a:ext cx="454161" cy="661851"/>
            <a:chOff x="2208" y="1920"/>
            <a:chExt cx="1152" cy="1680"/>
          </a:xfrm>
        </p:grpSpPr>
        <p:sp>
          <p:nvSpPr>
            <p:cNvPr id="41"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42"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43"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44"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grpSp>
        <p:nvGrpSpPr>
          <p:cNvPr id="45" name="Group 34"/>
          <p:cNvGrpSpPr>
            <a:grpSpLocks/>
          </p:cNvGrpSpPr>
          <p:nvPr/>
        </p:nvGrpSpPr>
        <p:grpSpPr bwMode="auto">
          <a:xfrm>
            <a:off x="4200139" y="2590555"/>
            <a:ext cx="454161" cy="661851"/>
            <a:chOff x="2208" y="1920"/>
            <a:chExt cx="1152" cy="1680"/>
          </a:xfrm>
        </p:grpSpPr>
        <p:sp>
          <p:nvSpPr>
            <p:cNvPr id="46"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47"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48"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49"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grpSp>
        <p:nvGrpSpPr>
          <p:cNvPr id="50" name="Group 34"/>
          <p:cNvGrpSpPr>
            <a:grpSpLocks/>
          </p:cNvGrpSpPr>
          <p:nvPr/>
        </p:nvGrpSpPr>
        <p:grpSpPr bwMode="auto">
          <a:xfrm>
            <a:off x="5264009" y="2637830"/>
            <a:ext cx="454161" cy="661851"/>
            <a:chOff x="2208" y="1920"/>
            <a:chExt cx="1152" cy="1680"/>
          </a:xfrm>
        </p:grpSpPr>
        <p:sp>
          <p:nvSpPr>
            <p:cNvPr id="51"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52"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53"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54"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grpSp>
        <p:nvGrpSpPr>
          <p:cNvPr id="55" name="Group 34"/>
          <p:cNvGrpSpPr>
            <a:grpSpLocks/>
          </p:cNvGrpSpPr>
          <p:nvPr/>
        </p:nvGrpSpPr>
        <p:grpSpPr bwMode="auto">
          <a:xfrm>
            <a:off x="4646680" y="3707790"/>
            <a:ext cx="454161" cy="661851"/>
            <a:chOff x="2208" y="1920"/>
            <a:chExt cx="1152" cy="1680"/>
          </a:xfrm>
        </p:grpSpPr>
        <p:sp>
          <p:nvSpPr>
            <p:cNvPr id="56"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57"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58"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59"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grpSp>
        <p:nvGrpSpPr>
          <p:cNvPr id="60" name="Group 34"/>
          <p:cNvGrpSpPr>
            <a:grpSpLocks/>
          </p:cNvGrpSpPr>
          <p:nvPr/>
        </p:nvGrpSpPr>
        <p:grpSpPr bwMode="auto">
          <a:xfrm>
            <a:off x="2820925" y="3736154"/>
            <a:ext cx="454161" cy="661851"/>
            <a:chOff x="2208" y="1920"/>
            <a:chExt cx="1152" cy="1680"/>
          </a:xfrm>
        </p:grpSpPr>
        <p:sp>
          <p:nvSpPr>
            <p:cNvPr id="61"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62"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63"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64"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grpSp>
        <p:nvGrpSpPr>
          <p:cNvPr id="65" name="Group 34"/>
          <p:cNvGrpSpPr>
            <a:grpSpLocks/>
          </p:cNvGrpSpPr>
          <p:nvPr/>
        </p:nvGrpSpPr>
        <p:grpSpPr bwMode="auto">
          <a:xfrm>
            <a:off x="3707878" y="3717294"/>
            <a:ext cx="454161" cy="661851"/>
            <a:chOff x="2208" y="1920"/>
            <a:chExt cx="1152" cy="1680"/>
          </a:xfrm>
        </p:grpSpPr>
        <p:sp>
          <p:nvSpPr>
            <p:cNvPr id="66" name="Oval 35"/>
            <p:cNvSpPr>
              <a:spLocks noChangeArrowheads="1"/>
            </p:cNvSpPr>
            <p:nvPr/>
          </p:nvSpPr>
          <p:spPr bwMode="auto">
            <a:xfrm>
              <a:off x="2208" y="2448"/>
              <a:ext cx="1152" cy="1152"/>
            </a:xfrm>
            <a:prstGeom prst="ellipse">
              <a:avLst/>
            </a:prstGeom>
            <a:solidFill>
              <a:schemeClr val="bg2"/>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67" name="Oval 36"/>
            <p:cNvSpPr>
              <a:spLocks noChangeArrowheads="1"/>
            </p:cNvSpPr>
            <p:nvPr/>
          </p:nvSpPr>
          <p:spPr bwMode="auto">
            <a:xfrm>
              <a:off x="2640" y="2688"/>
              <a:ext cx="288" cy="288"/>
            </a:xfrm>
            <a:prstGeom prst="ellipse">
              <a:avLst/>
            </a:prstGeom>
            <a:solidFill>
              <a:srgbClr val="FFFF00"/>
            </a:solidFill>
            <a:ln w="9525" algn="ctr">
              <a:solidFill>
                <a:srgbClr val="FFFF00"/>
              </a:solidFill>
              <a:round/>
              <a:headEnd/>
              <a:tailEnd/>
            </a:ln>
          </p:spPr>
          <p:txBody>
            <a:bodyPr wrap="none" anchor="ctr"/>
            <a:lstStyle/>
            <a:p>
              <a:endParaRPr lang="en-US" dirty="0">
                <a:latin typeface="Arial" pitchFamily="34" charset="0"/>
                <a:cs typeface="Arial" pitchFamily="34" charset="0"/>
              </a:endParaRPr>
            </a:p>
          </p:txBody>
        </p:sp>
        <p:sp>
          <p:nvSpPr>
            <p:cNvPr id="68" name="AutoShape 37"/>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lgn="ctr">
              <a:solidFill>
                <a:srgbClr val="FFFF00"/>
              </a:solidFill>
              <a:miter lim="800000"/>
              <a:headEnd/>
              <a:tailEnd/>
            </a:ln>
          </p:spPr>
          <p:txBody>
            <a:bodyPr wrap="none" anchor="ctr"/>
            <a:lstStyle/>
            <a:p>
              <a:endParaRPr lang="en-US" dirty="0">
                <a:latin typeface="Arial" pitchFamily="34" charset="0"/>
                <a:cs typeface="Arial" pitchFamily="34" charset="0"/>
              </a:endParaRPr>
            </a:p>
          </p:txBody>
        </p:sp>
        <p:sp>
          <p:nvSpPr>
            <p:cNvPr id="69" name="AutoShape 38"/>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2"/>
            </a:solidFill>
            <a:ln w="9525"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spTree>
    <p:extLst>
      <p:ext uri="{BB962C8B-B14F-4D97-AF65-F5344CB8AC3E}">
        <p14:creationId xmlns:p14="http://schemas.microsoft.com/office/powerpoint/2010/main" val="47925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4294967295"/>
          </p:nvPr>
        </p:nvSpPr>
        <p:spPr>
          <a:xfrm>
            <a:off x="6553200" y="6248400"/>
            <a:ext cx="1905000" cy="457200"/>
          </a:xfrm>
          <a:prstGeom prst="rect">
            <a:avLst/>
          </a:prstGeom>
          <a:noFill/>
        </p:spPr>
        <p:txBody>
          <a:bodyPr/>
          <a:lstStyle/>
          <a:p>
            <a:fld id="{340EA8FC-4ED4-457F-81BF-3F7CADDFBD16}" type="slidenum">
              <a:rPr lang="x-none" smtClean="0">
                <a:latin typeface="Arial" pitchFamily="34" charset="0"/>
                <a:cs typeface="Arial" pitchFamily="34" charset="0"/>
              </a:rPr>
              <a:pPr/>
              <a:t>48</a:t>
            </a:fld>
            <a:endParaRPr lang="en-US" dirty="0">
              <a:latin typeface="Arial" pitchFamily="34" charset="0"/>
              <a:cs typeface="Arial" pitchFamily="34" charset="0"/>
            </a:endParaRPr>
          </a:p>
        </p:txBody>
      </p:sp>
      <p:sp>
        <p:nvSpPr>
          <p:cNvPr id="11268" name="Rectangle 2"/>
          <p:cNvSpPr>
            <a:spLocks noGrp="1" noChangeArrowheads="1"/>
          </p:cNvSpPr>
          <p:nvPr>
            <p:ph type="title"/>
          </p:nvPr>
        </p:nvSpPr>
        <p:spPr/>
        <p:txBody>
          <a:bodyPr/>
          <a:lstStyle/>
          <a:p>
            <a:r>
              <a:rPr lang="en-US" dirty="0">
                <a:solidFill>
                  <a:srgbClr val="FFFF00"/>
                </a:solidFill>
              </a:rPr>
              <a:t>Locks don’t scale</a:t>
            </a:r>
          </a:p>
        </p:txBody>
      </p:sp>
      <p:grpSp>
        <p:nvGrpSpPr>
          <p:cNvPr id="11269" name="Group 3"/>
          <p:cNvGrpSpPr>
            <a:grpSpLocks/>
          </p:cNvGrpSpPr>
          <p:nvPr/>
        </p:nvGrpSpPr>
        <p:grpSpPr bwMode="auto">
          <a:xfrm>
            <a:off x="1600200" y="3200400"/>
            <a:ext cx="1358900" cy="1282700"/>
            <a:chOff x="1008" y="2720"/>
            <a:chExt cx="856" cy="808"/>
          </a:xfrm>
          <a:effectLst>
            <a:glow rad="139700">
              <a:schemeClr val="accent3">
                <a:satMod val="175000"/>
                <a:alpha val="40000"/>
              </a:schemeClr>
            </a:glow>
          </a:effectLst>
        </p:grpSpPr>
        <p:sp>
          <p:nvSpPr>
            <p:cNvPr id="11310" name="Rectangle 4"/>
            <p:cNvSpPr>
              <a:spLocks noChangeArrowheads="1"/>
            </p:cNvSpPr>
            <p:nvPr/>
          </p:nvSpPr>
          <p:spPr bwMode="auto">
            <a:xfrm>
              <a:off x="1032" y="3304"/>
              <a:ext cx="488" cy="160"/>
            </a:xfrm>
            <a:prstGeom prst="rect">
              <a:avLst/>
            </a:prstGeom>
            <a:solidFill>
              <a:srgbClr val="FF0000"/>
            </a:solidFill>
            <a:ln w="38100"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sp>
          <p:nvSpPr>
            <p:cNvPr id="11311" name="Freeform 5"/>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2" name="Freeform 6"/>
            <p:cNvSpPr>
              <a:spLocks/>
            </p:cNvSpPr>
            <p:nvPr/>
          </p:nvSpPr>
          <p:spPr bwMode="auto">
            <a:xfrm flipH="1">
              <a:off x="1077" y="3000"/>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3" name="Freeform 7"/>
            <p:cNvSpPr>
              <a:spLocks/>
            </p:cNvSpPr>
            <p:nvPr/>
          </p:nvSpPr>
          <p:spPr bwMode="auto">
            <a:xfrm flipH="1">
              <a:off x="1200" y="2800"/>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4" name="Freeform 8"/>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FF0000"/>
            </a:solidFill>
            <a:ln w="38100">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5" name="Freeform 9"/>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FF0000"/>
            </a:solidFill>
            <a:ln w="38100">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6" name="Freeform 10"/>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7" name="Freeform 11"/>
            <p:cNvSpPr>
              <a:spLocks/>
            </p:cNvSpPr>
            <p:nvPr/>
          </p:nvSpPr>
          <p:spPr bwMode="auto">
            <a:xfrm>
              <a:off x="1669" y="3008"/>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18" name="Freeform 12"/>
            <p:cNvSpPr>
              <a:spLocks/>
            </p:cNvSpPr>
            <p:nvPr/>
          </p:nvSpPr>
          <p:spPr bwMode="auto">
            <a:xfrm>
              <a:off x="1737" y="2840"/>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grpSp>
      <p:grpSp>
        <p:nvGrpSpPr>
          <p:cNvPr id="11270" name="Group 13"/>
          <p:cNvGrpSpPr>
            <a:grpSpLocks/>
          </p:cNvGrpSpPr>
          <p:nvPr/>
        </p:nvGrpSpPr>
        <p:grpSpPr bwMode="auto">
          <a:xfrm>
            <a:off x="6096000" y="3200400"/>
            <a:ext cx="1358900" cy="1282700"/>
            <a:chOff x="3840" y="2784"/>
            <a:chExt cx="856" cy="808"/>
          </a:xfrm>
          <a:effectLst>
            <a:glow rad="139700">
              <a:schemeClr val="accent3">
                <a:satMod val="175000"/>
                <a:alpha val="40000"/>
              </a:schemeClr>
            </a:glow>
          </a:effectLst>
        </p:grpSpPr>
        <p:sp>
          <p:nvSpPr>
            <p:cNvPr id="11301" name="Rectangle 14"/>
            <p:cNvSpPr>
              <a:spLocks noChangeArrowheads="1"/>
            </p:cNvSpPr>
            <p:nvPr/>
          </p:nvSpPr>
          <p:spPr bwMode="auto">
            <a:xfrm flipH="1">
              <a:off x="4184" y="3368"/>
              <a:ext cx="488" cy="160"/>
            </a:xfrm>
            <a:prstGeom prst="rect">
              <a:avLst/>
            </a:prstGeom>
            <a:solidFill>
              <a:srgbClr val="6666FF"/>
            </a:solidFill>
            <a:ln w="38100"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sp>
          <p:nvSpPr>
            <p:cNvPr id="11302" name="Freeform 15"/>
            <p:cNvSpPr>
              <a:spLocks/>
            </p:cNvSpPr>
            <p:nvPr/>
          </p:nvSpPr>
          <p:spPr bwMode="auto">
            <a:xfrm>
              <a:off x="4560" y="3232"/>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3" name="Freeform 16"/>
            <p:cNvSpPr>
              <a:spLocks/>
            </p:cNvSpPr>
            <p:nvPr/>
          </p:nvSpPr>
          <p:spPr bwMode="auto">
            <a:xfrm>
              <a:off x="4504" y="3064"/>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4" name="Freeform 17"/>
            <p:cNvSpPr>
              <a:spLocks/>
            </p:cNvSpPr>
            <p:nvPr/>
          </p:nvSpPr>
          <p:spPr bwMode="auto">
            <a:xfrm>
              <a:off x="4377" y="2864"/>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5" name="Freeform 18"/>
            <p:cNvSpPr>
              <a:spLocks/>
            </p:cNvSpPr>
            <p:nvPr/>
          </p:nvSpPr>
          <p:spPr bwMode="auto">
            <a:xfrm flipH="1">
              <a:off x="3928" y="2784"/>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6666FF"/>
            </a:solidFill>
            <a:ln w="38100">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6" name="Freeform 19"/>
            <p:cNvSpPr>
              <a:spLocks/>
            </p:cNvSpPr>
            <p:nvPr/>
          </p:nvSpPr>
          <p:spPr bwMode="auto">
            <a:xfrm flipH="1">
              <a:off x="3936" y="2784"/>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6666FF"/>
            </a:solidFill>
            <a:ln w="38100">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7" name="Freeform 20"/>
            <p:cNvSpPr>
              <a:spLocks/>
            </p:cNvSpPr>
            <p:nvPr/>
          </p:nvSpPr>
          <p:spPr bwMode="auto">
            <a:xfrm flipH="1">
              <a:off x="3984" y="324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8" name="Freeform 21"/>
            <p:cNvSpPr>
              <a:spLocks/>
            </p:cNvSpPr>
            <p:nvPr/>
          </p:nvSpPr>
          <p:spPr bwMode="auto">
            <a:xfrm flipH="1">
              <a:off x="3912" y="3072"/>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309" name="Freeform 22"/>
            <p:cNvSpPr>
              <a:spLocks/>
            </p:cNvSpPr>
            <p:nvPr/>
          </p:nvSpPr>
          <p:spPr bwMode="auto">
            <a:xfrm flipH="1">
              <a:off x="3840" y="2904"/>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grpSp>
      <p:grpSp>
        <p:nvGrpSpPr>
          <p:cNvPr id="11271" name="Group 23"/>
          <p:cNvGrpSpPr>
            <a:grpSpLocks/>
          </p:cNvGrpSpPr>
          <p:nvPr/>
        </p:nvGrpSpPr>
        <p:grpSpPr bwMode="auto">
          <a:xfrm>
            <a:off x="6477000" y="4572000"/>
            <a:ext cx="836613" cy="1219200"/>
            <a:chOff x="2208" y="1920"/>
            <a:chExt cx="1152" cy="1680"/>
          </a:xfrm>
        </p:grpSpPr>
        <p:sp>
          <p:nvSpPr>
            <p:cNvPr id="11297" name="Oval 24"/>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11298" name="Oval 25"/>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cs typeface="Arial" pitchFamily="34" charset="0"/>
              </a:endParaRPr>
            </a:p>
          </p:txBody>
        </p:sp>
        <p:sp>
          <p:nvSpPr>
            <p:cNvPr id="11299" name="AutoShape 26"/>
            <p:cNvSpPr>
              <a:spLocks noChangeArrowheads="1"/>
            </p:cNvSpPr>
            <p:nvPr/>
          </p:nvSpPr>
          <p:spPr bwMode="auto">
            <a:xfrm flipV="1">
              <a:off x="2616" y="2880"/>
              <a:ext cx="336" cy="432"/>
            </a:xfrm>
            <a:custGeom>
              <a:avLst/>
              <a:gdLst>
                <a:gd name="T0" fmla="*/ 5 w 21600"/>
                <a:gd name="T1" fmla="*/ 4 h 21600"/>
                <a:gd name="T2" fmla="*/ 3 w 21600"/>
                <a:gd name="T3" fmla="*/ 9 h 21600"/>
                <a:gd name="T4" fmla="*/ 1 w 21600"/>
                <a:gd name="T5" fmla="*/ 4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wrap="none" anchor="ctr"/>
            <a:lstStyle/>
            <a:p>
              <a:endParaRPr lang="en-US" dirty="0">
                <a:latin typeface="Arial" pitchFamily="34" charset="0"/>
                <a:cs typeface="Arial" pitchFamily="34" charset="0"/>
              </a:endParaRPr>
            </a:p>
          </p:txBody>
        </p:sp>
        <p:sp>
          <p:nvSpPr>
            <p:cNvPr id="11300" name="AutoShape 27"/>
            <p:cNvSpPr>
              <a:spLocks noChangeArrowheads="1"/>
            </p:cNvSpPr>
            <p:nvPr/>
          </p:nvSpPr>
          <p:spPr bwMode="auto">
            <a:xfrm>
              <a:off x="2448" y="1920"/>
              <a:ext cx="624" cy="1392"/>
            </a:xfrm>
            <a:custGeom>
              <a:avLst/>
              <a:gdLst>
                <a:gd name="T0" fmla="*/ 9 w 21600"/>
                <a:gd name="T1" fmla="*/ 0 h 21600"/>
                <a:gd name="T2" fmla="*/ 2 w 21600"/>
                <a:gd name="T3" fmla="*/ 45 h 21600"/>
                <a:gd name="T4" fmla="*/ 9 w 21600"/>
                <a:gd name="T5" fmla="*/ 22 h 21600"/>
                <a:gd name="T6" fmla="*/ 16 w 21600"/>
                <a:gd name="T7" fmla="*/ 45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cs typeface="Arial" pitchFamily="34" charset="0"/>
              </a:endParaRPr>
            </a:p>
          </p:txBody>
        </p:sp>
      </p:grpSp>
      <p:sp>
        <p:nvSpPr>
          <p:cNvPr id="11272" name="Freeform 28"/>
          <p:cNvSpPr>
            <a:spLocks/>
          </p:cNvSpPr>
          <p:nvPr/>
        </p:nvSpPr>
        <p:spPr bwMode="auto">
          <a:xfrm>
            <a:off x="6324600" y="4343400"/>
            <a:ext cx="381000" cy="381000"/>
          </a:xfrm>
          <a:custGeom>
            <a:avLst/>
            <a:gdLst>
              <a:gd name="T0" fmla="*/ 0 w 240"/>
              <a:gd name="T1" fmla="*/ 0 h 240"/>
              <a:gd name="T2" fmla="*/ 381000 w 240"/>
              <a:gd name="T3" fmla="*/ 381000 h 240"/>
              <a:gd name="T4" fmla="*/ 76200 w 240"/>
              <a:gd name="T5" fmla="*/ 152400 h 240"/>
              <a:gd name="T6" fmla="*/ 0 60000 65536"/>
              <a:gd name="T7" fmla="*/ 0 60000 65536"/>
              <a:gd name="T8" fmla="*/ 0 60000 65536"/>
              <a:gd name="T9" fmla="*/ 0 w 240"/>
              <a:gd name="T10" fmla="*/ 0 h 240"/>
              <a:gd name="T11" fmla="*/ 240 w 240"/>
              <a:gd name="T12" fmla="*/ 240 h 240"/>
            </a:gdLst>
            <a:ahLst/>
            <a:cxnLst>
              <a:cxn ang="T6">
                <a:pos x="T0" y="T1"/>
              </a:cxn>
              <a:cxn ang="T7">
                <a:pos x="T2" y="T3"/>
              </a:cxn>
              <a:cxn ang="T8">
                <a:pos x="T4" y="T5"/>
              </a:cxn>
            </a:cxnLst>
            <a:rect l="T9" t="T10" r="T11" b="T12"/>
            <a:pathLst>
              <a:path w="240" h="240">
                <a:moveTo>
                  <a:pt x="0" y="0"/>
                </a:moveTo>
                <a:lnTo>
                  <a:pt x="240" y="240"/>
                </a:lnTo>
                <a:lnTo>
                  <a:pt x="48" y="96"/>
                </a:lnTo>
              </a:path>
            </a:pathLst>
          </a:custGeom>
          <a:solidFill>
            <a:schemeClr val="tx1"/>
          </a:solidFill>
          <a:ln w="9525">
            <a:solidFill>
              <a:schemeClr val="tx1"/>
            </a:solidFill>
            <a:round/>
            <a:headEnd/>
            <a:tailEnd/>
          </a:ln>
        </p:spPr>
        <p:txBody>
          <a:bodyPr wrap="none" anchor="ctr"/>
          <a:lstStyle/>
          <a:p>
            <a:endParaRPr lang="en-US" dirty="0">
              <a:latin typeface="Arial" pitchFamily="34" charset="0"/>
              <a:cs typeface="Arial" pitchFamily="34" charset="0"/>
            </a:endParaRPr>
          </a:p>
        </p:txBody>
      </p:sp>
      <p:grpSp>
        <p:nvGrpSpPr>
          <p:cNvPr id="5" name="Group 29"/>
          <p:cNvGrpSpPr>
            <a:grpSpLocks/>
          </p:cNvGrpSpPr>
          <p:nvPr/>
        </p:nvGrpSpPr>
        <p:grpSpPr bwMode="auto">
          <a:xfrm rot="1402478">
            <a:off x="6019800" y="2514600"/>
            <a:ext cx="2362200" cy="2984500"/>
            <a:chOff x="2064" y="1608"/>
            <a:chExt cx="1488" cy="1880"/>
          </a:xfrm>
        </p:grpSpPr>
        <p:grpSp>
          <p:nvGrpSpPr>
            <p:cNvPr id="11290" name="Group 30"/>
            <p:cNvGrpSpPr>
              <a:grpSpLocks/>
            </p:cNvGrpSpPr>
            <p:nvPr/>
          </p:nvGrpSpPr>
          <p:grpSpPr bwMode="auto">
            <a:xfrm>
              <a:off x="2064" y="2256"/>
              <a:ext cx="1488" cy="1232"/>
              <a:chOff x="720" y="1344"/>
              <a:chExt cx="1488" cy="1232"/>
            </a:xfrm>
          </p:grpSpPr>
          <p:sp>
            <p:nvSpPr>
              <p:cNvPr id="11292" name="Text Box 31"/>
              <p:cNvSpPr txBox="1">
                <a:spLocks noChangeArrowheads="1"/>
              </p:cNvSpPr>
              <p:nvPr/>
            </p:nvSpPr>
            <p:spPr bwMode="auto">
              <a:xfrm>
                <a:off x="720" y="1344"/>
                <a:ext cx="1488" cy="1232"/>
              </a:xfrm>
              <a:prstGeom prst="rect">
                <a:avLst/>
              </a:prstGeom>
              <a:solidFill>
                <a:srgbClr val="DDDDDD"/>
              </a:solidFill>
              <a:ln w="38100">
                <a:solidFill>
                  <a:srgbClr val="FF0000"/>
                </a:solidFill>
                <a:miter lim="800000"/>
                <a:headEnd/>
                <a:tailEnd/>
              </a:ln>
            </p:spPr>
            <p:txBody>
              <a:bodyPr>
                <a:spAutoFit/>
              </a:bodyPr>
              <a:lstStyle/>
              <a:p>
                <a:pPr algn="ctr"/>
                <a:r>
                  <a:rPr lang="en-US" sz="2400" b="1" dirty="0">
                    <a:solidFill>
                      <a:schemeClr val="bg1"/>
                    </a:solidFill>
                    <a:latin typeface="Arial" pitchFamily="34" charset="0"/>
                    <a:cs typeface="Arial" pitchFamily="34" charset="0"/>
                  </a:rPr>
                  <a:t>Swapped out</a:t>
                </a:r>
              </a:p>
              <a:p>
                <a:pPr algn="ctr"/>
                <a:r>
                  <a:rPr lang="en-US" sz="2400" b="1" dirty="0">
                    <a:solidFill>
                      <a:schemeClr val="bg1"/>
                    </a:solidFill>
                    <a:latin typeface="Arial" pitchFamily="34" charset="0"/>
                    <a:cs typeface="Arial" pitchFamily="34" charset="0"/>
                  </a:rPr>
                  <a:t>back at</a:t>
                </a:r>
              </a:p>
              <a:p>
                <a:pPr algn="ctr"/>
                <a:endParaRPr lang="en-US" sz="2400" b="1" dirty="0">
                  <a:solidFill>
                    <a:schemeClr val="bg1"/>
                  </a:solidFill>
                  <a:latin typeface="Arial" pitchFamily="34" charset="0"/>
                  <a:cs typeface="Arial" pitchFamily="34" charset="0"/>
                </a:endParaRPr>
              </a:p>
              <a:p>
                <a:pPr algn="ctr"/>
                <a:endParaRPr lang="en-US" sz="2400" b="1" dirty="0">
                  <a:solidFill>
                    <a:schemeClr val="bg1"/>
                  </a:solidFill>
                  <a:latin typeface="Arial" pitchFamily="34" charset="0"/>
                  <a:cs typeface="Arial" pitchFamily="34" charset="0"/>
                </a:endParaRPr>
              </a:p>
              <a:p>
                <a:pPr algn="ctr"/>
                <a:endParaRPr lang="en-US" sz="2400" b="1" dirty="0">
                  <a:solidFill>
                    <a:schemeClr val="bg1"/>
                  </a:solidFill>
                  <a:latin typeface="Arial" pitchFamily="34" charset="0"/>
                  <a:cs typeface="Arial" pitchFamily="34" charset="0"/>
                </a:endParaRPr>
              </a:p>
            </p:txBody>
          </p:sp>
          <p:grpSp>
            <p:nvGrpSpPr>
              <p:cNvPr id="11293" name="Group 32"/>
              <p:cNvGrpSpPr>
                <a:grpSpLocks/>
              </p:cNvGrpSpPr>
              <p:nvPr/>
            </p:nvGrpSpPr>
            <p:grpSpPr bwMode="auto">
              <a:xfrm>
                <a:off x="1200" y="1920"/>
                <a:ext cx="480" cy="480"/>
                <a:chOff x="1200" y="2064"/>
                <a:chExt cx="720" cy="720"/>
              </a:xfrm>
            </p:grpSpPr>
            <p:sp>
              <p:nvSpPr>
                <p:cNvPr id="11294" name="Oval 33"/>
                <p:cNvSpPr>
                  <a:spLocks noChangeArrowheads="1"/>
                </p:cNvSpPr>
                <p:nvPr/>
              </p:nvSpPr>
              <p:spPr bwMode="auto">
                <a:xfrm>
                  <a:off x="1200" y="2064"/>
                  <a:ext cx="720" cy="720"/>
                </a:xfrm>
                <a:prstGeom prst="ellipse">
                  <a:avLst/>
                </a:prstGeom>
                <a:no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1295" name="Line 34"/>
                <p:cNvSpPr>
                  <a:spLocks noChangeShapeType="1"/>
                </p:cNvSpPr>
                <p:nvPr/>
              </p:nvSpPr>
              <p:spPr bwMode="auto">
                <a:xfrm>
                  <a:off x="1536" y="2400"/>
                  <a:ext cx="240" cy="288"/>
                </a:xfrm>
                <a:prstGeom prst="line">
                  <a:avLst/>
                </a:prstGeom>
                <a:noFill/>
                <a:ln w="38100">
                  <a:solidFill>
                    <a:schemeClr val="bg2"/>
                  </a:solidFill>
                  <a:round/>
                  <a:headEnd/>
                  <a:tailEnd type="triangle" w="med" len="med"/>
                </a:ln>
              </p:spPr>
              <p:txBody>
                <a:bodyPr wrap="none" anchor="ctr"/>
                <a:lstStyle/>
                <a:p>
                  <a:endParaRPr lang="en-US" dirty="0">
                    <a:latin typeface="Arial" pitchFamily="34" charset="0"/>
                    <a:cs typeface="Arial" pitchFamily="34" charset="0"/>
                  </a:endParaRPr>
                </a:p>
              </p:txBody>
            </p:sp>
            <p:sp>
              <p:nvSpPr>
                <p:cNvPr id="11296" name="Line 35"/>
                <p:cNvSpPr>
                  <a:spLocks noChangeShapeType="1"/>
                </p:cNvSpPr>
                <p:nvPr/>
              </p:nvSpPr>
              <p:spPr bwMode="auto">
                <a:xfrm flipH="1">
                  <a:off x="1344" y="2400"/>
                  <a:ext cx="192" cy="144"/>
                </a:xfrm>
                <a:prstGeom prst="line">
                  <a:avLst/>
                </a:prstGeom>
                <a:noFill/>
                <a:ln w="38100">
                  <a:solidFill>
                    <a:schemeClr val="bg2"/>
                  </a:solidFill>
                  <a:round/>
                  <a:headEnd/>
                  <a:tailEnd type="triangle" w="med" len="med"/>
                </a:ln>
              </p:spPr>
              <p:txBody>
                <a:bodyPr wrap="none" anchor="ctr"/>
                <a:lstStyle/>
                <a:p>
                  <a:endParaRPr lang="en-US" dirty="0">
                    <a:latin typeface="Arial" pitchFamily="34" charset="0"/>
                    <a:cs typeface="Arial" pitchFamily="34" charset="0"/>
                  </a:endParaRPr>
                </a:p>
              </p:txBody>
            </p:sp>
          </p:grpSp>
        </p:grpSp>
        <p:sp>
          <p:nvSpPr>
            <p:cNvPr id="11291" name="Freeform 36"/>
            <p:cNvSpPr>
              <a:spLocks/>
            </p:cNvSpPr>
            <p:nvPr/>
          </p:nvSpPr>
          <p:spPr bwMode="auto">
            <a:xfrm>
              <a:off x="2306" y="1608"/>
              <a:ext cx="1056" cy="648"/>
            </a:xfrm>
            <a:custGeom>
              <a:avLst/>
              <a:gdLst>
                <a:gd name="T0" fmla="*/ 0 w 1056"/>
                <a:gd name="T1" fmla="*/ 648 h 648"/>
                <a:gd name="T2" fmla="*/ 336 w 1056"/>
                <a:gd name="T3" fmla="*/ 216 h 648"/>
                <a:gd name="T4" fmla="*/ 624 w 1056"/>
                <a:gd name="T5" fmla="*/ 72 h 648"/>
                <a:gd name="T6" fmla="*/ 1056 w 1056"/>
                <a:gd name="T7" fmla="*/ 648 h 648"/>
                <a:gd name="T8" fmla="*/ 0 60000 65536"/>
                <a:gd name="T9" fmla="*/ 0 60000 65536"/>
                <a:gd name="T10" fmla="*/ 0 60000 65536"/>
                <a:gd name="T11" fmla="*/ 0 60000 65536"/>
                <a:gd name="T12" fmla="*/ 0 w 1056"/>
                <a:gd name="T13" fmla="*/ 0 h 648"/>
                <a:gd name="T14" fmla="*/ 1056 w 1056"/>
                <a:gd name="T15" fmla="*/ 648 h 648"/>
              </a:gdLst>
              <a:ahLst/>
              <a:cxnLst>
                <a:cxn ang="T8">
                  <a:pos x="T0" y="T1"/>
                </a:cxn>
                <a:cxn ang="T9">
                  <a:pos x="T2" y="T3"/>
                </a:cxn>
                <a:cxn ang="T10">
                  <a:pos x="T4" y="T5"/>
                </a:cxn>
                <a:cxn ang="T11">
                  <a:pos x="T6" y="T7"/>
                </a:cxn>
              </a:cxnLst>
              <a:rect l="T12" t="T13" r="T14" b="T15"/>
              <a:pathLst>
                <a:path w="1056" h="648">
                  <a:moveTo>
                    <a:pt x="0" y="648"/>
                  </a:moveTo>
                  <a:cubicBezTo>
                    <a:pt x="116" y="480"/>
                    <a:pt x="232" y="312"/>
                    <a:pt x="336" y="216"/>
                  </a:cubicBezTo>
                  <a:cubicBezTo>
                    <a:pt x="440" y="120"/>
                    <a:pt x="504" y="0"/>
                    <a:pt x="624" y="72"/>
                  </a:cubicBezTo>
                  <a:cubicBezTo>
                    <a:pt x="744" y="144"/>
                    <a:pt x="984" y="552"/>
                    <a:pt x="1056" y="648"/>
                  </a:cubicBezTo>
                </a:path>
              </a:pathLst>
            </a:custGeom>
            <a:noFill/>
            <a:ln w="38100">
              <a:solidFill>
                <a:srgbClr val="FF0000"/>
              </a:solidFill>
              <a:round/>
              <a:headEnd/>
              <a:tailEnd/>
            </a:ln>
          </p:spPr>
          <p:txBody>
            <a:bodyPr wrap="none" anchor="ctr"/>
            <a:lstStyle/>
            <a:p>
              <a:endParaRPr lang="en-US" dirty="0">
                <a:latin typeface="Arial" pitchFamily="34" charset="0"/>
                <a:cs typeface="Arial" pitchFamily="34" charset="0"/>
              </a:endParaRPr>
            </a:p>
          </p:txBody>
        </p:sp>
      </p:grpSp>
      <p:grpSp>
        <p:nvGrpSpPr>
          <p:cNvPr id="8" name="Group 37"/>
          <p:cNvGrpSpPr>
            <a:grpSpLocks/>
          </p:cNvGrpSpPr>
          <p:nvPr/>
        </p:nvGrpSpPr>
        <p:grpSpPr bwMode="auto">
          <a:xfrm>
            <a:off x="7848600" y="2667000"/>
            <a:ext cx="228600" cy="152400"/>
            <a:chOff x="4944" y="1680"/>
            <a:chExt cx="144" cy="96"/>
          </a:xfrm>
        </p:grpSpPr>
        <p:sp>
          <p:nvSpPr>
            <p:cNvPr id="11288" name="Line 38"/>
            <p:cNvSpPr>
              <a:spLocks noChangeShapeType="1"/>
            </p:cNvSpPr>
            <p:nvPr/>
          </p:nvSpPr>
          <p:spPr bwMode="auto">
            <a:xfrm flipV="1">
              <a:off x="4944" y="1728"/>
              <a:ext cx="96" cy="48"/>
            </a:xfrm>
            <a:prstGeom prst="line">
              <a:avLst/>
            </a:prstGeom>
            <a:noFill/>
            <a:ln w="38100">
              <a:solidFill>
                <a:srgbClr val="FF0000"/>
              </a:solidFill>
              <a:round/>
              <a:headEnd/>
              <a:tailEnd/>
            </a:ln>
          </p:spPr>
          <p:txBody>
            <a:bodyPr wrap="none" anchor="ctr"/>
            <a:lstStyle/>
            <a:p>
              <a:endParaRPr lang="en-US" dirty="0">
                <a:latin typeface="Arial" pitchFamily="34" charset="0"/>
                <a:cs typeface="Arial" pitchFamily="34" charset="0"/>
              </a:endParaRPr>
            </a:p>
          </p:txBody>
        </p:sp>
        <p:sp>
          <p:nvSpPr>
            <p:cNvPr id="11289" name="Oval 39"/>
            <p:cNvSpPr>
              <a:spLocks noChangeArrowheads="1"/>
            </p:cNvSpPr>
            <p:nvPr/>
          </p:nvSpPr>
          <p:spPr bwMode="auto">
            <a:xfrm>
              <a:off x="5040" y="1680"/>
              <a:ext cx="48" cy="96"/>
            </a:xfrm>
            <a:prstGeom prst="ellipse">
              <a:avLst/>
            </a:prstGeom>
            <a:solidFill>
              <a:srgbClr val="FF0000"/>
            </a:solidFill>
            <a:ln w="9525">
              <a:solidFill>
                <a:srgbClr val="FF0000"/>
              </a:solidFill>
              <a:round/>
              <a:headEnd/>
              <a:tailEnd/>
            </a:ln>
          </p:spPr>
          <p:txBody>
            <a:bodyPr wrap="none" anchor="ctr"/>
            <a:lstStyle/>
            <a:p>
              <a:endParaRPr lang="en-US" dirty="0">
                <a:latin typeface="Arial" pitchFamily="34" charset="0"/>
                <a:cs typeface="Arial" pitchFamily="34" charset="0"/>
              </a:endParaRPr>
            </a:p>
          </p:txBody>
        </p:sp>
      </p:grpSp>
      <p:sp>
        <p:nvSpPr>
          <p:cNvPr id="11275" name="AutoShape 40"/>
          <p:cNvSpPr>
            <a:spLocks noChangeArrowheads="1"/>
          </p:cNvSpPr>
          <p:nvPr/>
        </p:nvSpPr>
        <p:spPr bwMode="auto">
          <a:xfrm>
            <a:off x="2286000" y="1981200"/>
            <a:ext cx="1676400" cy="914400"/>
          </a:xfrm>
          <a:prstGeom prst="cloudCallout">
            <a:avLst>
              <a:gd name="adj1" fmla="val -43750"/>
              <a:gd name="adj2" fmla="val 70000"/>
            </a:avLst>
          </a:prstGeom>
          <a:noFill/>
          <a:ln w="38100">
            <a:solidFill>
              <a:srgbClr val="FF0000"/>
            </a:solidFill>
            <a:round/>
            <a:headEnd/>
            <a:tailEnd/>
          </a:ln>
        </p:spPr>
        <p:txBody>
          <a:bodyPr anchor="ctr"/>
          <a:lstStyle/>
          <a:p>
            <a:r>
              <a:rPr lang="en-US" sz="4000" dirty="0">
                <a:solidFill>
                  <a:srgbClr val="FF0000"/>
                </a:solidFill>
                <a:latin typeface="Arial" pitchFamily="34" charset="0"/>
                <a:cs typeface="Arial" pitchFamily="34" charset="0"/>
              </a:rPr>
              <a:t>???</a:t>
            </a:r>
          </a:p>
        </p:txBody>
      </p:sp>
      <p:sp>
        <p:nvSpPr>
          <p:cNvPr id="11276" name="AutoShape 41"/>
          <p:cNvSpPr>
            <a:spLocks noChangeArrowheads="1"/>
          </p:cNvSpPr>
          <p:nvPr/>
        </p:nvSpPr>
        <p:spPr bwMode="auto">
          <a:xfrm>
            <a:off x="4953000" y="1981200"/>
            <a:ext cx="1676400" cy="914400"/>
          </a:xfrm>
          <a:prstGeom prst="cloudCallout">
            <a:avLst>
              <a:gd name="adj1" fmla="val -66477"/>
              <a:gd name="adj2" fmla="val 77083"/>
            </a:avLst>
          </a:prstGeom>
          <a:noFill/>
          <a:ln w="38100">
            <a:solidFill>
              <a:srgbClr val="FF9900"/>
            </a:solidFill>
            <a:round/>
            <a:headEnd/>
            <a:tailEnd/>
          </a:ln>
        </p:spPr>
        <p:txBody>
          <a:bodyPr anchor="ctr"/>
          <a:lstStyle/>
          <a:p>
            <a:r>
              <a:rPr lang="en-US" sz="4000" dirty="0">
                <a:solidFill>
                  <a:srgbClr val="FF9900"/>
                </a:solidFill>
                <a:latin typeface="Arial" pitchFamily="34" charset="0"/>
                <a:cs typeface="Arial" pitchFamily="34" charset="0"/>
              </a:rPr>
              <a:t>???</a:t>
            </a:r>
          </a:p>
        </p:txBody>
      </p:sp>
      <p:grpSp>
        <p:nvGrpSpPr>
          <p:cNvPr id="11277" name="Group 42"/>
          <p:cNvGrpSpPr>
            <a:grpSpLocks/>
          </p:cNvGrpSpPr>
          <p:nvPr/>
        </p:nvGrpSpPr>
        <p:grpSpPr bwMode="auto">
          <a:xfrm>
            <a:off x="3962400" y="3254375"/>
            <a:ext cx="1130300" cy="1173163"/>
            <a:chOff x="2496" y="2050"/>
            <a:chExt cx="712" cy="739"/>
          </a:xfrm>
          <a:effectLst>
            <a:glow rad="139700">
              <a:schemeClr val="accent3">
                <a:satMod val="175000"/>
                <a:alpha val="40000"/>
              </a:schemeClr>
            </a:glow>
          </a:effectLst>
        </p:grpSpPr>
        <p:sp>
          <p:nvSpPr>
            <p:cNvPr id="11278" name="Rectangle 43"/>
            <p:cNvSpPr>
              <a:spLocks noChangeArrowheads="1"/>
            </p:cNvSpPr>
            <p:nvPr/>
          </p:nvSpPr>
          <p:spPr bwMode="auto">
            <a:xfrm>
              <a:off x="2592" y="2637"/>
              <a:ext cx="528" cy="144"/>
            </a:xfrm>
            <a:prstGeom prst="rect">
              <a:avLst/>
            </a:prstGeom>
            <a:solidFill>
              <a:srgbClr val="FF9900"/>
            </a:solidFill>
            <a:ln w="38100" algn="ctr">
              <a:solidFill>
                <a:schemeClr val="bg1"/>
              </a:solidFill>
              <a:miter lim="800000"/>
              <a:headEnd/>
              <a:tailEnd/>
            </a:ln>
          </p:spPr>
          <p:txBody>
            <a:bodyPr wrap="none" anchor="ctr"/>
            <a:lstStyle/>
            <a:p>
              <a:endParaRPr lang="en-US" dirty="0">
                <a:latin typeface="Arial" pitchFamily="34" charset="0"/>
                <a:cs typeface="Arial" pitchFamily="34" charset="0"/>
              </a:endParaRPr>
            </a:p>
          </p:txBody>
        </p:sp>
        <p:grpSp>
          <p:nvGrpSpPr>
            <p:cNvPr id="11279" name="Group 44"/>
            <p:cNvGrpSpPr>
              <a:grpSpLocks/>
            </p:cNvGrpSpPr>
            <p:nvPr/>
          </p:nvGrpSpPr>
          <p:grpSpPr bwMode="auto">
            <a:xfrm>
              <a:off x="3072" y="2157"/>
              <a:ext cx="136" cy="632"/>
              <a:chOff x="3072" y="2832"/>
              <a:chExt cx="136" cy="632"/>
            </a:xfrm>
          </p:grpSpPr>
          <p:sp>
            <p:nvSpPr>
              <p:cNvPr id="11285" name="Freeform 45"/>
              <p:cNvSpPr>
                <a:spLocks/>
              </p:cNvSpPr>
              <p:nvPr/>
            </p:nvSpPr>
            <p:spPr bwMode="auto">
              <a:xfrm>
                <a:off x="3072" y="3120"/>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286" name="Freeform 46"/>
              <p:cNvSpPr>
                <a:spLocks/>
              </p:cNvSpPr>
              <p:nvPr/>
            </p:nvSpPr>
            <p:spPr bwMode="auto">
              <a:xfrm>
                <a:off x="3072" y="2976"/>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287" name="Freeform 47"/>
              <p:cNvSpPr>
                <a:spLocks/>
              </p:cNvSpPr>
              <p:nvPr/>
            </p:nvSpPr>
            <p:spPr bwMode="auto">
              <a:xfrm>
                <a:off x="3072" y="2832"/>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grpSp>
        <p:grpSp>
          <p:nvGrpSpPr>
            <p:cNvPr id="11280" name="Group 48"/>
            <p:cNvGrpSpPr>
              <a:grpSpLocks/>
            </p:cNvGrpSpPr>
            <p:nvPr/>
          </p:nvGrpSpPr>
          <p:grpSpPr bwMode="auto">
            <a:xfrm flipH="1">
              <a:off x="2496" y="2157"/>
              <a:ext cx="136" cy="632"/>
              <a:chOff x="3072" y="2832"/>
              <a:chExt cx="136" cy="632"/>
            </a:xfrm>
          </p:grpSpPr>
          <p:sp>
            <p:nvSpPr>
              <p:cNvPr id="11282" name="Freeform 49"/>
              <p:cNvSpPr>
                <a:spLocks/>
              </p:cNvSpPr>
              <p:nvPr/>
            </p:nvSpPr>
            <p:spPr bwMode="auto">
              <a:xfrm>
                <a:off x="3072" y="3120"/>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283" name="Freeform 50"/>
              <p:cNvSpPr>
                <a:spLocks/>
              </p:cNvSpPr>
              <p:nvPr/>
            </p:nvSpPr>
            <p:spPr bwMode="auto">
              <a:xfrm>
                <a:off x="3072" y="2976"/>
                <a:ext cx="123" cy="312"/>
              </a:xfrm>
              <a:custGeom>
                <a:avLst/>
                <a:gdLst>
                  <a:gd name="T0" fmla="*/ 22 w 136"/>
                  <a:gd name="T1" fmla="*/ 0 h 344"/>
                  <a:gd name="T2" fmla="*/ 123 w 136"/>
                  <a:gd name="T3" fmla="*/ 0 h 344"/>
                  <a:gd name="T4" fmla="*/ 123 w 136"/>
                  <a:gd name="T5" fmla="*/ 210 h 344"/>
                  <a:gd name="T6" fmla="*/ 96 w 136"/>
                  <a:gd name="T7" fmla="*/ 312 h 344"/>
                  <a:gd name="T8" fmla="*/ 96 w 136"/>
                  <a:gd name="T9" fmla="*/ 80 h 344"/>
                  <a:gd name="T10" fmla="*/ 0 w 136"/>
                  <a:gd name="T11" fmla="*/ 80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sp>
            <p:nvSpPr>
              <p:cNvPr id="11284" name="Freeform 51"/>
              <p:cNvSpPr>
                <a:spLocks/>
              </p:cNvSpPr>
              <p:nvPr/>
            </p:nvSpPr>
            <p:spPr bwMode="auto">
              <a:xfrm>
                <a:off x="3072" y="2832"/>
                <a:ext cx="127" cy="320"/>
              </a:xfrm>
              <a:custGeom>
                <a:avLst/>
                <a:gdLst>
                  <a:gd name="T0" fmla="*/ 22 w 136"/>
                  <a:gd name="T1" fmla="*/ 0 h 344"/>
                  <a:gd name="T2" fmla="*/ 127 w 136"/>
                  <a:gd name="T3" fmla="*/ 0 h 344"/>
                  <a:gd name="T4" fmla="*/ 127 w 136"/>
                  <a:gd name="T5" fmla="*/ 216 h 344"/>
                  <a:gd name="T6" fmla="*/ 99 w 136"/>
                  <a:gd name="T7" fmla="*/ 320 h 344"/>
                  <a:gd name="T8" fmla="*/ 99 w 136"/>
                  <a:gd name="T9" fmla="*/ 82 h 344"/>
                  <a:gd name="T10" fmla="*/ 0 w 136"/>
                  <a:gd name="T11" fmla="*/ 82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bg1"/>
                </a:solidFill>
                <a:round/>
                <a:headEnd/>
                <a:tailEnd/>
              </a:ln>
            </p:spPr>
            <p:txBody>
              <a:bodyPr wrap="none" anchor="ctr"/>
              <a:lstStyle/>
              <a:p>
                <a:endParaRPr lang="en-US" dirty="0">
                  <a:latin typeface="Arial" pitchFamily="34" charset="0"/>
                  <a:cs typeface="Arial" pitchFamily="34" charset="0"/>
                </a:endParaRPr>
              </a:p>
            </p:txBody>
          </p:sp>
        </p:grpSp>
        <p:sp>
          <p:nvSpPr>
            <p:cNvPr id="11281" name="Freeform 52"/>
            <p:cNvSpPr>
              <a:spLocks/>
            </p:cNvSpPr>
            <p:nvPr/>
          </p:nvSpPr>
          <p:spPr bwMode="auto">
            <a:xfrm>
              <a:off x="2592" y="2050"/>
              <a:ext cx="528" cy="587"/>
            </a:xfrm>
            <a:custGeom>
              <a:avLst/>
              <a:gdLst>
                <a:gd name="T0" fmla="*/ 48 w 528"/>
                <a:gd name="T1" fmla="*/ 11 h 587"/>
                <a:gd name="T2" fmla="*/ 480 w 528"/>
                <a:gd name="T3" fmla="*/ 11 h 587"/>
                <a:gd name="T4" fmla="*/ 528 w 528"/>
                <a:gd name="T5" fmla="*/ 587 h 587"/>
                <a:gd name="T6" fmla="*/ 0 w 528"/>
                <a:gd name="T7" fmla="*/ 587 h 587"/>
                <a:gd name="T8" fmla="*/ 32 w 528"/>
                <a:gd name="T9" fmla="*/ 0 h 587"/>
                <a:gd name="T10" fmla="*/ 0 60000 65536"/>
                <a:gd name="T11" fmla="*/ 0 60000 65536"/>
                <a:gd name="T12" fmla="*/ 0 60000 65536"/>
                <a:gd name="T13" fmla="*/ 0 60000 65536"/>
                <a:gd name="T14" fmla="*/ 0 60000 65536"/>
                <a:gd name="T15" fmla="*/ 0 w 528"/>
                <a:gd name="T16" fmla="*/ 0 h 587"/>
                <a:gd name="T17" fmla="*/ 528 w 528"/>
                <a:gd name="T18" fmla="*/ 587 h 587"/>
              </a:gdLst>
              <a:ahLst/>
              <a:cxnLst>
                <a:cxn ang="T10">
                  <a:pos x="T0" y="T1"/>
                </a:cxn>
                <a:cxn ang="T11">
                  <a:pos x="T2" y="T3"/>
                </a:cxn>
                <a:cxn ang="T12">
                  <a:pos x="T4" y="T5"/>
                </a:cxn>
                <a:cxn ang="T13">
                  <a:pos x="T6" y="T7"/>
                </a:cxn>
                <a:cxn ang="T14">
                  <a:pos x="T8" y="T9"/>
                </a:cxn>
              </a:cxnLst>
              <a:rect l="T15" t="T16" r="T17" b="T18"/>
              <a:pathLst>
                <a:path w="528" h="587">
                  <a:moveTo>
                    <a:pt x="48" y="11"/>
                  </a:moveTo>
                  <a:lnTo>
                    <a:pt x="480" y="11"/>
                  </a:lnTo>
                  <a:lnTo>
                    <a:pt x="528" y="587"/>
                  </a:lnTo>
                  <a:lnTo>
                    <a:pt x="0" y="587"/>
                  </a:lnTo>
                  <a:lnTo>
                    <a:pt x="32" y="0"/>
                  </a:lnTo>
                </a:path>
              </a:pathLst>
            </a:custGeom>
            <a:solidFill>
              <a:srgbClr val="FF9900"/>
            </a:solidFill>
            <a:ln w="38100">
              <a:solidFill>
                <a:schemeClr val="bg1"/>
              </a:solidFill>
              <a:round/>
              <a:headEnd/>
              <a:tailEnd/>
            </a:ln>
          </p:spPr>
          <p:txBody>
            <a:bodyPr wrap="none" anchor="ctr"/>
            <a:lstStyle/>
            <a:p>
              <a:endParaRPr lang="en-US" dirty="0">
                <a:latin typeface="Arial" pitchFamily="34" charset="0"/>
                <a:cs typeface="Arial" pitchFamily="34" charset="0"/>
              </a:endParaRPr>
            </a:p>
          </p:txBody>
        </p:sp>
      </p:grpSp>
    </p:spTree>
    <p:extLst>
      <p:ext uri="{BB962C8B-B14F-4D97-AF65-F5344CB8AC3E}">
        <p14:creationId xmlns:p14="http://schemas.microsoft.com/office/powerpoint/2010/main" val="10209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Arrow Connector 36"/>
          <p:cNvCxnSpPr/>
          <p:nvPr/>
        </p:nvCxnSpPr>
        <p:spPr bwMode="auto">
          <a:xfrm rot="5400000" flipH="1">
            <a:off x="2755567" y="1762896"/>
            <a:ext cx="515110" cy="0"/>
          </a:xfrm>
          <a:prstGeom prst="straightConnector1">
            <a:avLst/>
          </a:prstGeom>
          <a:solidFill>
            <a:schemeClr val="accent5">
              <a:lumMod val="40000"/>
              <a:lumOff val="60000"/>
            </a:schemeClr>
          </a:solidFill>
          <a:ln w="76200" cap="flat" cmpd="sng" algn="ctr">
            <a:solidFill>
              <a:srgbClr val="FF0000"/>
            </a:solidFill>
            <a:prstDash val="solid"/>
            <a:round/>
            <a:headEnd type="none" w="med" len="med"/>
            <a:tailEnd type="arrow"/>
          </a:ln>
          <a:effectLst/>
        </p:spPr>
      </p:cxnSp>
      <p:sp>
        <p:nvSpPr>
          <p:cNvPr id="27" name="Rounded Rectangle 26"/>
          <p:cNvSpPr/>
          <p:nvPr/>
        </p:nvSpPr>
        <p:spPr bwMode="auto">
          <a:xfrm>
            <a:off x="1764116" y="3124606"/>
            <a:ext cx="2498012" cy="510778"/>
          </a:xfrm>
          <a:prstGeom prst="round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30" name="Straight Arrow Connector 29"/>
          <p:cNvCxnSpPr/>
          <p:nvPr/>
        </p:nvCxnSpPr>
        <p:spPr bwMode="auto">
          <a:xfrm rot="5400000" flipH="1">
            <a:off x="2755567" y="2840962"/>
            <a:ext cx="515110" cy="0"/>
          </a:xfrm>
          <a:prstGeom prst="straightConnector1">
            <a:avLst/>
          </a:prstGeom>
          <a:solidFill>
            <a:schemeClr val="accent5">
              <a:lumMod val="40000"/>
              <a:lumOff val="60000"/>
            </a:schemeClr>
          </a:solidFill>
          <a:ln w="76200" cap="flat" cmpd="sng" algn="ctr">
            <a:solidFill>
              <a:schemeClr val="accent1"/>
            </a:solidFill>
            <a:prstDash val="solid"/>
            <a:round/>
            <a:headEnd type="none" w="med" len="med"/>
            <a:tailEnd type="arrow"/>
          </a:ln>
          <a:effectLst/>
        </p:spPr>
      </p:cxnSp>
      <p:sp>
        <p:nvSpPr>
          <p:cNvPr id="53" name="Rounded Rectangle 52"/>
          <p:cNvSpPr/>
          <p:nvPr/>
        </p:nvSpPr>
        <p:spPr bwMode="auto">
          <a:xfrm>
            <a:off x="1764116" y="2046540"/>
            <a:ext cx="2498012" cy="510778"/>
          </a:xfrm>
          <a:prstGeom prst="roundRect">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54" name="Straight Arrow Connector 53"/>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solidFill>
            <a:prstDash val="solid"/>
            <a:round/>
            <a:headEnd type="none" w="med" len="med"/>
            <a:tailEnd type="arrow"/>
          </a:ln>
          <a:effectLst/>
        </p:spPr>
      </p:cxnSp>
      <p:sp>
        <p:nvSpPr>
          <p:cNvPr id="55" name="Rounded Rectangle 54"/>
          <p:cNvSpPr/>
          <p:nvPr/>
        </p:nvSpPr>
        <p:spPr bwMode="auto">
          <a:xfrm>
            <a:off x="4929638" y="4928751"/>
            <a:ext cx="2498012" cy="510778"/>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56" name="Rounded Rectangle 55"/>
          <p:cNvSpPr/>
          <p:nvPr/>
        </p:nvSpPr>
        <p:spPr bwMode="auto">
          <a:xfrm>
            <a:off x="5378031" y="6135421"/>
            <a:ext cx="2498012" cy="510778"/>
          </a:xfrm>
          <a:prstGeom prst="roundRect">
            <a:avLst/>
          </a:prstGeom>
          <a:solidFill>
            <a:schemeClr val="bg1"/>
          </a:solidFill>
          <a:ln w="381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57" name="Rounded Rectangle 56"/>
          <p:cNvSpPr/>
          <p:nvPr/>
        </p:nvSpPr>
        <p:spPr bwMode="auto">
          <a:xfrm>
            <a:off x="6221824" y="5464215"/>
            <a:ext cx="2498012" cy="510778"/>
          </a:xfrm>
          <a:prstGeom prst="roundRect">
            <a:avLst/>
          </a:prstGeom>
          <a:solidFill>
            <a:schemeClr val="bg1"/>
          </a:solidFill>
          <a:ln w="38100" cap="flat" cmpd="sng" algn="ctr">
            <a:solidFill>
              <a:srgbClr val="00B0F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17" name="Rounded Rectangle 16"/>
          <p:cNvSpPr/>
          <p:nvPr/>
        </p:nvSpPr>
        <p:spPr bwMode="auto">
          <a:xfrm>
            <a:off x="1764116" y="4202672"/>
            <a:ext cx="2498012" cy="510778"/>
          </a:xfrm>
          <a:prstGeom prst="roundRect">
            <a:avLst/>
          </a:prstGeom>
          <a:solidFill>
            <a:schemeClr val="bg1"/>
          </a:solidFill>
          <a:ln w="38100" cap="flat" cmpd="sng" algn="ctr">
            <a:solidFill>
              <a:srgbClr val="FF00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18" name="Straight Arrow Connector 17"/>
          <p:cNvCxnSpPr/>
          <p:nvPr/>
        </p:nvCxnSpPr>
        <p:spPr bwMode="auto">
          <a:xfrm rot="5400000" flipH="1">
            <a:off x="2755567" y="3919028"/>
            <a:ext cx="515110" cy="0"/>
          </a:xfrm>
          <a:prstGeom prst="straightConnector1">
            <a:avLst/>
          </a:prstGeom>
          <a:solidFill>
            <a:schemeClr val="accent5">
              <a:lumMod val="40000"/>
              <a:lumOff val="60000"/>
            </a:schemeClr>
          </a:solidFill>
          <a:ln w="76200" cap="flat" cmpd="sng" algn="ctr">
            <a:solidFill>
              <a:srgbClr val="FF0066"/>
            </a:solidFill>
            <a:prstDash val="solid"/>
            <a:round/>
            <a:headEnd type="none" w="med" len="med"/>
            <a:tailEnd type="arrow"/>
          </a:ln>
          <a:effectLst/>
        </p:spPr>
      </p:cxnSp>
      <p:sp>
        <p:nvSpPr>
          <p:cNvPr id="11" name="Right Brace 10"/>
          <p:cNvSpPr/>
          <p:nvPr/>
        </p:nvSpPr>
        <p:spPr bwMode="auto">
          <a:xfrm>
            <a:off x="4778586" y="2020450"/>
            <a:ext cx="843793" cy="2693000"/>
          </a:xfrm>
          <a:prstGeom prst="rightBrace">
            <a:avLst/>
          </a:prstGeom>
          <a:noFill/>
          <a:ln w="76200"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FF"/>
              </a:solidFill>
              <a:effectLst/>
              <a:latin typeface="Arial" panose="020B0604020202020204" pitchFamily="34" charset="0"/>
            </a:endParaRPr>
          </a:p>
        </p:txBody>
      </p:sp>
      <p:sp>
        <p:nvSpPr>
          <p:cNvPr id="12" name="TextBox 11"/>
          <p:cNvSpPr txBox="1"/>
          <p:nvPr/>
        </p:nvSpPr>
        <p:spPr bwMode="auto">
          <a:xfrm>
            <a:off x="5447815" y="2674452"/>
            <a:ext cx="2023015" cy="1815882"/>
          </a:xfrm>
          <a:prstGeom prst="rect">
            <a:avLst/>
          </a:prstGeom>
          <a:noFill/>
          <a:ln w="76200">
            <a:no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Operations that happened, in order</a:t>
            </a:r>
          </a:p>
        </p:txBody>
      </p:sp>
      <p:sp>
        <p:nvSpPr>
          <p:cNvPr id="23" name="TextBox 22"/>
          <p:cNvSpPr txBox="1"/>
          <p:nvPr/>
        </p:nvSpPr>
        <p:spPr bwMode="auto">
          <a:xfrm>
            <a:off x="1478116" y="379514"/>
            <a:ext cx="3804247"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Universal Construction</a:t>
            </a:r>
          </a:p>
        </p:txBody>
      </p:sp>
      <p:sp>
        <p:nvSpPr>
          <p:cNvPr id="25" name="TextBox 24"/>
          <p:cNvSpPr txBox="1"/>
          <p:nvPr/>
        </p:nvSpPr>
        <p:spPr bwMode="auto">
          <a:xfrm rot="1432514">
            <a:off x="7155853" y="1295086"/>
            <a:ext cx="2023015" cy="1384995"/>
          </a:xfrm>
          <a:prstGeom prst="rect">
            <a:avLst/>
          </a:prstGeom>
          <a:noFill/>
          <a:ln w="76200">
            <a:no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Operations that want to happen</a:t>
            </a: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solidFill>
                  <a:schemeClr val="bg1"/>
                </a:solidFill>
              </a:rPr>
              <a:pPr>
                <a:defRPr/>
              </a:pPr>
              <a:t>49</a:t>
            </a:fld>
            <a:endParaRPr lang="en-US" dirty="0">
              <a:solidFill>
                <a:schemeClr val="bg1"/>
              </a:solidFill>
            </a:endParaRPr>
          </a:p>
        </p:txBody>
      </p:sp>
      <p:sp>
        <p:nvSpPr>
          <p:cNvPr id="3" name="Down Arrow 2"/>
          <p:cNvSpPr/>
          <p:nvPr/>
        </p:nvSpPr>
        <p:spPr bwMode="auto">
          <a:xfrm rot="1288307">
            <a:off x="7667541" y="3729518"/>
            <a:ext cx="670710" cy="613470"/>
          </a:xfrm>
          <a:prstGeom prst="downArrow">
            <a:avLst/>
          </a:prstGeom>
          <a:solidFill>
            <a:srgbClr val="FFFF00"/>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4" name="TextBox 23"/>
          <p:cNvSpPr txBox="1"/>
          <p:nvPr/>
        </p:nvSpPr>
        <p:spPr bwMode="auto">
          <a:xfrm>
            <a:off x="2575211" y="5501517"/>
            <a:ext cx="80502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root</a:t>
            </a:r>
          </a:p>
        </p:txBody>
      </p:sp>
    </p:spTree>
    <p:extLst>
      <p:ext uri="{BB962C8B-B14F-4D97-AF65-F5344CB8AC3E}">
        <p14:creationId xmlns:p14="http://schemas.microsoft.com/office/powerpoint/2010/main" val="147373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5"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5</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28543">
            <a:off x="30647" y="-28428"/>
            <a:ext cx="8305642" cy="651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5136943" y="6050220"/>
            <a:ext cx="1784463"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true crime</a:t>
            </a:r>
          </a:p>
        </p:txBody>
      </p:sp>
    </p:spTree>
    <p:extLst>
      <p:ext uri="{BB962C8B-B14F-4D97-AF65-F5344CB8AC3E}">
        <p14:creationId xmlns:p14="http://schemas.microsoft.com/office/powerpoint/2010/main" val="290532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p:cNvCxnSpPr/>
          <p:nvPr/>
        </p:nvCxnSpPr>
        <p:spPr bwMode="auto">
          <a:xfrm flipH="1">
            <a:off x="4778586" y="5799818"/>
            <a:ext cx="1400059" cy="175175"/>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37" name="Straight Arrow Connector 36"/>
          <p:cNvCxnSpPr/>
          <p:nvPr/>
        </p:nvCxnSpPr>
        <p:spPr bwMode="auto">
          <a:xfrm rot="5400000" flipH="1">
            <a:off x="2755567" y="1762896"/>
            <a:ext cx="515110" cy="0"/>
          </a:xfrm>
          <a:prstGeom prst="straightConnector1">
            <a:avLst/>
          </a:prstGeom>
          <a:solidFill>
            <a:schemeClr val="accent5">
              <a:lumMod val="40000"/>
              <a:lumOff val="60000"/>
            </a:schemeClr>
          </a:solidFill>
          <a:ln w="76200" cap="flat" cmpd="sng" algn="ctr">
            <a:solidFill>
              <a:srgbClr val="FF0000"/>
            </a:solidFill>
            <a:prstDash val="solid"/>
            <a:round/>
            <a:headEnd type="none" w="med" len="med"/>
            <a:tailEnd type="arrow"/>
          </a:ln>
          <a:effectLst/>
        </p:spPr>
      </p:cxnSp>
      <p:sp>
        <p:nvSpPr>
          <p:cNvPr id="27" name="Rounded Rectangle 26"/>
          <p:cNvSpPr/>
          <p:nvPr/>
        </p:nvSpPr>
        <p:spPr bwMode="auto">
          <a:xfrm>
            <a:off x="1764116" y="3124606"/>
            <a:ext cx="2498012" cy="510778"/>
          </a:xfrm>
          <a:prstGeom prst="round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30" name="Straight Arrow Connector 29"/>
          <p:cNvCxnSpPr/>
          <p:nvPr/>
        </p:nvCxnSpPr>
        <p:spPr bwMode="auto">
          <a:xfrm rot="5400000" flipH="1">
            <a:off x="2755567" y="2840962"/>
            <a:ext cx="515110" cy="0"/>
          </a:xfrm>
          <a:prstGeom prst="straightConnector1">
            <a:avLst/>
          </a:prstGeom>
          <a:solidFill>
            <a:schemeClr val="accent5">
              <a:lumMod val="40000"/>
              <a:lumOff val="60000"/>
            </a:schemeClr>
          </a:solidFill>
          <a:ln w="76200" cap="flat" cmpd="sng" algn="ctr">
            <a:solidFill>
              <a:schemeClr val="accent1"/>
            </a:solidFill>
            <a:prstDash val="solid"/>
            <a:round/>
            <a:headEnd type="none" w="med" len="med"/>
            <a:tailEnd type="arrow"/>
          </a:ln>
          <a:effectLst/>
        </p:spPr>
      </p:cxnSp>
      <p:grpSp>
        <p:nvGrpSpPr>
          <p:cNvPr id="7" name="Group 6"/>
          <p:cNvGrpSpPr/>
          <p:nvPr/>
        </p:nvGrpSpPr>
        <p:grpSpPr>
          <a:xfrm>
            <a:off x="1755986" y="4997093"/>
            <a:ext cx="3022600" cy="1955800"/>
            <a:chOff x="2068441" y="4762500"/>
            <a:chExt cx="3022600" cy="1955800"/>
          </a:xfrm>
        </p:grpSpPr>
        <p:sp>
          <p:nvSpPr>
            <p:cNvPr id="51" name="Freeform 27"/>
            <p:cNvSpPr>
              <a:spLocks/>
            </p:cNvSpPr>
            <p:nvPr/>
          </p:nvSpPr>
          <p:spPr bwMode="auto">
            <a:xfrm>
              <a:off x="2068441" y="4762500"/>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solidFill>
              <a:srgbClr val="FFFF00"/>
            </a:solidFill>
            <a:ln w="38100">
              <a:solidFill>
                <a:srgbClr val="FF0000"/>
              </a:solidFill>
              <a:round/>
              <a:headEnd/>
              <a:tailEnd/>
            </a:ln>
          </p:spPr>
          <p:txBody>
            <a:bodyPr wrap="none" anchor="ctr"/>
            <a:lstStyle/>
            <a:p>
              <a:endParaRPr lang="en-US" dirty="0">
                <a:latin typeface="Courier New" pitchFamily="49" charset="0"/>
              </a:endParaRPr>
            </a:p>
          </p:txBody>
        </p:sp>
        <p:sp>
          <p:nvSpPr>
            <p:cNvPr id="52" name="Text Box 28"/>
            <p:cNvSpPr txBox="1">
              <a:spLocks noChangeArrowheads="1"/>
            </p:cNvSpPr>
            <p:nvPr/>
          </p:nvSpPr>
          <p:spPr bwMode="auto">
            <a:xfrm>
              <a:off x="2565195" y="5500718"/>
              <a:ext cx="1410963" cy="400110"/>
            </a:xfrm>
            <a:prstGeom prst="rect">
              <a:avLst/>
            </a:prstGeom>
            <a:noFill/>
            <a:ln w="9525" algn="ctr">
              <a:noFill/>
              <a:miter lim="800000"/>
              <a:headEnd/>
              <a:tailEnd/>
            </a:ln>
          </p:spPr>
          <p:txBody>
            <a:bodyPr wrap="none">
              <a:spAutoFit/>
            </a:bodyPr>
            <a:lstStyle/>
            <a:p>
              <a:pPr algn="r">
                <a:spcBef>
                  <a:spcPct val="0"/>
                </a:spcBef>
              </a:pPr>
              <a:r>
                <a:rPr lang="en-US" sz="2000" b="0" dirty="0">
                  <a:solidFill>
                    <a:schemeClr val="bg1"/>
                  </a:solidFill>
                  <a:latin typeface="Arial" pitchFamily="34" charset="0"/>
                  <a:sym typeface="Symbol" pitchFamily="18" charset="2"/>
                </a:rPr>
                <a:t>consensus</a:t>
              </a:r>
              <a:endParaRPr lang="el-GR" sz="2000" b="0" dirty="0">
                <a:solidFill>
                  <a:schemeClr val="bg1"/>
                </a:solidFill>
                <a:latin typeface="Arial" pitchFamily="34" charset="0"/>
                <a:sym typeface="Symbol" pitchFamily="18" charset="2"/>
              </a:endParaRPr>
            </a:p>
          </p:txBody>
        </p:sp>
      </p:grpSp>
      <p:sp>
        <p:nvSpPr>
          <p:cNvPr id="53" name="Rounded Rectangle 52"/>
          <p:cNvSpPr/>
          <p:nvPr/>
        </p:nvSpPr>
        <p:spPr bwMode="auto">
          <a:xfrm>
            <a:off x="1764116" y="2046540"/>
            <a:ext cx="2498012" cy="510778"/>
          </a:xfrm>
          <a:prstGeom prst="roundRect">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54" name="Straight Arrow Connector 53"/>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solidFill>
            <a:prstDash val="solid"/>
            <a:round/>
            <a:headEnd type="none" w="med" len="med"/>
            <a:tailEnd type="arrow"/>
          </a:ln>
          <a:effectLst/>
        </p:spPr>
      </p:cxnSp>
      <p:sp>
        <p:nvSpPr>
          <p:cNvPr id="55" name="Rounded Rectangle 54"/>
          <p:cNvSpPr/>
          <p:nvPr/>
        </p:nvSpPr>
        <p:spPr bwMode="auto">
          <a:xfrm>
            <a:off x="4929638" y="4928751"/>
            <a:ext cx="2498012" cy="510778"/>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58" name="Straight Arrow Connector 57"/>
          <p:cNvCxnSpPr/>
          <p:nvPr/>
        </p:nvCxnSpPr>
        <p:spPr bwMode="auto">
          <a:xfrm flipH="1">
            <a:off x="4434840" y="5464215"/>
            <a:ext cx="795702" cy="471151"/>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59" name="Straight Arrow Connector 58"/>
          <p:cNvCxnSpPr/>
          <p:nvPr/>
        </p:nvCxnSpPr>
        <p:spPr bwMode="auto">
          <a:xfrm flipH="1" flipV="1">
            <a:off x="4434840" y="6135421"/>
            <a:ext cx="943192" cy="387299"/>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sp>
        <p:nvSpPr>
          <p:cNvPr id="17" name="Rounded Rectangle 16"/>
          <p:cNvSpPr/>
          <p:nvPr/>
        </p:nvSpPr>
        <p:spPr bwMode="auto">
          <a:xfrm>
            <a:off x="1764116" y="4202672"/>
            <a:ext cx="2498012" cy="510778"/>
          </a:xfrm>
          <a:prstGeom prst="roundRect">
            <a:avLst/>
          </a:prstGeom>
          <a:solidFill>
            <a:schemeClr val="bg1"/>
          </a:solidFill>
          <a:ln w="38100" cap="flat" cmpd="sng" algn="ctr">
            <a:solidFill>
              <a:srgbClr val="FF00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18" name="Straight Arrow Connector 17"/>
          <p:cNvCxnSpPr/>
          <p:nvPr/>
        </p:nvCxnSpPr>
        <p:spPr bwMode="auto">
          <a:xfrm rot="5400000" flipH="1">
            <a:off x="2755567" y="3919028"/>
            <a:ext cx="515110" cy="0"/>
          </a:xfrm>
          <a:prstGeom prst="straightConnector1">
            <a:avLst/>
          </a:prstGeom>
          <a:solidFill>
            <a:schemeClr val="accent5">
              <a:lumMod val="40000"/>
              <a:lumOff val="60000"/>
            </a:schemeClr>
          </a:solidFill>
          <a:ln w="76200" cap="flat" cmpd="sng" algn="ctr">
            <a:solidFill>
              <a:srgbClr val="FF0066"/>
            </a:solidFill>
            <a:prstDash val="solid"/>
            <a:round/>
            <a:headEnd type="none" w="med" len="med"/>
            <a:tailEnd type="arrow"/>
          </a:ln>
          <a:effectLst/>
        </p:spPr>
      </p:cxn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50</a:t>
            </a:fld>
            <a:endParaRPr lang="en-US" dirty="0"/>
          </a:p>
        </p:txBody>
      </p:sp>
      <p:sp>
        <p:nvSpPr>
          <p:cNvPr id="20" name="TextBox 19"/>
          <p:cNvSpPr txBox="1"/>
          <p:nvPr/>
        </p:nvSpPr>
        <p:spPr bwMode="auto">
          <a:xfrm>
            <a:off x="618106" y="379514"/>
            <a:ext cx="5524268"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Universal Lock-Free Construction</a:t>
            </a:r>
          </a:p>
        </p:txBody>
      </p:sp>
      <p:sp>
        <p:nvSpPr>
          <p:cNvPr id="3" name="Rounded Rectangle 55">
            <a:extLst>
              <a:ext uri="{FF2B5EF4-FFF2-40B4-BE49-F238E27FC236}">
                <a16:creationId xmlns:a16="http://schemas.microsoft.com/office/drawing/2014/main" id="{0396BCDB-D165-5978-2621-0892CA131CA8}"/>
              </a:ext>
            </a:extLst>
          </p:cNvPr>
          <p:cNvSpPr/>
          <p:nvPr/>
        </p:nvSpPr>
        <p:spPr bwMode="auto">
          <a:xfrm>
            <a:off x="5378031" y="6135421"/>
            <a:ext cx="2498012" cy="510778"/>
          </a:xfrm>
          <a:prstGeom prst="roundRect">
            <a:avLst/>
          </a:prstGeom>
          <a:solidFill>
            <a:schemeClr val="bg1"/>
          </a:solidFill>
          <a:ln w="381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4" name="Rounded Rectangle 56">
            <a:extLst>
              <a:ext uri="{FF2B5EF4-FFF2-40B4-BE49-F238E27FC236}">
                <a16:creationId xmlns:a16="http://schemas.microsoft.com/office/drawing/2014/main" id="{9478DC00-D39B-FE21-952E-21DD4A4D4CAC}"/>
              </a:ext>
            </a:extLst>
          </p:cNvPr>
          <p:cNvSpPr/>
          <p:nvPr/>
        </p:nvSpPr>
        <p:spPr bwMode="auto">
          <a:xfrm>
            <a:off x="6221824" y="5464215"/>
            <a:ext cx="2498012" cy="510778"/>
          </a:xfrm>
          <a:prstGeom prst="roundRect">
            <a:avLst/>
          </a:prstGeom>
          <a:solidFill>
            <a:schemeClr val="bg1"/>
          </a:solidFill>
          <a:ln w="38100" cap="flat" cmpd="sng" algn="ctr">
            <a:solidFill>
              <a:srgbClr val="00B0F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Tree>
    <p:extLst>
      <p:ext uri="{BB962C8B-B14F-4D97-AF65-F5344CB8AC3E}">
        <p14:creationId xmlns:p14="http://schemas.microsoft.com/office/powerpoint/2010/main" val="2632143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What is Consensus?</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51</a:t>
            </a:fld>
            <a:endParaRPr lang="en-US" dirty="0"/>
          </a:p>
        </p:txBody>
      </p:sp>
    </p:spTree>
    <p:extLst>
      <p:ext uri="{BB962C8B-B14F-4D97-AF65-F5344CB8AC3E}">
        <p14:creationId xmlns:p14="http://schemas.microsoft.com/office/powerpoint/2010/main" val="4040732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Slide Number Placeholder 3"/>
          <p:cNvSpPr>
            <a:spLocks noGrp="1"/>
          </p:cNvSpPr>
          <p:nvPr>
            <p:ph type="sldNum" sz="quarter" idx="4294967295"/>
          </p:nvPr>
        </p:nvSpPr>
        <p:spPr>
          <a:xfrm>
            <a:off x="6553200" y="6248400"/>
            <a:ext cx="1905000" cy="457200"/>
          </a:xfrm>
          <a:prstGeom prst="rect">
            <a:avLst/>
          </a:prstGeom>
          <a:noFill/>
        </p:spPr>
        <p:txBody>
          <a:bodyPr/>
          <a:lstStyle/>
          <a:p>
            <a:fld id="{2251B196-ED97-43A3-969F-C97302FAC576}" type="slidenum">
              <a:rPr lang="x-none" smtClean="0">
                <a:latin typeface="Arial" pitchFamily="34" charset="0"/>
                <a:cs typeface="Arial" pitchFamily="34" charset="0"/>
              </a:rPr>
              <a:pPr/>
              <a:t>52</a:t>
            </a:fld>
            <a:endParaRPr lang="en-US" dirty="0">
              <a:latin typeface="Arial" pitchFamily="34" charset="0"/>
              <a:cs typeface="Arial" pitchFamily="34" charset="0"/>
            </a:endParaRPr>
          </a:p>
        </p:txBody>
      </p:sp>
      <p:sp>
        <p:nvSpPr>
          <p:cNvPr id="31748" name="AutoShape 2"/>
          <p:cNvSpPr>
            <a:spLocks noChangeArrowheads="1"/>
          </p:cNvSpPr>
          <p:nvPr/>
        </p:nvSpPr>
        <p:spPr bwMode="auto">
          <a:xfrm>
            <a:off x="3490913" y="1890713"/>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31749" name="AutoShape 3"/>
          <p:cNvSpPr>
            <a:spLocks noChangeArrowheads="1"/>
          </p:cNvSpPr>
          <p:nvPr/>
        </p:nvSpPr>
        <p:spPr bwMode="auto">
          <a:xfrm>
            <a:off x="2209800" y="381000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31750" name="Rectangle 4"/>
          <p:cNvSpPr>
            <a:spLocks noGrp="1" noChangeArrowheads="1"/>
          </p:cNvSpPr>
          <p:nvPr>
            <p:ph type="title"/>
          </p:nvPr>
        </p:nvSpPr>
        <p:spPr/>
        <p:txBody>
          <a:bodyPr/>
          <a:lstStyle/>
          <a:p>
            <a:r>
              <a:rPr lang="en-US" sz="4000" dirty="0">
                <a:solidFill>
                  <a:srgbClr val="FFFF00"/>
                </a:solidFill>
              </a:rPr>
              <a:t>Consensus: Each Thread has a Private Input</a:t>
            </a:r>
          </a:p>
        </p:txBody>
      </p:sp>
      <p:sp>
        <p:nvSpPr>
          <p:cNvPr id="31751" name="AutoShape 38"/>
          <p:cNvSpPr>
            <a:spLocks noChangeArrowheads="1"/>
          </p:cNvSpPr>
          <p:nvPr/>
        </p:nvSpPr>
        <p:spPr bwMode="auto">
          <a:xfrm>
            <a:off x="566738" y="179705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rgbClr val="FF7C80">
              <a:alpha val="23921"/>
            </a:srgbClr>
          </a:solidFill>
          <a:ln w="9525">
            <a:noFill/>
            <a:round/>
            <a:headEnd/>
            <a:tailEnd/>
          </a:ln>
        </p:spPr>
        <p:txBody>
          <a:bodyPr wrap="none" anchor="ctr"/>
          <a:lstStyle/>
          <a:p>
            <a:endParaRPr lang="en-US" dirty="0">
              <a:latin typeface="Arial" pitchFamily="34" charset="0"/>
              <a:cs typeface="Arial" pitchFamily="34" charset="0"/>
            </a:endParaRPr>
          </a:p>
        </p:txBody>
      </p:sp>
      <p:grpSp>
        <p:nvGrpSpPr>
          <p:cNvPr id="31752" name="Group 39"/>
          <p:cNvGrpSpPr>
            <a:grpSpLocks/>
          </p:cNvGrpSpPr>
          <p:nvPr/>
        </p:nvGrpSpPr>
        <p:grpSpPr bwMode="auto">
          <a:xfrm>
            <a:off x="3998913" y="4551363"/>
            <a:ext cx="1146175" cy="1000125"/>
            <a:chOff x="1043" y="2546"/>
            <a:chExt cx="869" cy="740"/>
          </a:xfrm>
          <a:effectLst>
            <a:glow rad="63500">
              <a:schemeClr val="accent3">
                <a:satMod val="175000"/>
                <a:alpha val="40000"/>
              </a:schemeClr>
            </a:glow>
          </a:effectLst>
        </p:grpSpPr>
        <p:sp>
          <p:nvSpPr>
            <p:cNvPr id="31776" name="Freeform 40"/>
            <p:cNvSpPr>
              <a:spLocks/>
            </p:cNvSpPr>
            <p:nvPr/>
          </p:nvSpPr>
          <p:spPr bwMode="auto">
            <a:xfrm>
              <a:off x="1769" y="3004"/>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7" name="Freeform 41"/>
            <p:cNvSpPr>
              <a:spLocks/>
            </p:cNvSpPr>
            <p:nvPr/>
          </p:nvSpPr>
          <p:spPr bwMode="auto">
            <a:xfrm>
              <a:off x="1737" y="2814"/>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8" name="Freeform 42"/>
            <p:cNvSpPr>
              <a:spLocks/>
            </p:cNvSpPr>
            <p:nvPr/>
          </p:nvSpPr>
          <p:spPr bwMode="auto">
            <a:xfrm flipH="1">
              <a:off x="1043" y="3008"/>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9" name="Freeform 43"/>
            <p:cNvSpPr>
              <a:spLocks/>
            </p:cNvSpPr>
            <p:nvPr/>
          </p:nvSpPr>
          <p:spPr bwMode="auto">
            <a:xfrm flipH="1">
              <a:off x="1133" y="2833"/>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80" name="AutoShape 44"/>
            <p:cNvSpPr>
              <a:spLocks noChangeArrowheads="1"/>
            </p:cNvSpPr>
            <p:nvPr/>
          </p:nvSpPr>
          <p:spPr bwMode="auto">
            <a:xfrm flipV="1">
              <a:off x="1163" y="2546"/>
              <a:ext cx="657" cy="557"/>
            </a:xfrm>
            <a:custGeom>
              <a:avLst/>
              <a:gdLst>
                <a:gd name="T0" fmla="*/ 17 w 21600"/>
                <a:gd name="T1" fmla="*/ 7 h 21600"/>
                <a:gd name="T2" fmla="*/ 10 w 21600"/>
                <a:gd name="T3" fmla="*/ 14 h 21600"/>
                <a:gd name="T4" fmla="*/ 2 w 21600"/>
                <a:gd name="T5" fmla="*/ 7 h 21600"/>
                <a:gd name="T6" fmla="*/ 10 w 21600"/>
                <a:gd name="T7" fmla="*/ 0 h 21600"/>
                <a:gd name="T8" fmla="*/ 0 60000 65536"/>
                <a:gd name="T9" fmla="*/ 0 60000 65536"/>
                <a:gd name="T10" fmla="*/ 0 60000 65536"/>
                <a:gd name="T11" fmla="*/ 0 60000 65536"/>
                <a:gd name="T12" fmla="*/ 4504 w 21600"/>
                <a:gd name="T13" fmla="*/ 4498 h 21600"/>
                <a:gd name="T14" fmla="*/ 17096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66FF"/>
            </a:solidFill>
            <a:ln w="38100">
              <a:solidFill>
                <a:schemeClr val="bg2"/>
              </a:solidFill>
              <a:miter lim="800000"/>
              <a:headEnd/>
              <a:tailEnd/>
            </a:ln>
          </p:spPr>
          <p:txBody>
            <a:bodyPr rot="10800000" wrap="none" anchor="ctr"/>
            <a:lstStyle/>
            <a:p>
              <a:endParaRPr lang="en-US" dirty="0">
                <a:latin typeface="Arial" pitchFamily="34" charset="0"/>
                <a:cs typeface="Arial" pitchFamily="34" charset="0"/>
              </a:endParaRPr>
            </a:p>
          </p:txBody>
        </p:sp>
        <p:sp>
          <p:nvSpPr>
            <p:cNvPr id="31781" name="Rectangle 45"/>
            <p:cNvSpPr>
              <a:spLocks noChangeArrowheads="1"/>
            </p:cNvSpPr>
            <p:nvPr/>
          </p:nvSpPr>
          <p:spPr bwMode="auto">
            <a:xfrm>
              <a:off x="1163" y="3110"/>
              <a:ext cx="657" cy="157"/>
            </a:xfrm>
            <a:prstGeom prst="rect">
              <a:avLst/>
            </a:prstGeom>
            <a:solidFill>
              <a:srgbClr val="9966FF"/>
            </a:solidFill>
            <a:ln w="38100">
              <a:solidFill>
                <a:schemeClr val="bg2"/>
              </a:solidFill>
              <a:miter lim="800000"/>
              <a:headEnd/>
              <a:tailEnd/>
            </a:ln>
          </p:spPr>
          <p:txBody>
            <a:bodyPr wrap="none" anchor="ctr"/>
            <a:lstStyle/>
            <a:p>
              <a:endParaRPr lang="en-US" dirty="0">
                <a:latin typeface="Arial" pitchFamily="34" charset="0"/>
                <a:cs typeface="Arial" pitchFamily="34" charset="0"/>
              </a:endParaRPr>
            </a:p>
          </p:txBody>
        </p:sp>
        <p:sp>
          <p:nvSpPr>
            <p:cNvPr id="31782" name="Freeform 46"/>
            <p:cNvSpPr>
              <a:spLocks/>
            </p:cNvSpPr>
            <p:nvPr/>
          </p:nvSpPr>
          <p:spPr bwMode="auto">
            <a:xfrm>
              <a:off x="1694"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83" name="Freeform 47"/>
            <p:cNvSpPr>
              <a:spLocks/>
            </p:cNvSpPr>
            <p:nvPr/>
          </p:nvSpPr>
          <p:spPr bwMode="auto">
            <a:xfrm flipH="1">
              <a:off x="1186"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sp>
        <p:nvSpPr>
          <p:cNvPr id="31753" name="AutoShape 48"/>
          <p:cNvSpPr>
            <a:spLocks noChangeArrowheads="1"/>
          </p:cNvSpPr>
          <p:nvPr/>
        </p:nvSpPr>
        <p:spPr bwMode="auto">
          <a:xfrm>
            <a:off x="409575" y="1479550"/>
            <a:ext cx="1981200" cy="1066800"/>
          </a:xfrm>
          <a:prstGeom prst="cloudCallout">
            <a:avLst>
              <a:gd name="adj1" fmla="val 19713"/>
              <a:gd name="adj2" fmla="val 82440"/>
            </a:avLst>
          </a:prstGeom>
          <a:solidFill>
            <a:schemeClr val="bg1">
              <a:alpha val="70195"/>
            </a:schemeClr>
          </a:solidFill>
          <a:ln w="38100">
            <a:solidFill>
              <a:srgbClr val="FF0000"/>
            </a:solidFill>
            <a:round/>
            <a:headEnd/>
            <a:tailEnd/>
          </a:ln>
        </p:spPr>
        <p:txBody>
          <a:bodyPr anchor="ctr"/>
          <a:lstStyle/>
          <a:p>
            <a:endParaRPr lang="en-US" sz="4400" b="1" dirty="0">
              <a:solidFill>
                <a:srgbClr val="FF0000"/>
              </a:solidFill>
              <a:latin typeface="Arial" pitchFamily="34" charset="0"/>
              <a:cs typeface="Arial" pitchFamily="34" charset="0"/>
            </a:endParaRPr>
          </a:p>
        </p:txBody>
      </p:sp>
      <p:sp>
        <p:nvSpPr>
          <p:cNvPr id="31754" name="AutoShape 49"/>
          <p:cNvSpPr>
            <a:spLocks noChangeArrowheads="1"/>
          </p:cNvSpPr>
          <p:nvPr/>
        </p:nvSpPr>
        <p:spPr bwMode="auto">
          <a:xfrm>
            <a:off x="6591300" y="1389063"/>
            <a:ext cx="1981200" cy="1066800"/>
          </a:xfrm>
          <a:prstGeom prst="cloudCallout">
            <a:avLst>
              <a:gd name="adj1" fmla="val -35977"/>
              <a:gd name="adj2" fmla="val 93306"/>
            </a:avLst>
          </a:prstGeom>
          <a:solidFill>
            <a:schemeClr val="bg1">
              <a:alpha val="70195"/>
            </a:schemeClr>
          </a:solidFill>
          <a:ln w="38100">
            <a:solidFill>
              <a:srgbClr val="00FF99"/>
            </a:solidFill>
            <a:round/>
            <a:headEnd/>
            <a:tailEnd/>
          </a:ln>
        </p:spPr>
        <p:txBody>
          <a:bodyPr anchor="ctr"/>
          <a:lstStyle/>
          <a:p>
            <a:endParaRPr lang="en-US" sz="4400" b="1" dirty="0">
              <a:solidFill>
                <a:srgbClr val="33CC33"/>
              </a:solidFill>
              <a:latin typeface="Arial" pitchFamily="34" charset="0"/>
              <a:cs typeface="Arial" pitchFamily="34" charset="0"/>
            </a:endParaRPr>
          </a:p>
        </p:txBody>
      </p:sp>
      <p:grpSp>
        <p:nvGrpSpPr>
          <p:cNvPr id="31755" name="Group 50"/>
          <p:cNvGrpSpPr>
            <a:grpSpLocks/>
          </p:cNvGrpSpPr>
          <p:nvPr/>
        </p:nvGrpSpPr>
        <p:grpSpPr bwMode="auto">
          <a:xfrm>
            <a:off x="1879600" y="2784475"/>
            <a:ext cx="1447800" cy="1295400"/>
            <a:chOff x="3168" y="1824"/>
            <a:chExt cx="912" cy="816"/>
          </a:xfrm>
          <a:effectLst>
            <a:glow rad="101600">
              <a:schemeClr val="accent3">
                <a:satMod val="175000"/>
                <a:alpha val="40000"/>
              </a:schemeClr>
            </a:glow>
          </a:effectLst>
        </p:grpSpPr>
        <p:sp>
          <p:nvSpPr>
            <p:cNvPr id="31767" name="Freeform 5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8" name="Freeform 5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9" name="Freeform 5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0" name="Freeform 5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1" name="Freeform 5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2" name="Freeform 5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3" name="Freeform 5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4" name="Freeform 5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75" name="Freeform 5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grpSp>
        <p:nvGrpSpPr>
          <p:cNvPr id="31756" name="Group 60"/>
          <p:cNvGrpSpPr>
            <a:grpSpLocks/>
          </p:cNvGrpSpPr>
          <p:nvPr/>
        </p:nvGrpSpPr>
        <p:grpSpPr bwMode="auto">
          <a:xfrm flipH="1">
            <a:off x="5165725" y="2786063"/>
            <a:ext cx="1447800" cy="1295400"/>
            <a:chOff x="3168" y="1824"/>
            <a:chExt cx="912" cy="816"/>
          </a:xfrm>
          <a:effectLst>
            <a:glow rad="101600">
              <a:schemeClr val="accent3">
                <a:satMod val="175000"/>
                <a:alpha val="40000"/>
              </a:schemeClr>
            </a:glow>
          </a:effectLst>
        </p:grpSpPr>
        <p:sp>
          <p:nvSpPr>
            <p:cNvPr id="31758" name="Freeform 6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59" name="Freeform 6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0" name="Freeform 6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1" name="Freeform 6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2" name="Freeform 6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3" name="Freeform 6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4" name="Freeform 6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5" name="Freeform 6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1766" name="Freeform 6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sp>
        <p:nvSpPr>
          <p:cNvPr id="31757" name="AutoShape 70"/>
          <p:cNvSpPr>
            <a:spLocks noChangeArrowheads="1"/>
          </p:cNvSpPr>
          <p:nvPr/>
        </p:nvSpPr>
        <p:spPr bwMode="auto">
          <a:xfrm>
            <a:off x="5881688" y="4092575"/>
            <a:ext cx="1981200" cy="1066800"/>
          </a:xfrm>
          <a:prstGeom prst="cloudCallout">
            <a:avLst>
              <a:gd name="adj1" fmla="val -73079"/>
              <a:gd name="adj2" fmla="val 43454"/>
            </a:avLst>
          </a:prstGeom>
          <a:solidFill>
            <a:schemeClr val="bg1"/>
          </a:solidFill>
          <a:ln w="38100">
            <a:solidFill>
              <a:srgbClr val="9966FF"/>
            </a:solidFill>
            <a:round/>
            <a:headEnd/>
            <a:tailEnd/>
          </a:ln>
        </p:spPr>
        <p:txBody>
          <a:bodyPr anchor="ctr"/>
          <a:lstStyle/>
          <a:p>
            <a:endParaRPr lang="en-US" sz="4400" b="1" dirty="0">
              <a:solidFill>
                <a:srgbClr val="9966FF"/>
              </a:solidFill>
              <a:latin typeface="Arial" pitchFamily="34" charset="0"/>
              <a:cs typeface="Arial" pitchFamily="34" charset="0"/>
            </a:endParaRPr>
          </a:p>
        </p:txBody>
      </p:sp>
      <p:pic>
        <p:nvPicPr>
          <p:cNvPr id="39" name="Picture 2" descr="http://b2b.cbsimg.net/blogs/cherry090620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27" y="1543285"/>
            <a:ext cx="617999" cy="699931"/>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0" name="Picture 4" descr="http://b2b.cbsimg.net/blogs/pear090620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7852" y="1547502"/>
            <a:ext cx="543074" cy="682852"/>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4" name="Picture 10" descr="Image result for fruit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3525" y="4128854"/>
            <a:ext cx="680076" cy="994242"/>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3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lide Number Placeholder 3"/>
          <p:cNvSpPr>
            <a:spLocks noGrp="1"/>
          </p:cNvSpPr>
          <p:nvPr>
            <p:ph type="sldNum" sz="quarter" idx="4294967295"/>
          </p:nvPr>
        </p:nvSpPr>
        <p:spPr>
          <a:xfrm>
            <a:off x="6553200" y="6248400"/>
            <a:ext cx="1905000" cy="457200"/>
          </a:xfrm>
          <a:prstGeom prst="rect">
            <a:avLst/>
          </a:prstGeom>
          <a:noFill/>
        </p:spPr>
        <p:txBody>
          <a:bodyPr/>
          <a:lstStyle/>
          <a:p>
            <a:fld id="{B6545827-CDBA-48D2-BDFE-1FB15AACD89D}" type="slidenum">
              <a:rPr lang="x-none" smtClean="0">
                <a:cs typeface="Arial" pitchFamily="34" charset="0"/>
              </a:rPr>
              <a:pPr/>
              <a:t>53</a:t>
            </a:fld>
            <a:endParaRPr lang="en-US" dirty="0">
              <a:cs typeface="Arial" pitchFamily="34" charset="0"/>
            </a:endParaRPr>
          </a:p>
        </p:txBody>
      </p:sp>
      <p:sp>
        <p:nvSpPr>
          <p:cNvPr id="32772" name="AutoShape 2"/>
          <p:cNvSpPr>
            <a:spLocks noChangeArrowheads="1"/>
          </p:cNvSpPr>
          <p:nvPr/>
        </p:nvSpPr>
        <p:spPr bwMode="auto">
          <a:xfrm>
            <a:off x="3490913" y="1890713"/>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endParaRPr>
          </a:p>
        </p:txBody>
      </p:sp>
      <p:sp>
        <p:nvSpPr>
          <p:cNvPr id="32773" name="AutoShape 3"/>
          <p:cNvSpPr>
            <a:spLocks noChangeArrowheads="1"/>
          </p:cNvSpPr>
          <p:nvPr/>
        </p:nvSpPr>
        <p:spPr bwMode="auto">
          <a:xfrm>
            <a:off x="2209800" y="381000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itchFamily="34" charset="0"/>
            </a:endParaRPr>
          </a:p>
        </p:txBody>
      </p:sp>
      <p:sp>
        <p:nvSpPr>
          <p:cNvPr id="32774" name="Rectangle 4"/>
          <p:cNvSpPr>
            <a:spLocks noGrp="1" noChangeArrowheads="1"/>
          </p:cNvSpPr>
          <p:nvPr>
            <p:ph type="title"/>
          </p:nvPr>
        </p:nvSpPr>
        <p:spPr/>
        <p:txBody>
          <a:bodyPr/>
          <a:lstStyle/>
          <a:p>
            <a:r>
              <a:rPr lang="en-US" dirty="0">
                <a:solidFill>
                  <a:srgbClr val="FFFF00"/>
                </a:solidFill>
              </a:rPr>
              <a:t>They Communicate</a:t>
            </a:r>
          </a:p>
        </p:txBody>
      </p:sp>
      <p:sp>
        <p:nvSpPr>
          <p:cNvPr id="32775" name="AutoShape 5"/>
          <p:cNvSpPr>
            <a:spLocks noChangeArrowheads="1"/>
          </p:cNvSpPr>
          <p:nvPr/>
        </p:nvSpPr>
        <p:spPr bwMode="auto">
          <a:xfrm>
            <a:off x="566738" y="179705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rgbClr val="FF7C80">
              <a:alpha val="23921"/>
            </a:srgbClr>
          </a:solidFill>
          <a:ln w="9525">
            <a:noFill/>
            <a:round/>
            <a:headEnd/>
            <a:tailEnd/>
          </a:ln>
        </p:spPr>
        <p:txBody>
          <a:bodyPr wrap="none" anchor="ctr"/>
          <a:lstStyle/>
          <a:p>
            <a:endParaRPr lang="en-US" dirty="0">
              <a:latin typeface="Arial" pitchFamily="34" charset="0"/>
            </a:endParaRPr>
          </a:p>
        </p:txBody>
      </p:sp>
      <p:grpSp>
        <p:nvGrpSpPr>
          <p:cNvPr id="32777" name="Group 39"/>
          <p:cNvGrpSpPr>
            <a:grpSpLocks/>
          </p:cNvGrpSpPr>
          <p:nvPr/>
        </p:nvGrpSpPr>
        <p:grpSpPr bwMode="auto">
          <a:xfrm rot="-790286">
            <a:off x="3576638" y="4419600"/>
            <a:ext cx="1676400" cy="1752600"/>
            <a:chOff x="3312" y="2640"/>
            <a:chExt cx="1056" cy="1104"/>
          </a:xfrm>
          <a:effectLst>
            <a:glow rad="101600">
              <a:schemeClr val="accent3">
                <a:satMod val="175000"/>
                <a:alpha val="40000"/>
              </a:schemeClr>
            </a:glow>
          </a:effectLst>
        </p:grpSpPr>
        <p:sp>
          <p:nvSpPr>
            <p:cNvPr id="32790" name="Freeform 40"/>
            <p:cNvSpPr>
              <a:spLocks/>
            </p:cNvSpPr>
            <p:nvPr/>
          </p:nvSpPr>
          <p:spPr bwMode="auto">
            <a:xfrm>
              <a:off x="3792" y="2640"/>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grpSp>
          <p:nvGrpSpPr>
            <p:cNvPr id="32791" name="Group 41"/>
            <p:cNvGrpSpPr>
              <a:grpSpLocks/>
            </p:cNvGrpSpPr>
            <p:nvPr/>
          </p:nvGrpSpPr>
          <p:grpSpPr bwMode="auto">
            <a:xfrm>
              <a:off x="3312" y="2928"/>
              <a:ext cx="837" cy="816"/>
              <a:chOff x="3312" y="2928"/>
              <a:chExt cx="837" cy="816"/>
            </a:xfrm>
          </p:grpSpPr>
          <p:sp>
            <p:nvSpPr>
              <p:cNvPr id="32793" name="Freeform 42"/>
              <p:cNvSpPr>
                <a:spLocks/>
              </p:cNvSpPr>
              <p:nvPr/>
            </p:nvSpPr>
            <p:spPr bwMode="auto">
              <a:xfrm flipH="1">
                <a:off x="3312" y="3168"/>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94" name="Freeform 43"/>
              <p:cNvSpPr>
                <a:spLocks/>
              </p:cNvSpPr>
              <p:nvPr/>
            </p:nvSpPr>
            <p:spPr bwMode="auto">
              <a:xfrm flipH="1">
                <a:off x="3520" y="302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95" name="Freeform 44"/>
              <p:cNvSpPr>
                <a:spLocks/>
              </p:cNvSpPr>
              <p:nvPr/>
            </p:nvSpPr>
            <p:spPr bwMode="auto">
              <a:xfrm flipH="1">
                <a:off x="3360" y="2928"/>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0000FF"/>
              </a:solidFill>
              <a:ln w="38100">
                <a:solidFill>
                  <a:schemeClr val="bg2"/>
                </a:solidFill>
                <a:round/>
                <a:headEnd/>
                <a:tailEnd/>
              </a:ln>
            </p:spPr>
            <p:txBody>
              <a:bodyPr wrap="none" anchor="ctr"/>
              <a:lstStyle/>
              <a:p>
                <a:endParaRPr lang="en-US" dirty="0">
                  <a:latin typeface="Arial" pitchFamily="34" charset="0"/>
                </a:endParaRPr>
              </a:p>
            </p:txBody>
          </p:sp>
          <p:sp>
            <p:nvSpPr>
              <p:cNvPr id="32796" name="Freeform 45"/>
              <p:cNvSpPr>
                <a:spLocks/>
              </p:cNvSpPr>
              <p:nvPr/>
            </p:nvSpPr>
            <p:spPr bwMode="auto">
              <a:xfrm flipH="1">
                <a:off x="3648" y="3024"/>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0000FF"/>
              </a:solidFill>
              <a:ln w="38100">
                <a:solidFill>
                  <a:schemeClr val="bg2"/>
                </a:solidFill>
                <a:round/>
                <a:headEnd/>
                <a:tailEnd/>
              </a:ln>
            </p:spPr>
            <p:txBody>
              <a:bodyPr wrap="none" anchor="ctr"/>
              <a:lstStyle/>
              <a:p>
                <a:endParaRPr lang="en-US" dirty="0">
                  <a:latin typeface="Arial" pitchFamily="34" charset="0"/>
                </a:endParaRPr>
              </a:p>
            </p:txBody>
          </p:sp>
          <p:sp>
            <p:nvSpPr>
              <p:cNvPr id="32797" name="Freeform 46"/>
              <p:cNvSpPr>
                <a:spLocks/>
              </p:cNvSpPr>
              <p:nvPr/>
            </p:nvSpPr>
            <p:spPr bwMode="auto">
              <a:xfrm flipH="1">
                <a:off x="3360" y="3264"/>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0000FF"/>
              </a:solidFill>
              <a:ln w="38100">
                <a:solidFill>
                  <a:schemeClr val="bg2"/>
                </a:solidFill>
                <a:round/>
                <a:headEnd/>
                <a:tailEnd/>
              </a:ln>
            </p:spPr>
            <p:txBody>
              <a:bodyPr wrap="none" anchor="ctr"/>
              <a:lstStyle/>
              <a:p>
                <a:endParaRPr lang="en-US" dirty="0">
                  <a:latin typeface="Arial" pitchFamily="34" charset="0"/>
                </a:endParaRPr>
              </a:p>
            </p:txBody>
          </p:sp>
          <p:sp>
            <p:nvSpPr>
              <p:cNvPr id="32798" name="Freeform 47"/>
              <p:cNvSpPr>
                <a:spLocks/>
              </p:cNvSpPr>
              <p:nvPr/>
            </p:nvSpPr>
            <p:spPr bwMode="auto">
              <a:xfrm flipH="1">
                <a:off x="3648" y="3408"/>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99" name="Freeform 48"/>
              <p:cNvSpPr>
                <a:spLocks/>
              </p:cNvSpPr>
              <p:nvPr/>
            </p:nvSpPr>
            <p:spPr bwMode="auto">
              <a:xfrm flipH="1">
                <a:off x="3840" y="3264"/>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grpSp>
        <p:sp>
          <p:nvSpPr>
            <p:cNvPr id="32792" name="Freeform 49"/>
            <p:cNvSpPr>
              <a:spLocks/>
            </p:cNvSpPr>
            <p:nvPr/>
          </p:nvSpPr>
          <p:spPr bwMode="auto">
            <a:xfrm>
              <a:off x="4032" y="2736"/>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grpSp>
      <p:grpSp>
        <p:nvGrpSpPr>
          <p:cNvPr id="32778" name="Group 50"/>
          <p:cNvGrpSpPr>
            <a:grpSpLocks/>
          </p:cNvGrpSpPr>
          <p:nvPr/>
        </p:nvGrpSpPr>
        <p:grpSpPr bwMode="auto">
          <a:xfrm rot="-1266367">
            <a:off x="5100638" y="2524125"/>
            <a:ext cx="1851025" cy="1143000"/>
            <a:chOff x="3024" y="1680"/>
            <a:chExt cx="1166" cy="720"/>
          </a:xfrm>
          <a:effectLst>
            <a:glow rad="101600">
              <a:schemeClr val="accent3">
                <a:satMod val="175000"/>
                <a:alpha val="40000"/>
              </a:schemeClr>
            </a:glow>
          </a:effectLst>
        </p:grpSpPr>
        <p:sp>
          <p:nvSpPr>
            <p:cNvPr id="32781" name="Freeform 51"/>
            <p:cNvSpPr>
              <a:spLocks/>
            </p:cNvSpPr>
            <p:nvPr/>
          </p:nvSpPr>
          <p:spPr bwMode="auto">
            <a:xfrm rot="17195886" flipH="1">
              <a:off x="3072" y="1824"/>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82" name="Freeform 52"/>
            <p:cNvSpPr>
              <a:spLocks/>
            </p:cNvSpPr>
            <p:nvPr/>
          </p:nvSpPr>
          <p:spPr bwMode="auto">
            <a:xfrm flipH="1">
              <a:off x="3648" y="168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83" name="Freeform 53"/>
            <p:cNvSpPr>
              <a:spLocks/>
            </p:cNvSpPr>
            <p:nvPr/>
          </p:nvSpPr>
          <p:spPr bwMode="auto">
            <a:xfrm flipH="1">
              <a:off x="3520" y="1776"/>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84" name="Freeform 54"/>
            <p:cNvSpPr>
              <a:spLocks/>
            </p:cNvSpPr>
            <p:nvPr/>
          </p:nvSpPr>
          <p:spPr bwMode="auto">
            <a:xfrm flipH="1">
              <a:off x="3360" y="1680"/>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endParaRPr>
            </a:p>
          </p:txBody>
        </p:sp>
        <p:sp>
          <p:nvSpPr>
            <p:cNvPr id="32785" name="Freeform 55"/>
            <p:cNvSpPr>
              <a:spLocks/>
            </p:cNvSpPr>
            <p:nvPr/>
          </p:nvSpPr>
          <p:spPr bwMode="auto">
            <a:xfrm flipH="1">
              <a:off x="3648" y="1776"/>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endParaRPr>
            </a:p>
          </p:txBody>
        </p:sp>
        <p:sp>
          <p:nvSpPr>
            <p:cNvPr id="32786" name="Freeform 56"/>
            <p:cNvSpPr>
              <a:spLocks/>
            </p:cNvSpPr>
            <p:nvPr/>
          </p:nvSpPr>
          <p:spPr bwMode="auto">
            <a:xfrm flipH="1">
              <a:off x="3360" y="2016"/>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endParaRPr>
            </a:p>
          </p:txBody>
        </p:sp>
        <p:sp>
          <p:nvSpPr>
            <p:cNvPr id="32787" name="Freeform 57"/>
            <p:cNvSpPr>
              <a:spLocks/>
            </p:cNvSpPr>
            <p:nvPr/>
          </p:nvSpPr>
          <p:spPr bwMode="auto">
            <a:xfrm flipH="1">
              <a:off x="3984" y="1872"/>
              <a:ext cx="206" cy="288"/>
            </a:xfrm>
            <a:custGeom>
              <a:avLst/>
              <a:gdLst>
                <a:gd name="T0" fmla="*/ 118 w 336"/>
                <a:gd name="T1" fmla="*/ 0 h 432"/>
                <a:gd name="T2" fmla="*/ 206 w 336"/>
                <a:gd name="T3" fmla="*/ 64 h 432"/>
                <a:gd name="T4" fmla="*/ 59 w 336"/>
                <a:gd name="T5" fmla="*/ 96 h 432"/>
                <a:gd name="T6" fmla="*/ 59 w 336"/>
                <a:gd name="T7" fmla="*/ 288 h 432"/>
                <a:gd name="T8" fmla="*/ 0 w 336"/>
                <a:gd name="T9" fmla="*/ 224 h 432"/>
                <a:gd name="T10" fmla="*/ 0 w 336"/>
                <a:gd name="T11" fmla="*/ 32 h 432"/>
                <a:gd name="T12" fmla="*/ 118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88" name="Freeform 58"/>
            <p:cNvSpPr>
              <a:spLocks/>
            </p:cNvSpPr>
            <p:nvPr/>
          </p:nvSpPr>
          <p:spPr bwMode="auto">
            <a:xfrm flipH="1">
              <a:off x="3840" y="2016"/>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sp>
          <p:nvSpPr>
            <p:cNvPr id="32789" name="Freeform 59"/>
            <p:cNvSpPr>
              <a:spLocks/>
            </p:cNvSpPr>
            <p:nvPr/>
          </p:nvSpPr>
          <p:spPr bwMode="auto">
            <a:xfrm rot="17466810" flipH="1">
              <a:off x="3360" y="2016"/>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endParaRPr>
            </a:p>
          </p:txBody>
        </p:sp>
      </p:grpSp>
      <p:sp>
        <p:nvSpPr>
          <p:cNvPr id="32779" name="Freeform 38"/>
          <p:cNvSpPr>
            <a:spLocks/>
          </p:cNvSpPr>
          <p:nvPr/>
        </p:nvSpPr>
        <p:spPr bwMode="auto">
          <a:xfrm rot="-639850">
            <a:off x="4429125" y="3627438"/>
            <a:ext cx="838200" cy="762000"/>
          </a:xfrm>
          <a:custGeom>
            <a:avLst/>
            <a:gdLst>
              <a:gd name="T0" fmla="*/ 0 w 528"/>
              <a:gd name="T1" fmla="*/ 762000 h 480"/>
              <a:gd name="T2" fmla="*/ 381000 w 528"/>
              <a:gd name="T3" fmla="*/ 381000 h 480"/>
              <a:gd name="T4" fmla="*/ 0 w 528"/>
              <a:gd name="T5" fmla="*/ 381000 h 480"/>
              <a:gd name="T6" fmla="*/ 838200 w 528"/>
              <a:gd name="T7" fmla="*/ 0 h 480"/>
              <a:gd name="T8" fmla="*/ 457200 w 528"/>
              <a:gd name="T9" fmla="*/ 304800 h 480"/>
              <a:gd name="T10" fmla="*/ 685800 w 528"/>
              <a:gd name="T11" fmla="*/ 304800 h 480"/>
              <a:gd name="T12" fmla="*/ 0 w 528"/>
              <a:gd name="T13" fmla="*/ 762000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sp>
        <p:nvSpPr>
          <p:cNvPr id="32780" name="Freeform 60"/>
          <p:cNvSpPr>
            <a:spLocks/>
          </p:cNvSpPr>
          <p:nvPr/>
        </p:nvSpPr>
        <p:spPr bwMode="auto">
          <a:xfrm rot="-639850">
            <a:off x="4894263" y="3678238"/>
            <a:ext cx="838200" cy="762000"/>
          </a:xfrm>
          <a:custGeom>
            <a:avLst/>
            <a:gdLst>
              <a:gd name="T0" fmla="*/ 0 w 528"/>
              <a:gd name="T1" fmla="*/ 762000 h 480"/>
              <a:gd name="T2" fmla="*/ 381000 w 528"/>
              <a:gd name="T3" fmla="*/ 381000 h 480"/>
              <a:gd name="T4" fmla="*/ 0 w 528"/>
              <a:gd name="T5" fmla="*/ 381000 h 480"/>
              <a:gd name="T6" fmla="*/ 838200 w 528"/>
              <a:gd name="T7" fmla="*/ 0 h 480"/>
              <a:gd name="T8" fmla="*/ 457200 w 528"/>
              <a:gd name="T9" fmla="*/ 304800 h 480"/>
              <a:gd name="T10" fmla="*/ 685800 w 528"/>
              <a:gd name="T11" fmla="*/ 304800 h 480"/>
              <a:gd name="T12" fmla="*/ 0 w 528"/>
              <a:gd name="T13" fmla="*/ 762000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grpSp>
        <p:nvGrpSpPr>
          <p:cNvPr id="2" name="Group 50">
            <a:extLst>
              <a:ext uri="{FF2B5EF4-FFF2-40B4-BE49-F238E27FC236}">
                <a16:creationId xmlns:a16="http://schemas.microsoft.com/office/drawing/2014/main" id="{A8B7BE70-83C9-B764-D043-017BA64B2310}"/>
              </a:ext>
            </a:extLst>
          </p:cNvPr>
          <p:cNvGrpSpPr>
            <a:grpSpLocks/>
          </p:cNvGrpSpPr>
          <p:nvPr/>
        </p:nvGrpSpPr>
        <p:grpSpPr bwMode="auto">
          <a:xfrm>
            <a:off x="1879600" y="2784475"/>
            <a:ext cx="1447800" cy="1295400"/>
            <a:chOff x="3168" y="1824"/>
            <a:chExt cx="912" cy="816"/>
          </a:xfrm>
          <a:effectLst>
            <a:glow rad="101600">
              <a:schemeClr val="accent3">
                <a:satMod val="175000"/>
                <a:alpha val="40000"/>
              </a:schemeClr>
            </a:glow>
          </a:effectLst>
        </p:grpSpPr>
        <p:sp>
          <p:nvSpPr>
            <p:cNvPr id="3" name="Freeform 51">
              <a:extLst>
                <a:ext uri="{FF2B5EF4-FFF2-40B4-BE49-F238E27FC236}">
                  <a16:creationId xmlns:a16="http://schemas.microsoft.com/office/drawing/2014/main" id="{3181B8AD-73CC-60F6-1D45-0F0C28741FFF}"/>
                </a:ext>
              </a:extLst>
            </p:cNvPr>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 name="Freeform 52">
              <a:extLst>
                <a:ext uri="{FF2B5EF4-FFF2-40B4-BE49-F238E27FC236}">
                  <a16:creationId xmlns:a16="http://schemas.microsoft.com/office/drawing/2014/main" id="{7190E349-EB4B-F0FD-DFA4-7E38DD31FDAB}"/>
                </a:ext>
              </a:extLst>
            </p:cNvPr>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5" name="Freeform 53">
              <a:extLst>
                <a:ext uri="{FF2B5EF4-FFF2-40B4-BE49-F238E27FC236}">
                  <a16:creationId xmlns:a16="http://schemas.microsoft.com/office/drawing/2014/main" id="{20D8B76C-D00F-DDC2-CA0E-DC3B119186E8}"/>
                </a:ext>
              </a:extLst>
            </p:cNvPr>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6" name="Freeform 54">
              <a:extLst>
                <a:ext uri="{FF2B5EF4-FFF2-40B4-BE49-F238E27FC236}">
                  <a16:creationId xmlns:a16="http://schemas.microsoft.com/office/drawing/2014/main" id="{11472A9D-3E66-CF51-9FD6-D253E3A21D6D}"/>
                </a:ext>
              </a:extLst>
            </p:cNvPr>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7" name="Freeform 55">
              <a:extLst>
                <a:ext uri="{FF2B5EF4-FFF2-40B4-BE49-F238E27FC236}">
                  <a16:creationId xmlns:a16="http://schemas.microsoft.com/office/drawing/2014/main" id="{1060BE44-D813-24AC-FE25-3C87F7787E7B}"/>
                </a:ext>
              </a:extLst>
            </p:cNvPr>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8" name="Freeform 56">
              <a:extLst>
                <a:ext uri="{FF2B5EF4-FFF2-40B4-BE49-F238E27FC236}">
                  <a16:creationId xmlns:a16="http://schemas.microsoft.com/office/drawing/2014/main" id="{794EB226-24F8-3060-0510-AAD2C17254AC}"/>
                </a:ext>
              </a:extLst>
            </p:cNvPr>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9" name="Freeform 57">
              <a:extLst>
                <a:ext uri="{FF2B5EF4-FFF2-40B4-BE49-F238E27FC236}">
                  <a16:creationId xmlns:a16="http://schemas.microsoft.com/office/drawing/2014/main" id="{745A5BEE-9C3B-877C-DDEC-C10CBC0B259F}"/>
                </a:ext>
              </a:extLst>
            </p:cNvPr>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0" name="Freeform 58">
              <a:extLst>
                <a:ext uri="{FF2B5EF4-FFF2-40B4-BE49-F238E27FC236}">
                  <a16:creationId xmlns:a16="http://schemas.microsoft.com/office/drawing/2014/main" id="{ED0EEFBB-B8B6-B7F6-19C6-D0FFEC4A8F39}"/>
                </a:ext>
              </a:extLst>
            </p:cNvPr>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1" name="Freeform 59">
              <a:extLst>
                <a:ext uri="{FF2B5EF4-FFF2-40B4-BE49-F238E27FC236}">
                  <a16:creationId xmlns:a16="http://schemas.microsoft.com/office/drawing/2014/main" id="{6E34033B-2773-337E-A212-2691DF5C96BE}"/>
                </a:ext>
              </a:extLst>
            </p:cNvPr>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spTree>
    <p:extLst>
      <p:ext uri="{BB962C8B-B14F-4D97-AF65-F5344CB8AC3E}">
        <p14:creationId xmlns:p14="http://schemas.microsoft.com/office/powerpoint/2010/main" val="3796375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lide Number Placeholder 3"/>
          <p:cNvSpPr>
            <a:spLocks noGrp="1"/>
          </p:cNvSpPr>
          <p:nvPr>
            <p:ph type="sldNum" sz="quarter" idx="4294967295"/>
          </p:nvPr>
        </p:nvSpPr>
        <p:spPr>
          <a:xfrm>
            <a:off x="6553200" y="6248400"/>
            <a:ext cx="1905000" cy="457200"/>
          </a:xfrm>
          <a:prstGeom prst="rect">
            <a:avLst/>
          </a:prstGeom>
          <a:noFill/>
        </p:spPr>
        <p:txBody>
          <a:bodyPr/>
          <a:lstStyle/>
          <a:p>
            <a:fld id="{8682107A-27C5-4F7B-9204-C6F4F9056151}" type="slidenum">
              <a:rPr lang="x-none" smtClean="0">
                <a:latin typeface="Arial" pitchFamily="34" charset="0"/>
                <a:cs typeface="Arial" pitchFamily="34" charset="0"/>
              </a:rPr>
              <a:pPr/>
              <a:t>54</a:t>
            </a:fld>
            <a:endParaRPr lang="en-US" dirty="0">
              <a:latin typeface="Arial" pitchFamily="34" charset="0"/>
              <a:cs typeface="Arial" pitchFamily="34" charset="0"/>
            </a:endParaRPr>
          </a:p>
        </p:txBody>
      </p:sp>
      <p:sp>
        <p:nvSpPr>
          <p:cNvPr id="33796" name="AutoShape 2"/>
          <p:cNvSpPr>
            <a:spLocks noChangeArrowheads="1"/>
          </p:cNvSpPr>
          <p:nvPr/>
        </p:nvSpPr>
        <p:spPr bwMode="auto">
          <a:xfrm>
            <a:off x="3490913" y="1890713"/>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33797" name="AutoShape 3"/>
          <p:cNvSpPr>
            <a:spLocks noChangeArrowheads="1"/>
          </p:cNvSpPr>
          <p:nvPr/>
        </p:nvSpPr>
        <p:spPr bwMode="auto">
          <a:xfrm>
            <a:off x="2209800" y="381000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33798" name="Rectangle 4"/>
          <p:cNvSpPr>
            <a:spLocks noGrp="1" noChangeArrowheads="1"/>
          </p:cNvSpPr>
          <p:nvPr>
            <p:ph type="title"/>
          </p:nvPr>
        </p:nvSpPr>
        <p:spPr>
          <a:xfrm>
            <a:off x="1266443" y="609600"/>
            <a:ext cx="6611114" cy="1143000"/>
          </a:xfrm>
        </p:spPr>
        <p:txBody>
          <a:bodyPr/>
          <a:lstStyle/>
          <a:p>
            <a:r>
              <a:rPr lang="en-US" sz="4000" dirty="0">
                <a:solidFill>
                  <a:srgbClr val="FFFF00"/>
                </a:solidFill>
              </a:rPr>
              <a:t>They Agree on One Thread’s Input</a:t>
            </a:r>
          </a:p>
        </p:txBody>
      </p:sp>
      <p:sp>
        <p:nvSpPr>
          <p:cNvPr id="33799" name="AutoShape 5"/>
          <p:cNvSpPr>
            <a:spLocks noChangeArrowheads="1"/>
          </p:cNvSpPr>
          <p:nvPr/>
        </p:nvSpPr>
        <p:spPr bwMode="auto">
          <a:xfrm>
            <a:off x="566738" y="179705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rgbClr val="FF7C80">
              <a:alpha val="23921"/>
            </a:srgbClr>
          </a:solidFill>
          <a:ln w="9525">
            <a:noFill/>
            <a:round/>
            <a:headEnd/>
            <a:tailEnd/>
          </a:ln>
        </p:spPr>
        <p:txBody>
          <a:bodyPr wrap="none" anchor="ctr"/>
          <a:lstStyle/>
          <a:p>
            <a:endParaRPr lang="en-US" dirty="0">
              <a:latin typeface="Arial" pitchFamily="34" charset="0"/>
              <a:cs typeface="Arial" pitchFamily="34" charset="0"/>
            </a:endParaRPr>
          </a:p>
        </p:txBody>
      </p:sp>
      <p:sp>
        <p:nvSpPr>
          <p:cNvPr id="33801" name="AutoShape 15"/>
          <p:cNvSpPr>
            <a:spLocks noChangeArrowheads="1"/>
          </p:cNvSpPr>
          <p:nvPr/>
        </p:nvSpPr>
        <p:spPr bwMode="auto">
          <a:xfrm>
            <a:off x="409575" y="1479550"/>
            <a:ext cx="1981200" cy="1066800"/>
          </a:xfrm>
          <a:prstGeom prst="cloudCallout">
            <a:avLst>
              <a:gd name="adj1" fmla="val 19713"/>
              <a:gd name="adj2" fmla="val 82440"/>
            </a:avLst>
          </a:prstGeom>
          <a:solidFill>
            <a:schemeClr val="bg1">
              <a:alpha val="70195"/>
            </a:schemeClr>
          </a:solidFill>
          <a:ln w="38100">
            <a:solidFill>
              <a:srgbClr val="FF0000"/>
            </a:solidFill>
            <a:round/>
            <a:headEnd/>
            <a:tailEnd/>
          </a:ln>
        </p:spPr>
        <p:txBody>
          <a:bodyPr anchor="ctr"/>
          <a:lstStyle/>
          <a:p>
            <a:endParaRPr lang="en-US" sz="4400" b="1" dirty="0">
              <a:solidFill>
                <a:srgbClr val="33CC33"/>
              </a:solidFill>
              <a:latin typeface="Arial" pitchFamily="34" charset="0"/>
              <a:cs typeface="Arial" pitchFamily="34" charset="0"/>
            </a:endParaRPr>
          </a:p>
        </p:txBody>
      </p:sp>
      <p:sp>
        <p:nvSpPr>
          <p:cNvPr id="33802" name="AutoShape 16"/>
          <p:cNvSpPr>
            <a:spLocks noChangeArrowheads="1"/>
          </p:cNvSpPr>
          <p:nvPr/>
        </p:nvSpPr>
        <p:spPr bwMode="auto">
          <a:xfrm>
            <a:off x="6591300" y="1389063"/>
            <a:ext cx="1981200" cy="1066800"/>
          </a:xfrm>
          <a:prstGeom prst="cloudCallout">
            <a:avLst>
              <a:gd name="adj1" fmla="val -35977"/>
              <a:gd name="adj2" fmla="val 93306"/>
            </a:avLst>
          </a:prstGeom>
          <a:solidFill>
            <a:schemeClr val="bg1">
              <a:alpha val="70195"/>
            </a:schemeClr>
          </a:solidFill>
          <a:ln w="38100">
            <a:solidFill>
              <a:srgbClr val="00FF99"/>
            </a:solidFill>
            <a:round/>
            <a:headEnd/>
            <a:tailEnd/>
          </a:ln>
        </p:spPr>
        <p:txBody>
          <a:bodyPr anchor="ctr"/>
          <a:lstStyle/>
          <a:p>
            <a:endParaRPr lang="en-US" sz="4400" b="1" dirty="0">
              <a:solidFill>
                <a:srgbClr val="33CC33"/>
              </a:solidFill>
              <a:latin typeface="Arial" pitchFamily="34" charset="0"/>
              <a:cs typeface="Arial" pitchFamily="34" charset="0"/>
            </a:endParaRPr>
          </a:p>
        </p:txBody>
      </p:sp>
      <p:sp>
        <p:nvSpPr>
          <p:cNvPr id="33805" name="AutoShape 37"/>
          <p:cNvSpPr>
            <a:spLocks noChangeArrowheads="1"/>
          </p:cNvSpPr>
          <p:nvPr/>
        </p:nvSpPr>
        <p:spPr bwMode="auto">
          <a:xfrm>
            <a:off x="5881688" y="4092575"/>
            <a:ext cx="1981200" cy="1066800"/>
          </a:xfrm>
          <a:prstGeom prst="cloudCallout">
            <a:avLst>
              <a:gd name="adj1" fmla="val -73079"/>
              <a:gd name="adj2" fmla="val 43454"/>
            </a:avLst>
          </a:prstGeom>
          <a:solidFill>
            <a:schemeClr val="bg1"/>
          </a:solidFill>
          <a:ln w="38100">
            <a:solidFill>
              <a:srgbClr val="9966FF"/>
            </a:solidFill>
            <a:round/>
            <a:headEnd/>
            <a:tailEnd/>
          </a:ln>
        </p:spPr>
        <p:txBody>
          <a:bodyPr anchor="ctr"/>
          <a:lstStyle/>
          <a:p>
            <a:endParaRPr lang="en-US" sz="4400" b="1" dirty="0">
              <a:solidFill>
                <a:srgbClr val="33CC33"/>
              </a:solidFill>
              <a:latin typeface="Arial" pitchFamily="34" charset="0"/>
              <a:cs typeface="Arial" pitchFamily="34" charset="0"/>
            </a:endParaRPr>
          </a:p>
        </p:txBody>
      </p:sp>
      <p:pic>
        <p:nvPicPr>
          <p:cNvPr id="39" name="Picture 4" descr="http://b2b.cbsimg.net/blogs/pear090620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7852" y="1531737"/>
            <a:ext cx="543074" cy="682852"/>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0" name="Picture 4" descr="http://b2b.cbsimg.net/blogs/pear090620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6896" y="1671524"/>
            <a:ext cx="543074" cy="682852"/>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1" name="Picture 4" descr="http://b2b.cbsimg.net/blogs/pear090620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3840" y="4296354"/>
            <a:ext cx="543074" cy="682852"/>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2" name="Group 39">
            <a:extLst>
              <a:ext uri="{FF2B5EF4-FFF2-40B4-BE49-F238E27FC236}">
                <a16:creationId xmlns:a16="http://schemas.microsoft.com/office/drawing/2014/main" id="{B6E6854F-2C6F-2D51-1D18-7241048E0612}"/>
              </a:ext>
            </a:extLst>
          </p:cNvPr>
          <p:cNvGrpSpPr>
            <a:grpSpLocks/>
          </p:cNvGrpSpPr>
          <p:nvPr/>
        </p:nvGrpSpPr>
        <p:grpSpPr bwMode="auto">
          <a:xfrm>
            <a:off x="3998913" y="4551363"/>
            <a:ext cx="1146175" cy="1000125"/>
            <a:chOff x="1043" y="2546"/>
            <a:chExt cx="869" cy="740"/>
          </a:xfrm>
          <a:effectLst>
            <a:glow rad="63500">
              <a:schemeClr val="accent3">
                <a:satMod val="175000"/>
                <a:alpha val="40000"/>
              </a:schemeClr>
            </a:glow>
          </a:effectLst>
        </p:grpSpPr>
        <p:sp>
          <p:nvSpPr>
            <p:cNvPr id="3" name="Freeform 40">
              <a:extLst>
                <a:ext uri="{FF2B5EF4-FFF2-40B4-BE49-F238E27FC236}">
                  <a16:creationId xmlns:a16="http://schemas.microsoft.com/office/drawing/2014/main" id="{1645772C-D056-9E01-BC70-2BC4C53A75C0}"/>
                </a:ext>
              </a:extLst>
            </p:cNvPr>
            <p:cNvSpPr>
              <a:spLocks/>
            </p:cNvSpPr>
            <p:nvPr/>
          </p:nvSpPr>
          <p:spPr bwMode="auto">
            <a:xfrm>
              <a:off x="1769" y="3004"/>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4" name="Freeform 41">
              <a:extLst>
                <a:ext uri="{FF2B5EF4-FFF2-40B4-BE49-F238E27FC236}">
                  <a16:creationId xmlns:a16="http://schemas.microsoft.com/office/drawing/2014/main" id="{49416F91-5139-396A-5CF9-C8BE3D45B6A5}"/>
                </a:ext>
              </a:extLst>
            </p:cNvPr>
            <p:cNvSpPr>
              <a:spLocks/>
            </p:cNvSpPr>
            <p:nvPr/>
          </p:nvSpPr>
          <p:spPr bwMode="auto">
            <a:xfrm>
              <a:off x="1737" y="2814"/>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5" name="Freeform 42">
              <a:extLst>
                <a:ext uri="{FF2B5EF4-FFF2-40B4-BE49-F238E27FC236}">
                  <a16:creationId xmlns:a16="http://schemas.microsoft.com/office/drawing/2014/main" id="{47B3FD37-34B6-F282-EFC0-0BB141D0E57A}"/>
                </a:ext>
              </a:extLst>
            </p:cNvPr>
            <p:cNvSpPr>
              <a:spLocks/>
            </p:cNvSpPr>
            <p:nvPr/>
          </p:nvSpPr>
          <p:spPr bwMode="auto">
            <a:xfrm flipH="1">
              <a:off x="1043" y="3008"/>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6" name="Freeform 43">
              <a:extLst>
                <a:ext uri="{FF2B5EF4-FFF2-40B4-BE49-F238E27FC236}">
                  <a16:creationId xmlns:a16="http://schemas.microsoft.com/office/drawing/2014/main" id="{8104CB80-78EF-CCAE-045E-3CBC4E77DCE4}"/>
                </a:ext>
              </a:extLst>
            </p:cNvPr>
            <p:cNvSpPr>
              <a:spLocks/>
            </p:cNvSpPr>
            <p:nvPr/>
          </p:nvSpPr>
          <p:spPr bwMode="auto">
            <a:xfrm flipH="1">
              <a:off x="1133" y="2833"/>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7" name="AutoShape 44">
              <a:extLst>
                <a:ext uri="{FF2B5EF4-FFF2-40B4-BE49-F238E27FC236}">
                  <a16:creationId xmlns:a16="http://schemas.microsoft.com/office/drawing/2014/main" id="{679E64DC-A9DE-436C-8D06-81F9AAC109B6}"/>
                </a:ext>
              </a:extLst>
            </p:cNvPr>
            <p:cNvSpPr>
              <a:spLocks noChangeArrowheads="1"/>
            </p:cNvSpPr>
            <p:nvPr/>
          </p:nvSpPr>
          <p:spPr bwMode="auto">
            <a:xfrm flipV="1">
              <a:off x="1163" y="2546"/>
              <a:ext cx="657" cy="557"/>
            </a:xfrm>
            <a:custGeom>
              <a:avLst/>
              <a:gdLst>
                <a:gd name="T0" fmla="*/ 17 w 21600"/>
                <a:gd name="T1" fmla="*/ 7 h 21600"/>
                <a:gd name="T2" fmla="*/ 10 w 21600"/>
                <a:gd name="T3" fmla="*/ 14 h 21600"/>
                <a:gd name="T4" fmla="*/ 2 w 21600"/>
                <a:gd name="T5" fmla="*/ 7 h 21600"/>
                <a:gd name="T6" fmla="*/ 10 w 21600"/>
                <a:gd name="T7" fmla="*/ 0 h 21600"/>
                <a:gd name="T8" fmla="*/ 0 60000 65536"/>
                <a:gd name="T9" fmla="*/ 0 60000 65536"/>
                <a:gd name="T10" fmla="*/ 0 60000 65536"/>
                <a:gd name="T11" fmla="*/ 0 60000 65536"/>
                <a:gd name="T12" fmla="*/ 4504 w 21600"/>
                <a:gd name="T13" fmla="*/ 4498 h 21600"/>
                <a:gd name="T14" fmla="*/ 17096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66FF"/>
            </a:solidFill>
            <a:ln w="38100">
              <a:solidFill>
                <a:schemeClr val="bg2"/>
              </a:solidFill>
              <a:miter lim="800000"/>
              <a:headEnd/>
              <a:tailEnd/>
            </a:ln>
          </p:spPr>
          <p:txBody>
            <a:bodyPr rot="10800000" wrap="none" anchor="ctr"/>
            <a:lstStyle/>
            <a:p>
              <a:endParaRPr lang="en-US" dirty="0">
                <a:latin typeface="Arial" pitchFamily="34" charset="0"/>
                <a:cs typeface="Arial" pitchFamily="34" charset="0"/>
              </a:endParaRPr>
            </a:p>
          </p:txBody>
        </p:sp>
        <p:sp>
          <p:nvSpPr>
            <p:cNvPr id="8" name="Rectangle 45">
              <a:extLst>
                <a:ext uri="{FF2B5EF4-FFF2-40B4-BE49-F238E27FC236}">
                  <a16:creationId xmlns:a16="http://schemas.microsoft.com/office/drawing/2014/main" id="{0D1140FE-E9CE-DC35-FBF9-8DFDF780544F}"/>
                </a:ext>
              </a:extLst>
            </p:cNvPr>
            <p:cNvSpPr>
              <a:spLocks noChangeArrowheads="1"/>
            </p:cNvSpPr>
            <p:nvPr/>
          </p:nvSpPr>
          <p:spPr bwMode="auto">
            <a:xfrm>
              <a:off x="1163" y="3110"/>
              <a:ext cx="657" cy="157"/>
            </a:xfrm>
            <a:prstGeom prst="rect">
              <a:avLst/>
            </a:prstGeom>
            <a:solidFill>
              <a:srgbClr val="9966FF"/>
            </a:solidFill>
            <a:ln w="38100">
              <a:solidFill>
                <a:schemeClr val="bg2"/>
              </a:solidFill>
              <a:miter lim="800000"/>
              <a:headEnd/>
              <a:tailEnd/>
            </a:ln>
          </p:spPr>
          <p:txBody>
            <a:bodyPr wrap="none" anchor="ctr"/>
            <a:lstStyle/>
            <a:p>
              <a:endParaRPr lang="en-US" dirty="0">
                <a:latin typeface="Arial" pitchFamily="34" charset="0"/>
                <a:cs typeface="Arial" pitchFamily="34" charset="0"/>
              </a:endParaRPr>
            </a:p>
          </p:txBody>
        </p:sp>
        <p:sp>
          <p:nvSpPr>
            <p:cNvPr id="9" name="Freeform 46">
              <a:extLst>
                <a:ext uri="{FF2B5EF4-FFF2-40B4-BE49-F238E27FC236}">
                  <a16:creationId xmlns:a16="http://schemas.microsoft.com/office/drawing/2014/main" id="{FE70845A-85CB-D7FC-8463-EBE87E25E270}"/>
                </a:ext>
              </a:extLst>
            </p:cNvPr>
            <p:cNvSpPr>
              <a:spLocks/>
            </p:cNvSpPr>
            <p:nvPr/>
          </p:nvSpPr>
          <p:spPr bwMode="auto">
            <a:xfrm>
              <a:off x="1694"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0" name="Freeform 47">
              <a:extLst>
                <a:ext uri="{FF2B5EF4-FFF2-40B4-BE49-F238E27FC236}">
                  <a16:creationId xmlns:a16="http://schemas.microsoft.com/office/drawing/2014/main" id="{5CCF4F39-0654-FD7B-EBFD-1A31C0D677EA}"/>
                </a:ext>
              </a:extLst>
            </p:cNvPr>
            <p:cNvSpPr>
              <a:spLocks/>
            </p:cNvSpPr>
            <p:nvPr/>
          </p:nvSpPr>
          <p:spPr bwMode="auto">
            <a:xfrm flipH="1">
              <a:off x="1186"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grpSp>
        <p:nvGrpSpPr>
          <p:cNvPr id="11" name="Group 50">
            <a:extLst>
              <a:ext uri="{FF2B5EF4-FFF2-40B4-BE49-F238E27FC236}">
                <a16:creationId xmlns:a16="http://schemas.microsoft.com/office/drawing/2014/main" id="{574126B1-B7F4-5721-FCB3-8E13E3515744}"/>
              </a:ext>
            </a:extLst>
          </p:cNvPr>
          <p:cNvGrpSpPr>
            <a:grpSpLocks/>
          </p:cNvGrpSpPr>
          <p:nvPr/>
        </p:nvGrpSpPr>
        <p:grpSpPr bwMode="auto">
          <a:xfrm>
            <a:off x="1879600" y="2784475"/>
            <a:ext cx="1447800" cy="1295400"/>
            <a:chOff x="3168" y="1824"/>
            <a:chExt cx="912" cy="816"/>
          </a:xfrm>
          <a:effectLst>
            <a:glow rad="101600">
              <a:schemeClr val="accent3">
                <a:satMod val="175000"/>
                <a:alpha val="40000"/>
              </a:schemeClr>
            </a:glow>
          </a:effectLst>
        </p:grpSpPr>
        <p:sp>
          <p:nvSpPr>
            <p:cNvPr id="12" name="Freeform 51">
              <a:extLst>
                <a:ext uri="{FF2B5EF4-FFF2-40B4-BE49-F238E27FC236}">
                  <a16:creationId xmlns:a16="http://schemas.microsoft.com/office/drawing/2014/main" id="{D808B302-F354-CDF9-FF26-28431B25A9F7}"/>
                </a:ext>
              </a:extLst>
            </p:cNvPr>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3" name="Freeform 52">
              <a:extLst>
                <a:ext uri="{FF2B5EF4-FFF2-40B4-BE49-F238E27FC236}">
                  <a16:creationId xmlns:a16="http://schemas.microsoft.com/office/drawing/2014/main" id="{42681183-E512-811F-89D4-52C67C23482A}"/>
                </a:ext>
              </a:extLst>
            </p:cNvPr>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4" name="Freeform 53">
              <a:extLst>
                <a:ext uri="{FF2B5EF4-FFF2-40B4-BE49-F238E27FC236}">
                  <a16:creationId xmlns:a16="http://schemas.microsoft.com/office/drawing/2014/main" id="{0C8843CF-95B3-4DC4-795E-D28D99917244}"/>
                </a:ext>
              </a:extLst>
            </p:cNvPr>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5" name="Freeform 54">
              <a:extLst>
                <a:ext uri="{FF2B5EF4-FFF2-40B4-BE49-F238E27FC236}">
                  <a16:creationId xmlns:a16="http://schemas.microsoft.com/office/drawing/2014/main" id="{793CA430-7435-6A60-A1C2-477BD3C2BCE0}"/>
                </a:ext>
              </a:extLst>
            </p:cNvPr>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6" name="Freeform 55">
              <a:extLst>
                <a:ext uri="{FF2B5EF4-FFF2-40B4-BE49-F238E27FC236}">
                  <a16:creationId xmlns:a16="http://schemas.microsoft.com/office/drawing/2014/main" id="{B4040037-7A54-41FC-9CA3-D83B62D50797}"/>
                </a:ext>
              </a:extLst>
            </p:cNvPr>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7" name="Freeform 56">
              <a:extLst>
                <a:ext uri="{FF2B5EF4-FFF2-40B4-BE49-F238E27FC236}">
                  <a16:creationId xmlns:a16="http://schemas.microsoft.com/office/drawing/2014/main" id="{485B9060-2DB1-0D60-2D80-246F4C07C50F}"/>
                </a:ext>
              </a:extLst>
            </p:cNvPr>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8" name="Freeform 57">
              <a:extLst>
                <a:ext uri="{FF2B5EF4-FFF2-40B4-BE49-F238E27FC236}">
                  <a16:creationId xmlns:a16="http://schemas.microsoft.com/office/drawing/2014/main" id="{9794B0D1-26D7-349F-1C64-8F17C0CC068B}"/>
                </a:ext>
              </a:extLst>
            </p:cNvPr>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19" name="Freeform 58">
              <a:extLst>
                <a:ext uri="{FF2B5EF4-FFF2-40B4-BE49-F238E27FC236}">
                  <a16:creationId xmlns:a16="http://schemas.microsoft.com/office/drawing/2014/main" id="{70892258-C33C-390F-1DF8-781C155470D0}"/>
                </a:ext>
              </a:extLst>
            </p:cNvPr>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0" name="Freeform 59">
              <a:extLst>
                <a:ext uri="{FF2B5EF4-FFF2-40B4-BE49-F238E27FC236}">
                  <a16:creationId xmlns:a16="http://schemas.microsoft.com/office/drawing/2014/main" id="{DF9528EF-8D69-9116-1D15-CDF8CBC196B4}"/>
                </a:ext>
              </a:extLst>
            </p:cNvPr>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grpSp>
        <p:nvGrpSpPr>
          <p:cNvPr id="21" name="Group 60">
            <a:extLst>
              <a:ext uri="{FF2B5EF4-FFF2-40B4-BE49-F238E27FC236}">
                <a16:creationId xmlns:a16="http://schemas.microsoft.com/office/drawing/2014/main" id="{34576E65-95AD-75B4-2498-2333FB3D4F59}"/>
              </a:ext>
            </a:extLst>
          </p:cNvPr>
          <p:cNvGrpSpPr>
            <a:grpSpLocks/>
          </p:cNvGrpSpPr>
          <p:nvPr/>
        </p:nvGrpSpPr>
        <p:grpSpPr bwMode="auto">
          <a:xfrm flipH="1">
            <a:off x="5165725" y="2786063"/>
            <a:ext cx="1447800" cy="1295400"/>
            <a:chOff x="3168" y="1824"/>
            <a:chExt cx="912" cy="816"/>
          </a:xfrm>
          <a:effectLst>
            <a:glow rad="101600">
              <a:schemeClr val="accent3">
                <a:satMod val="175000"/>
                <a:alpha val="40000"/>
              </a:schemeClr>
            </a:glow>
          </a:effectLst>
        </p:grpSpPr>
        <p:sp>
          <p:nvSpPr>
            <p:cNvPr id="22" name="Freeform 61">
              <a:extLst>
                <a:ext uri="{FF2B5EF4-FFF2-40B4-BE49-F238E27FC236}">
                  <a16:creationId xmlns:a16="http://schemas.microsoft.com/office/drawing/2014/main" id="{E3741514-EA02-4A31-D6C8-51D76EC24CB7}"/>
                </a:ext>
              </a:extLst>
            </p:cNvPr>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3" name="Freeform 62">
              <a:extLst>
                <a:ext uri="{FF2B5EF4-FFF2-40B4-BE49-F238E27FC236}">
                  <a16:creationId xmlns:a16="http://schemas.microsoft.com/office/drawing/2014/main" id="{9094D97B-E0B7-2C50-4685-2FEEB61A6362}"/>
                </a:ext>
              </a:extLst>
            </p:cNvPr>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4" name="Freeform 63">
              <a:extLst>
                <a:ext uri="{FF2B5EF4-FFF2-40B4-BE49-F238E27FC236}">
                  <a16:creationId xmlns:a16="http://schemas.microsoft.com/office/drawing/2014/main" id="{A1965AD4-A185-2C95-2016-CC3109B06EFE}"/>
                </a:ext>
              </a:extLst>
            </p:cNvPr>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5" name="Freeform 64">
              <a:extLst>
                <a:ext uri="{FF2B5EF4-FFF2-40B4-BE49-F238E27FC236}">
                  <a16:creationId xmlns:a16="http://schemas.microsoft.com/office/drawing/2014/main" id="{DE0A5623-C8E5-6C8C-5690-B6B43B5F8621}"/>
                </a:ext>
              </a:extLst>
            </p:cNvPr>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6" name="Freeform 65">
              <a:extLst>
                <a:ext uri="{FF2B5EF4-FFF2-40B4-BE49-F238E27FC236}">
                  <a16:creationId xmlns:a16="http://schemas.microsoft.com/office/drawing/2014/main" id="{BA1F859B-5DBD-32DF-1087-11E2983CCB32}"/>
                </a:ext>
              </a:extLst>
            </p:cNvPr>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7" name="Freeform 66">
              <a:extLst>
                <a:ext uri="{FF2B5EF4-FFF2-40B4-BE49-F238E27FC236}">
                  <a16:creationId xmlns:a16="http://schemas.microsoft.com/office/drawing/2014/main" id="{AF7321F1-3165-BB6C-945C-A4C549EB960E}"/>
                </a:ext>
              </a:extLst>
            </p:cNvPr>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accent1"/>
            </a:solidFill>
            <a:ln w="38100">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8" name="Freeform 67">
              <a:extLst>
                <a:ext uri="{FF2B5EF4-FFF2-40B4-BE49-F238E27FC236}">
                  <a16:creationId xmlns:a16="http://schemas.microsoft.com/office/drawing/2014/main" id="{15E45757-4AA1-8829-7879-A9F957766F9A}"/>
                </a:ext>
              </a:extLst>
            </p:cNvPr>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29" name="Freeform 68">
              <a:extLst>
                <a:ext uri="{FF2B5EF4-FFF2-40B4-BE49-F238E27FC236}">
                  <a16:creationId xmlns:a16="http://schemas.microsoft.com/office/drawing/2014/main" id="{1674E7AF-1AE6-7388-C71D-34363621190A}"/>
                </a:ext>
              </a:extLst>
            </p:cNvPr>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sp>
          <p:nvSpPr>
            <p:cNvPr id="30" name="Freeform 69">
              <a:extLst>
                <a:ext uri="{FF2B5EF4-FFF2-40B4-BE49-F238E27FC236}">
                  <a16:creationId xmlns:a16="http://schemas.microsoft.com/office/drawing/2014/main" id="{B9E14356-FF42-B171-C131-555C6BCBCAD2}"/>
                </a:ext>
              </a:extLst>
            </p:cNvPr>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bg1"/>
            </a:solidFill>
            <a:ln w="9525">
              <a:solidFill>
                <a:schemeClr val="bg2"/>
              </a:solidFill>
              <a:round/>
              <a:headEnd/>
              <a:tailEnd/>
            </a:ln>
          </p:spPr>
          <p:txBody>
            <a:bodyPr wrap="none" anchor="ctr"/>
            <a:lstStyle/>
            <a:p>
              <a:endParaRPr lang="en-US" dirty="0">
                <a:latin typeface="Arial" pitchFamily="34" charset="0"/>
                <a:cs typeface="Arial" pitchFamily="34" charset="0"/>
              </a:endParaRPr>
            </a:p>
          </p:txBody>
        </p:sp>
      </p:grpSp>
    </p:spTree>
    <p:extLst>
      <p:ext uri="{BB962C8B-B14F-4D97-AF65-F5344CB8AC3E}">
        <p14:creationId xmlns:p14="http://schemas.microsoft.com/office/powerpoint/2010/main" val="357951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55</a:t>
            </a:fld>
            <a:endParaRPr lang="en-US" dirty="0"/>
          </a:p>
        </p:txBody>
      </p:sp>
      <p:sp>
        <p:nvSpPr>
          <p:cNvPr id="4" name="TextBox 3"/>
          <p:cNvSpPr txBox="1"/>
          <p:nvPr/>
        </p:nvSpPr>
        <p:spPr bwMode="auto">
          <a:xfrm rot="554700">
            <a:off x="3383383" y="1097078"/>
            <a:ext cx="5425218"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i="1" dirty="0">
                <a:solidFill>
                  <a:schemeClr val="tx1"/>
                </a:solidFill>
                <a:latin typeface="Arial" panose="020B0604020202020204" pitchFamily="34" charset="0"/>
              </a:rPr>
              <a:t>Agreement</a:t>
            </a:r>
            <a:r>
              <a:rPr lang="en-US" sz="2800" b="1" dirty="0">
                <a:solidFill>
                  <a:srgbClr val="FFFF00"/>
                </a:solidFill>
                <a:latin typeface="Arial" panose="020B0604020202020204" pitchFamily="34" charset="0"/>
              </a:rPr>
              <a:t>: they agree on the same value</a:t>
            </a:r>
          </a:p>
        </p:txBody>
      </p:sp>
      <p:sp>
        <p:nvSpPr>
          <p:cNvPr id="5" name="TextBox 4"/>
          <p:cNvSpPr txBox="1"/>
          <p:nvPr/>
        </p:nvSpPr>
        <p:spPr bwMode="auto">
          <a:xfrm rot="21085947">
            <a:off x="335399" y="3087540"/>
            <a:ext cx="6691043" cy="954107"/>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i="1" dirty="0">
                <a:solidFill>
                  <a:schemeClr val="tx1"/>
                </a:solidFill>
                <a:latin typeface="Arial" panose="020B0604020202020204" pitchFamily="34" charset="0"/>
              </a:rPr>
              <a:t>Termination</a:t>
            </a:r>
            <a:r>
              <a:rPr lang="en-US" sz="2800" b="1" dirty="0">
                <a:solidFill>
                  <a:srgbClr val="FFFF00"/>
                </a:solidFill>
                <a:latin typeface="Arial" panose="020B0604020202020204" pitchFamily="34" charset="0"/>
              </a:rPr>
              <a:t>: non-faulty parties decide in finite time</a:t>
            </a:r>
          </a:p>
        </p:txBody>
      </p:sp>
      <p:sp>
        <p:nvSpPr>
          <p:cNvPr id="6" name="TextBox 5"/>
          <p:cNvSpPr txBox="1"/>
          <p:nvPr/>
        </p:nvSpPr>
        <p:spPr bwMode="auto">
          <a:xfrm rot="296015">
            <a:off x="2439885" y="4806815"/>
            <a:ext cx="6368716"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i="1" dirty="0">
                <a:solidFill>
                  <a:schemeClr val="tx1"/>
                </a:solidFill>
                <a:latin typeface="Arial" panose="020B0604020202020204" pitchFamily="34" charset="0"/>
              </a:rPr>
              <a:t>Validity</a:t>
            </a:r>
            <a:r>
              <a:rPr lang="en-US" sz="2800" b="1" dirty="0">
                <a:solidFill>
                  <a:srgbClr val="FFFF00"/>
                </a:solidFill>
                <a:latin typeface="Arial" panose="020B0604020202020204" pitchFamily="34" charset="0"/>
              </a:rPr>
              <a:t>: they agree on someone’s proposal</a:t>
            </a:r>
          </a:p>
        </p:txBody>
      </p:sp>
    </p:spTree>
    <p:extLst>
      <p:ext uri="{BB962C8B-B14F-4D97-AF65-F5344CB8AC3E}">
        <p14:creationId xmlns:p14="http://schemas.microsoft.com/office/powerpoint/2010/main" val="294329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p:cNvCxnSpPr/>
          <p:nvPr/>
        </p:nvCxnSpPr>
        <p:spPr bwMode="auto">
          <a:xfrm flipH="1">
            <a:off x="4778586" y="5799818"/>
            <a:ext cx="1400059" cy="175175"/>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grpSp>
        <p:nvGrpSpPr>
          <p:cNvPr id="7" name="Group 6"/>
          <p:cNvGrpSpPr/>
          <p:nvPr/>
        </p:nvGrpSpPr>
        <p:grpSpPr>
          <a:xfrm>
            <a:off x="1755986" y="4997093"/>
            <a:ext cx="3022600" cy="1955800"/>
            <a:chOff x="2068441" y="4762500"/>
            <a:chExt cx="3022600" cy="1955800"/>
          </a:xfrm>
          <a:solidFill>
            <a:schemeClr val="tx1">
              <a:lumMod val="95000"/>
            </a:schemeClr>
          </a:solidFill>
        </p:grpSpPr>
        <p:sp>
          <p:nvSpPr>
            <p:cNvPr id="51" name="Freeform 27"/>
            <p:cNvSpPr>
              <a:spLocks/>
            </p:cNvSpPr>
            <p:nvPr/>
          </p:nvSpPr>
          <p:spPr bwMode="auto">
            <a:xfrm>
              <a:off x="2068441" y="4762500"/>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grpFill/>
            <a:ln w="38100">
              <a:solidFill>
                <a:schemeClr val="tx1">
                  <a:lumMod val="85000"/>
                </a:schemeClr>
              </a:solidFill>
              <a:round/>
              <a:headEnd/>
              <a:tailEnd/>
            </a:ln>
          </p:spPr>
          <p:txBody>
            <a:bodyPr wrap="none" anchor="ctr"/>
            <a:lstStyle/>
            <a:p>
              <a:endParaRPr lang="en-US" dirty="0">
                <a:solidFill>
                  <a:schemeClr val="tx1">
                    <a:lumMod val="50000"/>
                  </a:schemeClr>
                </a:solidFill>
                <a:latin typeface="Courier New" pitchFamily="49" charset="0"/>
              </a:endParaRPr>
            </a:p>
          </p:txBody>
        </p:sp>
        <p:sp>
          <p:nvSpPr>
            <p:cNvPr id="52" name="Text Box 28"/>
            <p:cNvSpPr txBox="1">
              <a:spLocks noChangeArrowheads="1"/>
            </p:cNvSpPr>
            <p:nvPr/>
          </p:nvSpPr>
          <p:spPr bwMode="auto">
            <a:xfrm>
              <a:off x="2606721" y="5485011"/>
              <a:ext cx="1410964" cy="400110"/>
            </a:xfrm>
            <a:prstGeom prst="rect">
              <a:avLst/>
            </a:prstGeom>
            <a:grpFill/>
            <a:ln w="9525" algn="ctr">
              <a:solidFill>
                <a:schemeClr val="tx1">
                  <a:lumMod val="85000"/>
                </a:schemeClr>
              </a:solidFill>
              <a:miter lim="800000"/>
              <a:headEnd/>
              <a:tailEnd/>
            </a:ln>
          </p:spPr>
          <p:txBody>
            <a:bodyPr wrap="none">
              <a:spAutoFit/>
            </a:bodyPr>
            <a:lstStyle/>
            <a:p>
              <a:pPr algn="r">
                <a:spcBef>
                  <a:spcPct val="0"/>
                </a:spcBef>
              </a:pPr>
              <a:r>
                <a:rPr lang="en-US" sz="2000" b="0" dirty="0">
                  <a:solidFill>
                    <a:schemeClr val="tx1">
                      <a:lumMod val="50000"/>
                    </a:schemeClr>
                  </a:solidFill>
                  <a:latin typeface="Arial" pitchFamily="34" charset="0"/>
                  <a:sym typeface="Symbol" pitchFamily="18" charset="2"/>
                </a:rPr>
                <a:t>consensus</a:t>
              </a:r>
              <a:endParaRPr lang="el-GR" sz="2000" b="0" dirty="0">
                <a:solidFill>
                  <a:schemeClr val="tx1">
                    <a:lumMod val="50000"/>
                  </a:schemeClr>
                </a:solidFill>
                <a:latin typeface="Arial" pitchFamily="34" charset="0"/>
                <a:sym typeface="Symbol" pitchFamily="18" charset="2"/>
              </a:endParaRPr>
            </a:p>
          </p:txBody>
        </p:sp>
      </p:grpSp>
      <p:sp>
        <p:nvSpPr>
          <p:cNvPr id="55" name="Rounded Rectangle 54"/>
          <p:cNvSpPr/>
          <p:nvPr/>
        </p:nvSpPr>
        <p:spPr bwMode="auto">
          <a:xfrm>
            <a:off x="4929638" y="4928751"/>
            <a:ext cx="2498012" cy="510778"/>
          </a:xfrm>
          <a:prstGeom prst="roundRect">
            <a:avLst/>
          </a:prstGeom>
          <a:solidFill>
            <a:schemeClr val="bg1"/>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lumMod val="50000"/>
                  </a:schemeClr>
                </a:solidFill>
                <a:effectLst/>
                <a:latin typeface="Arial" panose="020B0604020202020204" pitchFamily="34" charset="0"/>
                <a:cs typeface="Arial" panose="020B0604020202020204" pitchFamily="34" charset="0"/>
              </a:rPr>
              <a:t>This happened</a:t>
            </a:r>
          </a:p>
        </p:txBody>
      </p:sp>
      <p:sp>
        <p:nvSpPr>
          <p:cNvPr id="56" name="Rounded Rectangle 55"/>
          <p:cNvSpPr/>
          <p:nvPr/>
        </p:nvSpPr>
        <p:spPr bwMode="auto">
          <a:xfrm>
            <a:off x="5378031" y="6135421"/>
            <a:ext cx="2498012" cy="510778"/>
          </a:xfrm>
          <a:prstGeom prst="roundRect">
            <a:avLst/>
          </a:prstGeom>
          <a:solidFill>
            <a:schemeClr val="bg1"/>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lumMod val="50000"/>
                  </a:schemeClr>
                </a:solidFill>
                <a:effectLst/>
                <a:latin typeface="Arial" panose="020B0604020202020204" pitchFamily="34" charset="0"/>
                <a:cs typeface="Arial" panose="020B0604020202020204" pitchFamily="34" charset="0"/>
              </a:rPr>
              <a:t>This happened</a:t>
            </a:r>
          </a:p>
        </p:txBody>
      </p:sp>
      <p:sp>
        <p:nvSpPr>
          <p:cNvPr id="57" name="Rounded Rectangle 56"/>
          <p:cNvSpPr/>
          <p:nvPr/>
        </p:nvSpPr>
        <p:spPr bwMode="auto">
          <a:xfrm>
            <a:off x="6221824" y="5464215"/>
            <a:ext cx="2498012" cy="510778"/>
          </a:xfrm>
          <a:prstGeom prst="roundRect">
            <a:avLst/>
          </a:prstGeom>
          <a:solidFill>
            <a:schemeClr val="bg1"/>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lumMod val="50000"/>
                  </a:schemeClr>
                </a:solidFill>
                <a:effectLst/>
                <a:latin typeface="Arial" panose="020B0604020202020204" pitchFamily="34" charset="0"/>
                <a:cs typeface="Arial" panose="020B0604020202020204" pitchFamily="34" charset="0"/>
              </a:rPr>
              <a:t>This happened</a:t>
            </a:r>
          </a:p>
        </p:txBody>
      </p:sp>
      <p:cxnSp>
        <p:nvCxnSpPr>
          <p:cNvPr id="58" name="Straight Arrow Connector 57"/>
          <p:cNvCxnSpPr/>
          <p:nvPr/>
        </p:nvCxnSpPr>
        <p:spPr bwMode="auto">
          <a:xfrm flipH="1">
            <a:off x="4434840" y="5464215"/>
            <a:ext cx="795702" cy="471151"/>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59" name="Straight Arrow Connector 58"/>
          <p:cNvCxnSpPr/>
          <p:nvPr/>
        </p:nvCxnSpPr>
        <p:spPr bwMode="auto">
          <a:xfrm flipH="1" flipV="1">
            <a:off x="4434840" y="6135421"/>
            <a:ext cx="943192" cy="387299"/>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56</a:t>
            </a:fld>
            <a:endParaRPr lang="en-US" dirty="0"/>
          </a:p>
        </p:txBody>
      </p:sp>
      <p:sp>
        <p:nvSpPr>
          <p:cNvPr id="24" name="TextBox 23"/>
          <p:cNvSpPr txBox="1"/>
          <p:nvPr/>
        </p:nvSpPr>
        <p:spPr bwMode="auto">
          <a:xfrm>
            <a:off x="5623487" y="2871709"/>
            <a:ext cx="3339377" cy="954107"/>
          </a:xfrm>
          <a:prstGeom prst="rect">
            <a:avLst/>
          </a:prstGeom>
          <a:solidFill>
            <a:schemeClr val="bg1">
              <a:alpha val="79999"/>
            </a:schemeClr>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Ledger part is </a:t>
            </a:r>
          </a:p>
          <a:p>
            <a:pPr algn="ctr"/>
            <a:r>
              <a:rPr lang="en-US" sz="2800" b="1" dirty="0">
                <a:solidFill>
                  <a:srgbClr val="FFFF00"/>
                </a:solidFill>
                <a:latin typeface="Arial" pitchFamily="34" charset="0"/>
              </a:rPr>
              <a:t>simple, sequential</a:t>
            </a:r>
          </a:p>
        </p:txBody>
      </p:sp>
      <p:cxnSp>
        <p:nvCxnSpPr>
          <p:cNvPr id="26" name="Straight Arrow Connector 25"/>
          <p:cNvCxnSpPr/>
          <p:nvPr/>
        </p:nvCxnSpPr>
        <p:spPr bwMode="auto">
          <a:xfrm rot="5400000" flipH="1">
            <a:off x="2755567" y="1762896"/>
            <a:ext cx="515110" cy="0"/>
          </a:xfrm>
          <a:prstGeom prst="straightConnector1">
            <a:avLst/>
          </a:prstGeom>
          <a:solidFill>
            <a:schemeClr val="accent5">
              <a:lumMod val="40000"/>
              <a:lumOff val="60000"/>
            </a:schemeClr>
          </a:solidFill>
          <a:ln w="76200" cap="flat" cmpd="sng" algn="ctr">
            <a:solidFill>
              <a:srgbClr val="FF0000"/>
            </a:solidFill>
            <a:prstDash val="solid"/>
            <a:round/>
            <a:headEnd type="none" w="med" len="med"/>
            <a:tailEnd type="arrow"/>
          </a:ln>
          <a:effectLst/>
        </p:spPr>
      </p:cxnSp>
      <p:sp>
        <p:nvSpPr>
          <p:cNvPr id="28" name="Rounded Rectangle 27"/>
          <p:cNvSpPr/>
          <p:nvPr/>
        </p:nvSpPr>
        <p:spPr bwMode="auto">
          <a:xfrm>
            <a:off x="1764116" y="3124606"/>
            <a:ext cx="2498012" cy="510778"/>
          </a:xfrm>
          <a:prstGeom prst="round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29" name="Straight Arrow Connector 28"/>
          <p:cNvCxnSpPr/>
          <p:nvPr/>
        </p:nvCxnSpPr>
        <p:spPr bwMode="auto">
          <a:xfrm rot="5400000" flipH="1">
            <a:off x="2755567" y="2840962"/>
            <a:ext cx="515110" cy="0"/>
          </a:xfrm>
          <a:prstGeom prst="straightConnector1">
            <a:avLst/>
          </a:prstGeom>
          <a:solidFill>
            <a:schemeClr val="accent5">
              <a:lumMod val="40000"/>
              <a:lumOff val="60000"/>
            </a:schemeClr>
          </a:solidFill>
          <a:ln w="76200" cap="flat" cmpd="sng" algn="ctr">
            <a:solidFill>
              <a:schemeClr val="accent1"/>
            </a:solidFill>
            <a:prstDash val="solid"/>
            <a:round/>
            <a:headEnd type="none" w="med" len="med"/>
            <a:tailEnd type="arrow"/>
          </a:ln>
          <a:effectLst/>
        </p:spPr>
      </p:cxnSp>
      <p:sp>
        <p:nvSpPr>
          <p:cNvPr id="31" name="Rounded Rectangle 30"/>
          <p:cNvSpPr/>
          <p:nvPr/>
        </p:nvSpPr>
        <p:spPr bwMode="auto">
          <a:xfrm>
            <a:off x="1764116" y="2046540"/>
            <a:ext cx="2498012" cy="510778"/>
          </a:xfrm>
          <a:prstGeom prst="roundRect">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32" name="Straight Arrow Connector 31"/>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solidFill>
            <a:prstDash val="solid"/>
            <a:round/>
            <a:headEnd type="none" w="med" len="med"/>
            <a:tailEnd type="arrow"/>
          </a:ln>
          <a:effectLst/>
        </p:spPr>
      </p:cxnSp>
      <p:sp>
        <p:nvSpPr>
          <p:cNvPr id="33" name="Rounded Rectangle 32"/>
          <p:cNvSpPr/>
          <p:nvPr/>
        </p:nvSpPr>
        <p:spPr bwMode="auto">
          <a:xfrm>
            <a:off x="1764116" y="4202672"/>
            <a:ext cx="2498012" cy="510778"/>
          </a:xfrm>
          <a:prstGeom prst="roundRect">
            <a:avLst/>
          </a:prstGeom>
          <a:solidFill>
            <a:schemeClr val="bg1"/>
          </a:solidFill>
          <a:ln w="38100" cap="flat" cmpd="sng" algn="ctr">
            <a:solidFill>
              <a:srgbClr val="FF00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34" name="Straight Arrow Connector 33"/>
          <p:cNvCxnSpPr/>
          <p:nvPr/>
        </p:nvCxnSpPr>
        <p:spPr bwMode="auto">
          <a:xfrm rot="5400000" flipH="1">
            <a:off x="2755567" y="3919028"/>
            <a:ext cx="515110" cy="0"/>
          </a:xfrm>
          <a:prstGeom prst="straightConnector1">
            <a:avLst/>
          </a:prstGeom>
          <a:solidFill>
            <a:schemeClr val="accent5">
              <a:lumMod val="40000"/>
              <a:lumOff val="60000"/>
            </a:schemeClr>
          </a:solidFill>
          <a:ln w="76200" cap="flat" cmpd="sng" algn="ctr">
            <a:solidFill>
              <a:srgbClr val="FF0066"/>
            </a:solidFill>
            <a:prstDash val="solid"/>
            <a:round/>
            <a:headEnd type="none" w="med" len="med"/>
            <a:tailEnd type="arrow"/>
          </a:ln>
          <a:effectLst/>
        </p:spPr>
      </p:cxnSp>
      <p:sp>
        <p:nvSpPr>
          <p:cNvPr id="27" name="TextBox 26"/>
          <p:cNvSpPr txBox="1"/>
          <p:nvPr/>
        </p:nvSpPr>
        <p:spPr bwMode="auto">
          <a:xfrm>
            <a:off x="618106" y="379514"/>
            <a:ext cx="5524268"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solidFill>
                <a:latin typeface="Arial" panose="020B0604020202020204" pitchFamily="34" charset="0"/>
                <a:cs typeface="Arial" panose="020B0604020202020204" pitchFamily="34" charset="0"/>
              </a:rPr>
              <a:t>Universal Lock-Free Construction</a:t>
            </a:r>
          </a:p>
        </p:txBody>
      </p:sp>
      <p:sp>
        <p:nvSpPr>
          <p:cNvPr id="22" name="Right Brace 21"/>
          <p:cNvSpPr/>
          <p:nvPr/>
        </p:nvSpPr>
        <p:spPr bwMode="auto">
          <a:xfrm>
            <a:off x="4778586" y="2020450"/>
            <a:ext cx="843793" cy="2693000"/>
          </a:xfrm>
          <a:prstGeom prst="rightBrace">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FF"/>
              </a:solidFill>
              <a:effectLst/>
              <a:latin typeface="Arial" panose="020B0604020202020204" pitchFamily="34" charset="0"/>
            </a:endParaRPr>
          </a:p>
        </p:txBody>
      </p:sp>
    </p:spTree>
    <p:extLst>
      <p:ext uri="{BB962C8B-B14F-4D97-AF65-F5344CB8AC3E}">
        <p14:creationId xmlns:p14="http://schemas.microsoft.com/office/powerpoint/2010/main" val="3352271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4">
            <a:extLst>
              <a:ext uri="{FF2B5EF4-FFF2-40B4-BE49-F238E27FC236}">
                <a16:creationId xmlns:a16="http://schemas.microsoft.com/office/drawing/2014/main" id="{AC1F7BEF-6E75-9D69-C27D-29F411FC30F5}"/>
              </a:ext>
            </a:extLst>
          </p:cNvPr>
          <p:cNvSpPr/>
          <p:nvPr/>
        </p:nvSpPr>
        <p:spPr bwMode="auto">
          <a:xfrm>
            <a:off x="4929638" y="4928751"/>
            <a:ext cx="2498012" cy="510778"/>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5" name="Rounded Rectangle 55">
            <a:extLst>
              <a:ext uri="{FF2B5EF4-FFF2-40B4-BE49-F238E27FC236}">
                <a16:creationId xmlns:a16="http://schemas.microsoft.com/office/drawing/2014/main" id="{853130D6-B83C-15A0-3939-52F51535A5BD}"/>
              </a:ext>
            </a:extLst>
          </p:cNvPr>
          <p:cNvSpPr/>
          <p:nvPr/>
        </p:nvSpPr>
        <p:spPr bwMode="auto">
          <a:xfrm>
            <a:off x="5378031" y="6135421"/>
            <a:ext cx="2498012" cy="510778"/>
          </a:xfrm>
          <a:prstGeom prst="roundRect">
            <a:avLst/>
          </a:prstGeom>
          <a:solidFill>
            <a:schemeClr val="bg1"/>
          </a:solidFill>
          <a:ln w="381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6" name="Rounded Rectangle 56">
            <a:extLst>
              <a:ext uri="{FF2B5EF4-FFF2-40B4-BE49-F238E27FC236}">
                <a16:creationId xmlns:a16="http://schemas.microsoft.com/office/drawing/2014/main" id="{DAF7851F-96AF-DF84-F6A3-30E3B29AB459}"/>
              </a:ext>
            </a:extLst>
          </p:cNvPr>
          <p:cNvSpPr/>
          <p:nvPr/>
        </p:nvSpPr>
        <p:spPr bwMode="auto">
          <a:xfrm>
            <a:off x="6221824" y="5464215"/>
            <a:ext cx="2498012" cy="510778"/>
          </a:xfrm>
          <a:prstGeom prst="roundRect">
            <a:avLst/>
          </a:prstGeom>
          <a:solidFill>
            <a:schemeClr val="bg1"/>
          </a:solidFill>
          <a:ln w="38100" cap="flat" cmpd="sng" algn="ctr">
            <a:solidFill>
              <a:srgbClr val="00B0F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cxnSp>
        <p:nvCxnSpPr>
          <p:cNvPr id="60" name="Straight Arrow Connector 59"/>
          <p:cNvCxnSpPr/>
          <p:nvPr/>
        </p:nvCxnSpPr>
        <p:spPr bwMode="auto">
          <a:xfrm flipH="1">
            <a:off x="4778586" y="5799818"/>
            <a:ext cx="1400059" cy="175175"/>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37" name="Straight Arrow Connector 36"/>
          <p:cNvCxnSpPr/>
          <p:nvPr/>
        </p:nvCxnSpPr>
        <p:spPr bwMode="auto">
          <a:xfrm rot="5400000" flipH="1">
            <a:off x="2755567" y="1762896"/>
            <a:ext cx="515110" cy="0"/>
          </a:xfrm>
          <a:prstGeom prst="straightConnector1">
            <a:avLst/>
          </a:prstGeom>
          <a:solidFill>
            <a:schemeClr val="accent5">
              <a:lumMod val="40000"/>
              <a:lumOff val="60000"/>
            </a:schemeClr>
          </a:solidFill>
          <a:ln w="76200" cap="flat" cmpd="sng" algn="ctr">
            <a:solidFill>
              <a:schemeClr val="tx1">
                <a:lumMod val="85000"/>
              </a:schemeClr>
            </a:solidFill>
            <a:prstDash val="solid"/>
            <a:round/>
            <a:headEnd type="none" w="med" len="med"/>
            <a:tailEnd type="arrow"/>
          </a:ln>
          <a:effectLst/>
        </p:spPr>
      </p:cxnSp>
      <p:sp>
        <p:nvSpPr>
          <p:cNvPr id="27" name="Rounded Rectangle 26"/>
          <p:cNvSpPr/>
          <p:nvPr/>
        </p:nvSpPr>
        <p:spPr bwMode="auto">
          <a:xfrm>
            <a:off x="1764116" y="3124606"/>
            <a:ext cx="2498012" cy="510778"/>
          </a:xfrm>
          <a:prstGeom prst="roundRect">
            <a:avLst/>
          </a:prstGeom>
          <a:solidFill>
            <a:schemeClr val="bg1"/>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lumMod val="50000"/>
                  </a:schemeClr>
                </a:solidFill>
                <a:effectLst/>
                <a:latin typeface="Arial" panose="020B0604020202020204" pitchFamily="34" charset="0"/>
                <a:cs typeface="Arial" panose="020B0604020202020204" pitchFamily="34" charset="0"/>
              </a:rPr>
              <a:t>This happened</a:t>
            </a:r>
          </a:p>
        </p:txBody>
      </p:sp>
      <p:cxnSp>
        <p:nvCxnSpPr>
          <p:cNvPr id="30" name="Straight Arrow Connector 29"/>
          <p:cNvCxnSpPr/>
          <p:nvPr/>
        </p:nvCxnSpPr>
        <p:spPr bwMode="auto">
          <a:xfrm rot="5400000" flipH="1">
            <a:off x="2755567" y="2840962"/>
            <a:ext cx="515110" cy="0"/>
          </a:xfrm>
          <a:prstGeom prst="straightConnector1">
            <a:avLst/>
          </a:prstGeom>
          <a:solidFill>
            <a:schemeClr val="accent5">
              <a:lumMod val="40000"/>
              <a:lumOff val="60000"/>
            </a:schemeClr>
          </a:solidFill>
          <a:ln w="76200" cap="flat" cmpd="sng" algn="ctr">
            <a:solidFill>
              <a:schemeClr val="tx1">
                <a:lumMod val="85000"/>
              </a:schemeClr>
            </a:solidFill>
            <a:prstDash val="solid"/>
            <a:round/>
            <a:headEnd type="none" w="med" len="med"/>
            <a:tailEnd type="arrow"/>
          </a:ln>
          <a:effectLst/>
        </p:spPr>
      </p:cxnSp>
      <p:grpSp>
        <p:nvGrpSpPr>
          <p:cNvPr id="7" name="Group 6"/>
          <p:cNvGrpSpPr/>
          <p:nvPr/>
        </p:nvGrpSpPr>
        <p:grpSpPr>
          <a:xfrm>
            <a:off x="1755986" y="4997093"/>
            <a:ext cx="3022600" cy="1955800"/>
            <a:chOff x="2068441" y="4762500"/>
            <a:chExt cx="3022600" cy="1955800"/>
          </a:xfrm>
          <a:solidFill>
            <a:srgbClr val="FFFF00"/>
          </a:solidFill>
        </p:grpSpPr>
        <p:sp>
          <p:nvSpPr>
            <p:cNvPr id="51" name="Freeform 27"/>
            <p:cNvSpPr>
              <a:spLocks/>
            </p:cNvSpPr>
            <p:nvPr/>
          </p:nvSpPr>
          <p:spPr bwMode="auto">
            <a:xfrm>
              <a:off x="2068441" y="4762500"/>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grpFill/>
            <a:ln w="38100">
              <a:solidFill>
                <a:srgbClr val="FF0000"/>
              </a:solidFill>
              <a:round/>
              <a:headEnd/>
              <a:tailEnd/>
            </a:ln>
          </p:spPr>
          <p:txBody>
            <a:bodyPr wrap="none" anchor="ctr"/>
            <a:lstStyle/>
            <a:p>
              <a:endParaRPr lang="en-US" dirty="0">
                <a:solidFill>
                  <a:schemeClr val="tx1">
                    <a:lumMod val="50000"/>
                  </a:schemeClr>
                </a:solidFill>
                <a:latin typeface="Courier New" pitchFamily="49" charset="0"/>
              </a:endParaRPr>
            </a:p>
          </p:txBody>
        </p:sp>
        <p:sp>
          <p:nvSpPr>
            <p:cNvPr id="52" name="Text Box 28"/>
            <p:cNvSpPr txBox="1">
              <a:spLocks noChangeArrowheads="1"/>
            </p:cNvSpPr>
            <p:nvPr/>
          </p:nvSpPr>
          <p:spPr bwMode="auto">
            <a:xfrm>
              <a:off x="2620095" y="5485011"/>
              <a:ext cx="1410964" cy="400110"/>
            </a:xfrm>
            <a:prstGeom prst="rect">
              <a:avLst/>
            </a:prstGeom>
            <a:grpFill/>
            <a:ln w="9525" algn="ctr">
              <a:noFill/>
              <a:miter lim="800000"/>
              <a:headEnd/>
              <a:tailEnd/>
            </a:ln>
          </p:spPr>
          <p:txBody>
            <a:bodyPr wrap="none">
              <a:spAutoFit/>
            </a:bodyPr>
            <a:lstStyle/>
            <a:p>
              <a:pPr algn="r">
                <a:spcBef>
                  <a:spcPct val="0"/>
                </a:spcBef>
              </a:pPr>
              <a:r>
                <a:rPr lang="en-US" sz="2000" b="0" dirty="0">
                  <a:solidFill>
                    <a:srgbClr val="FF0000"/>
                  </a:solidFill>
                  <a:latin typeface="Arial" pitchFamily="34" charset="0"/>
                  <a:sym typeface="Symbol" pitchFamily="18" charset="2"/>
                </a:rPr>
                <a:t>consensus</a:t>
              </a:r>
              <a:endParaRPr lang="el-GR" sz="2000" b="0" dirty="0">
                <a:solidFill>
                  <a:srgbClr val="FF0000"/>
                </a:solidFill>
                <a:latin typeface="Arial" pitchFamily="34" charset="0"/>
                <a:sym typeface="Symbol" pitchFamily="18" charset="2"/>
              </a:endParaRPr>
            </a:p>
          </p:txBody>
        </p:sp>
      </p:grpSp>
      <p:sp>
        <p:nvSpPr>
          <p:cNvPr id="53" name="Rounded Rectangle 52"/>
          <p:cNvSpPr/>
          <p:nvPr/>
        </p:nvSpPr>
        <p:spPr bwMode="auto">
          <a:xfrm>
            <a:off x="1764116" y="2046540"/>
            <a:ext cx="2498012" cy="510778"/>
          </a:xfrm>
          <a:prstGeom prst="roundRect">
            <a:avLst/>
          </a:prstGeom>
          <a:solidFill>
            <a:schemeClr val="bg1"/>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lumMod val="50000"/>
                  </a:schemeClr>
                </a:solidFill>
                <a:effectLst/>
                <a:latin typeface="Arial" panose="020B0604020202020204" pitchFamily="34" charset="0"/>
                <a:cs typeface="Arial" panose="020B0604020202020204" pitchFamily="34" charset="0"/>
              </a:rPr>
              <a:t>This happened</a:t>
            </a:r>
          </a:p>
        </p:txBody>
      </p:sp>
      <p:cxnSp>
        <p:nvCxnSpPr>
          <p:cNvPr id="54" name="Straight Arrow Connector 53"/>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lumMod val="85000"/>
              </a:schemeClr>
            </a:solidFill>
            <a:prstDash val="solid"/>
            <a:round/>
            <a:headEnd type="none" w="med" len="med"/>
            <a:tailEnd type="arrow"/>
          </a:ln>
          <a:effectLst/>
        </p:spPr>
      </p:cxnSp>
      <p:cxnSp>
        <p:nvCxnSpPr>
          <p:cNvPr id="58" name="Straight Arrow Connector 57"/>
          <p:cNvCxnSpPr/>
          <p:nvPr/>
        </p:nvCxnSpPr>
        <p:spPr bwMode="auto">
          <a:xfrm flipH="1">
            <a:off x="4434840" y="5464215"/>
            <a:ext cx="795702" cy="471151"/>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59" name="Straight Arrow Connector 58"/>
          <p:cNvCxnSpPr/>
          <p:nvPr/>
        </p:nvCxnSpPr>
        <p:spPr bwMode="auto">
          <a:xfrm flipH="1" flipV="1">
            <a:off x="4434840" y="6135421"/>
            <a:ext cx="943192" cy="387299"/>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sp>
        <p:nvSpPr>
          <p:cNvPr id="17" name="Rounded Rectangle 16"/>
          <p:cNvSpPr/>
          <p:nvPr/>
        </p:nvSpPr>
        <p:spPr bwMode="auto">
          <a:xfrm>
            <a:off x="1764116" y="4202672"/>
            <a:ext cx="2498012" cy="510778"/>
          </a:xfrm>
          <a:prstGeom prst="roundRect">
            <a:avLst/>
          </a:prstGeom>
          <a:solidFill>
            <a:schemeClr val="bg1"/>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lumMod val="50000"/>
                  </a:schemeClr>
                </a:solidFill>
                <a:effectLst/>
                <a:latin typeface="Arial" panose="020B0604020202020204" pitchFamily="34" charset="0"/>
                <a:cs typeface="Arial" panose="020B0604020202020204" pitchFamily="34" charset="0"/>
              </a:rPr>
              <a:t>This happened</a:t>
            </a:r>
          </a:p>
        </p:txBody>
      </p:sp>
      <p:cxnSp>
        <p:nvCxnSpPr>
          <p:cNvPr id="18" name="Straight Arrow Connector 17"/>
          <p:cNvCxnSpPr/>
          <p:nvPr/>
        </p:nvCxnSpPr>
        <p:spPr bwMode="auto">
          <a:xfrm rot="5400000" flipH="1">
            <a:off x="2755567" y="3919028"/>
            <a:ext cx="515110" cy="0"/>
          </a:xfrm>
          <a:prstGeom prst="straightConnector1">
            <a:avLst/>
          </a:prstGeom>
          <a:solidFill>
            <a:schemeClr val="accent5">
              <a:lumMod val="40000"/>
              <a:lumOff val="60000"/>
            </a:schemeClr>
          </a:solidFill>
          <a:ln w="76200" cap="flat" cmpd="sng" algn="ctr">
            <a:solidFill>
              <a:schemeClr val="tx1">
                <a:lumMod val="85000"/>
              </a:schemeClr>
            </a:solidFill>
            <a:prstDash val="solid"/>
            <a:round/>
            <a:headEnd type="none" w="med" len="med"/>
            <a:tailEnd type="arrow"/>
          </a:ln>
          <a:effectLst/>
        </p:spPr>
      </p:cxn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57</a:t>
            </a:fld>
            <a:endParaRPr lang="en-US" dirty="0"/>
          </a:p>
        </p:txBody>
      </p:sp>
      <p:sp>
        <p:nvSpPr>
          <p:cNvPr id="3" name="Left Arrow 2"/>
          <p:cNvSpPr/>
          <p:nvPr/>
        </p:nvSpPr>
        <p:spPr bwMode="auto">
          <a:xfrm rot="14537976">
            <a:off x="1861546" y="3938057"/>
            <a:ext cx="1704206" cy="917079"/>
          </a:xfrm>
          <a:prstGeom prst="leftArrow">
            <a:avLst/>
          </a:prstGeom>
          <a:solidFill>
            <a:srgbClr val="FFFF00"/>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8" name="TextBox 27"/>
          <p:cNvSpPr txBox="1"/>
          <p:nvPr/>
        </p:nvSpPr>
        <p:spPr bwMode="auto">
          <a:xfrm>
            <a:off x="618106" y="379514"/>
            <a:ext cx="5524268"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solidFill>
                <a:latin typeface="Arial" panose="020B0604020202020204" pitchFamily="34" charset="0"/>
                <a:cs typeface="Arial" panose="020B0604020202020204" pitchFamily="34" charset="0"/>
              </a:rPr>
              <a:t>Universal Lock-Free Construction</a:t>
            </a:r>
          </a:p>
        </p:txBody>
      </p:sp>
      <p:sp>
        <p:nvSpPr>
          <p:cNvPr id="24" name="Right Brace 23"/>
          <p:cNvSpPr/>
          <p:nvPr/>
        </p:nvSpPr>
        <p:spPr bwMode="auto">
          <a:xfrm>
            <a:off x="4778586" y="2020450"/>
            <a:ext cx="843793" cy="2693000"/>
          </a:xfrm>
          <a:prstGeom prst="rightBrace">
            <a:avLst/>
          </a:prstGeom>
          <a:noFill/>
          <a:ln w="76200" cap="flat" cmpd="sng" algn="ctr">
            <a:solidFill>
              <a:schemeClr val="tx1">
                <a:lumMod val="5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FF"/>
              </a:solidFill>
              <a:effectLst/>
              <a:latin typeface="Arial" panose="020B0604020202020204" pitchFamily="34" charset="0"/>
            </a:endParaRPr>
          </a:p>
        </p:txBody>
      </p:sp>
      <p:sp>
        <p:nvSpPr>
          <p:cNvPr id="26" name="TextBox 25"/>
          <p:cNvSpPr txBox="1"/>
          <p:nvPr/>
        </p:nvSpPr>
        <p:spPr bwMode="auto">
          <a:xfrm>
            <a:off x="975383" y="2840961"/>
            <a:ext cx="2664512" cy="1384995"/>
          </a:xfrm>
          <a:prstGeom prst="rect">
            <a:avLst/>
          </a:prstGeom>
          <a:solidFill>
            <a:schemeClr val="bg1">
              <a:alpha val="79999"/>
            </a:schemeClr>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Concurrency,</a:t>
            </a:r>
          </a:p>
          <a:p>
            <a:pPr algn="ctr"/>
            <a:r>
              <a:rPr lang="en-US" sz="2800" b="1" dirty="0">
                <a:solidFill>
                  <a:srgbClr val="FFFF00"/>
                </a:solidFill>
                <a:latin typeface="Arial" pitchFamily="34" charset="0"/>
              </a:rPr>
              <a:t>fault-tolerance</a:t>
            </a:r>
          </a:p>
          <a:p>
            <a:pPr algn="ctr"/>
            <a:r>
              <a:rPr lang="en-US" sz="2800" b="1" dirty="0">
                <a:solidFill>
                  <a:srgbClr val="FFFF00"/>
                </a:solidFill>
                <a:latin typeface="Arial" pitchFamily="34" charset="0"/>
              </a:rPr>
              <a:t>here</a:t>
            </a:r>
          </a:p>
        </p:txBody>
      </p:sp>
      <p:sp>
        <p:nvSpPr>
          <p:cNvPr id="9" name="TextBox 8">
            <a:extLst>
              <a:ext uri="{FF2B5EF4-FFF2-40B4-BE49-F238E27FC236}">
                <a16:creationId xmlns:a16="http://schemas.microsoft.com/office/drawing/2014/main" id="{492644CC-C2C4-0138-FD38-799BFE094130}"/>
              </a:ext>
            </a:extLst>
          </p:cNvPr>
          <p:cNvSpPr txBox="1"/>
          <p:nvPr/>
        </p:nvSpPr>
        <p:spPr bwMode="auto">
          <a:xfrm>
            <a:off x="5623487" y="2871709"/>
            <a:ext cx="3339377" cy="954107"/>
          </a:xfrm>
          <a:prstGeom prst="rect">
            <a:avLst/>
          </a:prstGeom>
          <a:solidFill>
            <a:schemeClr val="bg1">
              <a:alpha val="79999"/>
            </a:schemeClr>
          </a:solidFill>
          <a:ln w="76200">
            <a:solidFill>
              <a:schemeClr val="tx1">
                <a:lumMod val="6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chemeClr val="tx1">
                    <a:lumMod val="50000"/>
                  </a:schemeClr>
                </a:solidFill>
                <a:latin typeface="Arial" pitchFamily="34" charset="0"/>
              </a:rPr>
              <a:t>Ledger part is </a:t>
            </a:r>
          </a:p>
          <a:p>
            <a:pPr algn="ctr"/>
            <a:r>
              <a:rPr lang="en-US" sz="2800" b="1" dirty="0">
                <a:solidFill>
                  <a:schemeClr val="tx1">
                    <a:lumMod val="50000"/>
                  </a:schemeClr>
                </a:solidFill>
                <a:latin typeface="Arial" pitchFamily="34" charset="0"/>
              </a:rPr>
              <a:t>simple, sequential</a:t>
            </a:r>
          </a:p>
        </p:txBody>
      </p:sp>
    </p:spTree>
    <p:extLst>
      <p:ext uri="{BB962C8B-B14F-4D97-AF65-F5344CB8AC3E}">
        <p14:creationId xmlns:p14="http://schemas.microsoft.com/office/powerpoint/2010/main" val="911939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58</a:t>
            </a:fld>
            <a:endParaRPr lang="en-US" dirty="0"/>
          </a:p>
        </p:txBody>
      </p:sp>
      <p:sp>
        <p:nvSpPr>
          <p:cNvPr id="4" name="Flowchart: Decision 3"/>
          <p:cNvSpPr/>
          <p:nvPr/>
        </p:nvSpPr>
        <p:spPr bwMode="auto">
          <a:xfrm>
            <a:off x="2273967" y="1999743"/>
            <a:ext cx="3970422" cy="1650742"/>
          </a:xfrm>
          <a:prstGeom prst="flowChartDecision">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Did I win consensus?</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cxnSp>
        <p:nvCxnSpPr>
          <p:cNvPr id="12" name="Elbow Connector 11"/>
          <p:cNvCxnSpPr>
            <a:stCxn id="4" idx="3"/>
            <a:endCxn id="4" idx="0"/>
          </p:cNvCxnSpPr>
          <p:nvPr/>
        </p:nvCxnSpPr>
        <p:spPr bwMode="auto">
          <a:xfrm flipH="1" flipV="1">
            <a:off x="4259178" y="1999743"/>
            <a:ext cx="1985211" cy="825371"/>
          </a:xfrm>
          <a:prstGeom prst="bentConnector4">
            <a:avLst>
              <a:gd name="adj1" fmla="val -11515"/>
              <a:gd name="adj2" fmla="val 156851"/>
            </a:avLst>
          </a:prstGeom>
          <a:solidFill>
            <a:srgbClr val="FFFFCC"/>
          </a:solidFill>
          <a:ln w="76200" cap="flat" cmpd="sng" algn="ctr">
            <a:solidFill>
              <a:srgbClr val="FFFF00"/>
            </a:solidFill>
            <a:prstDash val="solid"/>
            <a:round/>
            <a:headEnd type="none" w="med" len="med"/>
            <a:tailEnd type="arrow"/>
          </a:ln>
          <a:effectLst/>
        </p:spPr>
      </p:cxnSp>
      <p:sp>
        <p:nvSpPr>
          <p:cNvPr id="16" name="Flowchart: Process 15"/>
          <p:cNvSpPr/>
          <p:nvPr/>
        </p:nvSpPr>
        <p:spPr bwMode="auto">
          <a:xfrm>
            <a:off x="3056020" y="4319074"/>
            <a:ext cx="2406316" cy="461665"/>
          </a:xfrm>
          <a:prstGeom prst="flowChartProcess">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Deal with it</a:t>
            </a:r>
          </a:p>
        </p:txBody>
      </p:sp>
      <p:sp>
        <p:nvSpPr>
          <p:cNvPr id="17" name="Flowchart: Process 16"/>
          <p:cNvSpPr/>
          <p:nvPr/>
        </p:nvSpPr>
        <p:spPr bwMode="auto">
          <a:xfrm>
            <a:off x="3056020" y="869489"/>
            <a:ext cx="2406316" cy="461665"/>
          </a:xfrm>
          <a:prstGeom prst="flowChartProcess">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Get operation</a:t>
            </a:r>
          </a:p>
        </p:txBody>
      </p:sp>
      <p:sp>
        <p:nvSpPr>
          <p:cNvPr id="18" name="Flowchart: Process 17"/>
          <p:cNvSpPr/>
          <p:nvPr/>
        </p:nvSpPr>
        <p:spPr bwMode="auto">
          <a:xfrm>
            <a:off x="3056020" y="5449329"/>
            <a:ext cx="2406316" cy="830997"/>
          </a:xfrm>
          <a:prstGeom prst="flowChartProcess">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Generate response</a:t>
            </a:r>
          </a:p>
        </p:txBody>
      </p:sp>
      <p:cxnSp>
        <p:nvCxnSpPr>
          <p:cNvPr id="20" name="Elbow Connector 19"/>
          <p:cNvCxnSpPr>
            <a:stCxn id="18" idx="2"/>
          </p:cNvCxnSpPr>
          <p:nvPr/>
        </p:nvCxnSpPr>
        <p:spPr bwMode="auto">
          <a:xfrm rot="5400000" flipH="1" flipV="1">
            <a:off x="1637980" y="3490686"/>
            <a:ext cx="5410837" cy="168443"/>
          </a:xfrm>
          <a:prstGeom prst="bentConnector5">
            <a:avLst>
              <a:gd name="adj1" fmla="val -4225"/>
              <a:gd name="adj2" fmla="val -1521421"/>
              <a:gd name="adj3" fmla="val 109711"/>
            </a:avLst>
          </a:prstGeom>
          <a:solidFill>
            <a:srgbClr val="FFFFCC"/>
          </a:solidFill>
          <a:ln w="76200" cap="flat" cmpd="sng" algn="ctr">
            <a:solidFill>
              <a:srgbClr val="FFFF00"/>
            </a:solidFill>
            <a:prstDash val="solid"/>
            <a:round/>
            <a:headEnd type="none" w="med" len="med"/>
            <a:tailEnd type="arrow"/>
          </a:ln>
          <a:effectLst/>
        </p:spPr>
      </p:cxnSp>
      <p:cxnSp>
        <p:nvCxnSpPr>
          <p:cNvPr id="27" name="Elbow Connector 26"/>
          <p:cNvCxnSpPr>
            <a:stCxn id="4" idx="2"/>
            <a:endCxn id="16" idx="0"/>
          </p:cNvCxnSpPr>
          <p:nvPr/>
        </p:nvCxnSpPr>
        <p:spPr bwMode="auto">
          <a:xfrm rot="5400000">
            <a:off x="3924884" y="3984779"/>
            <a:ext cx="668589" cy="12700"/>
          </a:xfrm>
          <a:prstGeom prst="bentConnector3">
            <a:avLst/>
          </a:prstGeom>
          <a:solidFill>
            <a:srgbClr val="FFFFCC"/>
          </a:solidFill>
          <a:ln w="76200" cap="flat" cmpd="sng" algn="ctr">
            <a:solidFill>
              <a:srgbClr val="FFFF00"/>
            </a:solidFill>
            <a:prstDash val="solid"/>
            <a:round/>
            <a:headEnd type="none" w="med" len="med"/>
            <a:tailEnd type="arrow"/>
          </a:ln>
          <a:effectLst/>
        </p:spPr>
      </p:cxnSp>
      <p:cxnSp>
        <p:nvCxnSpPr>
          <p:cNvPr id="28" name="Elbow Connector 27"/>
          <p:cNvCxnSpPr>
            <a:stCxn id="16" idx="2"/>
            <a:endCxn id="18" idx="0"/>
          </p:cNvCxnSpPr>
          <p:nvPr/>
        </p:nvCxnSpPr>
        <p:spPr bwMode="auto">
          <a:xfrm rot="5400000">
            <a:off x="3924883" y="5115034"/>
            <a:ext cx="668590" cy="12700"/>
          </a:xfrm>
          <a:prstGeom prst="bentConnector3">
            <a:avLst/>
          </a:prstGeom>
          <a:solidFill>
            <a:srgbClr val="FFFFCC"/>
          </a:solidFill>
          <a:ln w="76200" cap="flat" cmpd="sng" algn="ctr">
            <a:solidFill>
              <a:srgbClr val="FFFF00"/>
            </a:solidFill>
            <a:prstDash val="solid"/>
            <a:round/>
            <a:headEnd type="none" w="med" len="med"/>
            <a:tailEnd type="arrow"/>
          </a:ln>
          <a:effectLst/>
        </p:spPr>
      </p:cxnSp>
      <p:cxnSp>
        <p:nvCxnSpPr>
          <p:cNvPr id="34" name="Elbow Connector 33"/>
          <p:cNvCxnSpPr>
            <a:stCxn id="17" idx="2"/>
            <a:endCxn id="4" idx="0"/>
          </p:cNvCxnSpPr>
          <p:nvPr/>
        </p:nvCxnSpPr>
        <p:spPr bwMode="auto">
          <a:xfrm rot="5400000">
            <a:off x="3924884" y="1665448"/>
            <a:ext cx="668589" cy="12700"/>
          </a:xfrm>
          <a:prstGeom prst="bentConnector3">
            <a:avLst/>
          </a:prstGeom>
          <a:solidFill>
            <a:srgbClr val="FFFFCC"/>
          </a:solidFill>
          <a:ln w="76200" cap="flat" cmpd="sng" algn="ctr">
            <a:solidFill>
              <a:srgbClr val="FFFF00"/>
            </a:solidFill>
            <a:prstDash val="solid"/>
            <a:round/>
            <a:headEnd type="none" w="med" len="med"/>
            <a:tailEnd type="arrow"/>
          </a:ln>
          <a:effectLst/>
        </p:spPr>
      </p:cxnSp>
      <p:sp>
        <p:nvSpPr>
          <p:cNvPr id="47" name="TextBox 46"/>
          <p:cNvSpPr txBox="1"/>
          <p:nvPr/>
        </p:nvSpPr>
        <p:spPr bwMode="auto">
          <a:xfrm>
            <a:off x="6593305" y="1671798"/>
            <a:ext cx="1564852" cy="954107"/>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No,</a:t>
            </a:r>
          </a:p>
          <a:p>
            <a:pPr algn="l"/>
            <a:r>
              <a:rPr lang="en-US" sz="2800" dirty="0">
                <a:solidFill>
                  <a:srgbClr val="FFFF00"/>
                </a:solidFill>
                <a:latin typeface="Arial" panose="020B0604020202020204" pitchFamily="34" charset="0"/>
                <a:cs typeface="Arial" panose="020B0604020202020204" pitchFamily="34" charset="0"/>
              </a:rPr>
              <a:t>try again</a:t>
            </a:r>
          </a:p>
        </p:txBody>
      </p:sp>
      <p:sp>
        <p:nvSpPr>
          <p:cNvPr id="48" name="TextBox 47"/>
          <p:cNvSpPr txBox="1"/>
          <p:nvPr/>
        </p:nvSpPr>
        <p:spPr bwMode="auto">
          <a:xfrm>
            <a:off x="4567988" y="3656834"/>
            <a:ext cx="770467"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Yes</a:t>
            </a:r>
          </a:p>
        </p:txBody>
      </p:sp>
    </p:spTree>
    <p:extLst>
      <p:ext uri="{BB962C8B-B14F-4D97-AF65-F5344CB8AC3E}">
        <p14:creationId xmlns:p14="http://schemas.microsoft.com/office/powerpoint/2010/main" val="1074427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(Some of)</a:t>
            </a:r>
            <a:br>
              <a:rPr lang="en-US" dirty="0">
                <a:solidFill>
                  <a:srgbClr val="FFFF00"/>
                </a:solidFill>
              </a:rPr>
            </a:br>
            <a:r>
              <a:rPr lang="en-US" dirty="0">
                <a:solidFill>
                  <a:srgbClr val="FFFF00"/>
                </a:solidFill>
              </a:rPr>
              <a:t>What you need to understand about Cryptography</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59</a:t>
            </a:fld>
            <a:endParaRPr lang="en-US" dirty="0"/>
          </a:p>
        </p:txBody>
      </p:sp>
    </p:spTree>
    <p:extLst>
      <p:ext uri="{BB962C8B-B14F-4D97-AF65-F5344CB8AC3E}">
        <p14:creationId xmlns:p14="http://schemas.microsoft.com/office/powerpoint/2010/main" val="2814438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6</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2224">
            <a:off x="756285" y="-344806"/>
            <a:ext cx="7188558" cy="892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5933523" y="6037570"/>
            <a:ext cx="303858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vanishing millions</a:t>
            </a:r>
          </a:p>
        </p:txBody>
      </p:sp>
    </p:spTree>
    <p:extLst>
      <p:ext uri="{BB962C8B-B14F-4D97-AF65-F5344CB8AC3E}">
        <p14:creationId xmlns:p14="http://schemas.microsoft.com/office/powerpoint/2010/main" val="1796347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Cryptographic Hash Functions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60</a:t>
            </a:fld>
            <a:endParaRPr lang="en-US" dirty="0"/>
          </a:p>
        </p:txBody>
      </p:sp>
      <p:sp>
        <p:nvSpPr>
          <p:cNvPr id="6" name="AutoShape 2" descr="Image result for scrambled eg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AutoShape 4" descr="Image result for scrambled egg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 name="AutoShape 6" descr="Image result for scrambled egg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AutoShape 8" descr="Image result for scrambled egg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0" name="AutoShape 10" descr="https://toriavey.com/images/2014/06/How-to-Scramble-Eggs.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1" name="AutoShape 12" descr="https://toriavey.com/images/2014/06/How-to-Scramble-Eggs.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2" name="AutoShape 14" descr="https://toriavey.com/images/2014/06/How-to-Scramble-Eggs.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3" name="AutoShape 16" descr="https://toriavey.com/images/2014/06/How-to-Scramble-Eggs.jpg"/>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4" name="AutoShape 18" descr="https://toriavey.com/images/2014/06/How-to-Scramble-Eggs.jpg"/>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AutoShape 20" descr="https://toriavey.com/images/2014/06/How-to-Scramble-Eggs.jp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6" name="AutoShape 22" descr="https://toriavey.com/images/2014/06/How-to-Scramble-Eggs.jp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7" name="AutoShape 24" descr="https://toriavey.com/images/2014/06/How-to-Scramble-Eggs.jp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scrambled eg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89" y="4268127"/>
            <a:ext cx="4032183" cy="22681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g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836738"/>
            <a:ext cx="3723751" cy="2268103"/>
          </a:xfrm>
          <a:prstGeom prst="rect">
            <a:avLst/>
          </a:prstGeom>
          <a:noFill/>
          <a:extLst>
            <a:ext uri="{909E8E84-426E-40DD-AFC4-6F175D3DCCD1}">
              <a14:hiddenFill xmlns:a14="http://schemas.microsoft.com/office/drawing/2010/main">
                <a:solidFill>
                  <a:srgbClr val="FFFFFF"/>
                </a:solidFill>
              </a14:hiddenFill>
            </a:ext>
          </a:extLst>
        </p:spPr>
      </p:pic>
      <p:sp>
        <p:nvSpPr>
          <p:cNvPr id="19" name="Curved Down Arrow 18"/>
          <p:cNvSpPr/>
          <p:nvPr/>
        </p:nvSpPr>
        <p:spPr bwMode="auto">
          <a:xfrm rot="2940195">
            <a:off x="4890565" y="2739955"/>
            <a:ext cx="1548662" cy="461665"/>
          </a:xfrm>
          <a:prstGeom prst="curvedDownArrow">
            <a:avLst>
              <a:gd name="adj1" fmla="val 25000"/>
              <a:gd name="adj2" fmla="val 68509"/>
              <a:gd name="adj3" fmla="val 34868"/>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1" name="TextBox 20"/>
          <p:cNvSpPr txBox="1"/>
          <p:nvPr/>
        </p:nvSpPr>
        <p:spPr bwMode="auto">
          <a:xfrm>
            <a:off x="1406024" y="5489384"/>
            <a:ext cx="965329"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Hard</a:t>
            </a:r>
          </a:p>
        </p:txBody>
      </p:sp>
      <p:sp>
        <p:nvSpPr>
          <p:cNvPr id="24" name="Curved Down Arrow 23"/>
          <p:cNvSpPr/>
          <p:nvPr/>
        </p:nvSpPr>
        <p:spPr bwMode="auto">
          <a:xfrm rot="13759450">
            <a:off x="1992132" y="4862948"/>
            <a:ext cx="1548662" cy="461665"/>
          </a:xfrm>
          <a:prstGeom prst="curvedDownArrow">
            <a:avLst>
              <a:gd name="adj1" fmla="val 25000"/>
              <a:gd name="adj2" fmla="val 68509"/>
              <a:gd name="adj3" fmla="val 34868"/>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5" name="TextBox 24"/>
          <p:cNvSpPr txBox="1"/>
          <p:nvPr/>
        </p:nvSpPr>
        <p:spPr bwMode="auto">
          <a:xfrm>
            <a:off x="6601326" y="2883568"/>
            <a:ext cx="982961"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Easy</a:t>
            </a:r>
          </a:p>
        </p:txBody>
      </p:sp>
    </p:spTree>
    <p:extLst>
      <p:ext uri="{BB962C8B-B14F-4D97-AF65-F5344CB8AC3E}">
        <p14:creationId xmlns:p14="http://schemas.microsoft.com/office/powerpoint/2010/main" val="39479818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ln>
            <a:noFill/>
          </a:ln>
        </p:spPr>
        <p:txBody>
          <a:bodyPr/>
          <a:lstStyle/>
          <a:p>
            <a:r>
              <a:rPr lang="en-US" dirty="0">
                <a:solidFill>
                  <a:srgbClr val="FFFF00"/>
                </a:solidFill>
              </a:rPr>
              <a:t>Cryptographic Hash Functions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61</a:t>
            </a:fld>
            <a:endParaRPr lang="en-US" dirty="0"/>
          </a:p>
        </p:txBody>
      </p:sp>
      <p:sp>
        <p:nvSpPr>
          <p:cNvPr id="6" name="AutoShape 2" descr="Image result for scrambled eg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AutoShape 4" descr="Image result for scrambled egg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 name="AutoShape 6" descr="Image result for scrambled egg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AutoShape 8" descr="Image result for scrambled egg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0" name="AutoShape 10" descr="https://toriavey.com/images/2014/06/How-to-Scramble-Eggs.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1" name="AutoShape 12" descr="https://toriavey.com/images/2014/06/How-to-Scramble-Eggs.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2" name="AutoShape 14" descr="https://toriavey.com/images/2014/06/How-to-Scramble-Eggs.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3" name="AutoShape 16" descr="https://toriavey.com/images/2014/06/How-to-Scramble-Eggs.jpg"/>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AutoShape 20" descr="https://toriavey.com/images/2014/06/How-to-Scramble-Eggs.jp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6" name="AutoShape 22" descr="https://toriavey.com/images/2014/06/How-to-Scramble-Eggs.jp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7" name="AutoShape 24" descr="https://toriavey.com/images/2014/06/How-to-Scramble-Eggs.jp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scrambled eggs"/>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10189" y="4268127"/>
            <a:ext cx="4032183" cy="22681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ggs"/>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2775" y="1836738"/>
            <a:ext cx="3723751" cy="2268103"/>
          </a:xfrm>
          <a:prstGeom prst="rect">
            <a:avLst/>
          </a:prstGeom>
          <a:noFill/>
          <a:extLst>
            <a:ext uri="{909E8E84-426E-40DD-AFC4-6F175D3DCCD1}">
              <a14:hiddenFill xmlns:a14="http://schemas.microsoft.com/office/drawing/2010/main">
                <a:solidFill>
                  <a:srgbClr val="FFFFFF"/>
                </a:solidFill>
              </a14:hiddenFill>
            </a:ext>
          </a:extLst>
        </p:spPr>
      </p:pic>
      <p:sp>
        <p:nvSpPr>
          <p:cNvPr id="19" name="Curved Down Arrow 18"/>
          <p:cNvSpPr/>
          <p:nvPr/>
        </p:nvSpPr>
        <p:spPr bwMode="auto">
          <a:xfrm rot="2940195">
            <a:off x="4890565" y="2739955"/>
            <a:ext cx="1548662" cy="461665"/>
          </a:xfrm>
          <a:prstGeom prst="curvedDownArrow">
            <a:avLst>
              <a:gd name="adj1" fmla="val 25000"/>
              <a:gd name="adj2" fmla="val 68509"/>
              <a:gd name="adj3" fmla="val 34868"/>
            </a:avLst>
          </a:prstGeom>
          <a:solidFill>
            <a:srgbClr val="FFFFCC"/>
          </a:solidFill>
          <a:ln w="38100" cap="flat" cmpd="sng" algn="ctr">
            <a:solidFill>
              <a:schemeClr val="tx1">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lumMod val="75000"/>
                </a:schemeClr>
              </a:solidFill>
              <a:effectLst/>
              <a:latin typeface="Arial" panose="020B0604020202020204" pitchFamily="34" charset="0"/>
            </a:endParaRPr>
          </a:p>
        </p:txBody>
      </p:sp>
      <p:sp>
        <p:nvSpPr>
          <p:cNvPr id="21" name="TextBox 20"/>
          <p:cNvSpPr txBox="1"/>
          <p:nvPr/>
        </p:nvSpPr>
        <p:spPr bwMode="auto">
          <a:xfrm>
            <a:off x="1406024" y="5489384"/>
            <a:ext cx="965329"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tx1">
                    <a:lumMod val="75000"/>
                  </a:schemeClr>
                </a:solidFill>
                <a:latin typeface="Arial" panose="020B0604020202020204" pitchFamily="34" charset="0"/>
                <a:cs typeface="Arial" panose="020B0604020202020204" pitchFamily="34" charset="0"/>
              </a:rPr>
              <a:t>Hard</a:t>
            </a:r>
          </a:p>
        </p:txBody>
      </p:sp>
      <p:sp>
        <p:nvSpPr>
          <p:cNvPr id="24" name="Curved Down Arrow 23"/>
          <p:cNvSpPr/>
          <p:nvPr/>
        </p:nvSpPr>
        <p:spPr bwMode="auto">
          <a:xfrm rot="13759450">
            <a:off x="1992132" y="4862948"/>
            <a:ext cx="1548662" cy="461665"/>
          </a:xfrm>
          <a:prstGeom prst="curvedDownArrow">
            <a:avLst>
              <a:gd name="adj1" fmla="val 25000"/>
              <a:gd name="adj2" fmla="val 68509"/>
              <a:gd name="adj3" fmla="val 34868"/>
            </a:avLst>
          </a:prstGeom>
          <a:solidFill>
            <a:srgbClr val="FFFFCC"/>
          </a:solidFill>
          <a:ln w="38100" cap="flat" cmpd="sng" algn="ctr">
            <a:solidFill>
              <a:schemeClr val="tx1">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lumMod val="75000"/>
                </a:schemeClr>
              </a:solidFill>
              <a:effectLst/>
              <a:latin typeface="Arial" panose="020B0604020202020204" pitchFamily="34" charset="0"/>
            </a:endParaRPr>
          </a:p>
        </p:txBody>
      </p:sp>
      <p:sp>
        <p:nvSpPr>
          <p:cNvPr id="25" name="TextBox 24"/>
          <p:cNvSpPr txBox="1"/>
          <p:nvPr/>
        </p:nvSpPr>
        <p:spPr bwMode="auto">
          <a:xfrm>
            <a:off x="6601326" y="2883568"/>
            <a:ext cx="982961"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tx1">
                    <a:lumMod val="75000"/>
                  </a:schemeClr>
                </a:solidFill>
                <a:latin typeface="Arial" panose="020B0604020202020204" pitchFamily="34" charset="0"/>
                <a:cs typeface="Arial" panose="020B0604020202020204" pitchFamily="34" charset="0"/>
              </a:rPr>
              <a:t>Easy</a:t>
            </a:r>
          </a:p>
        </p:txBody>
      </p:sp>
      <p:sp>
        <p:nvSpPr>
          <p:cNvPr id="22" name="TextBox 21"/>
          <p:cNvSpPr txBox="1"/>
          <p:nvPr/>
        </p:nvSpPr>
        <p:spPr bwMode="auto">
          <a:xfrm>
            <a:off x="3749041" y="4440414"/>
            <a:ext cx="4415636"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“preimage resistance”</a:t>
            </a:r>
            <a:endParaRPr lang="en-US" sz="2800" b="1" i="1" dirty="0">
              <a:solidFill>
                <a:srgbClr val="FFFF00"/>
              </a:solidFill>
              <a:latin typeface="Arial" panose="020B0604020202020204" pitchFamily="34" charset="0"/>
              <a:cs typeface="Arial" panose="020B0604020202020204" pitchFamily="34" charset="0"/>
            </a:endParaRPr>
          </a:p>
        </p:txBody>
      </p:sp>
      <p:sp>
        <p:nvSpPr>
          <p:cNvPr id="23" name="TextBox 22"/>
          <p:cNvSpPr txBox="1"/>
          <p:nvPr/>
        </p:nvSpPr>
        <p:spPr bwMode="auto">
          <a:xfrm>
            <a:off x="1984375" y="2465510"/>
            <a:ext cx="4249109"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Hard to reconstruct any info about </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rgbClr val="FFFF00"/>
                </a:solidFill>
                <a:latin typeface="Arial" panose="020B0604020202020204" pitchFamily="34" charset="0"/>
                <a:cs typeface="Arial" panose="020B0604020202020204" pitchFamily="34" charset="0"/>
              </a:rPr>
              <a:t> from </a:t>
            </a:r>
            <a:r>
              <a:rPr lang="en-US" sz="2800" b="1" dirty="0">
                <a:solidFill>
                  <a:schemeClr val="tx1"/>
                </a:solidFill>
                <a:latin typeface="Arial" panose="020B0604020202020204" pitchFamily="34" charset="0"/>
                <a:cs typeface="Arial" panose="020B0604020202020204" pitchFamily="34" charset="0"/>
              </a:rPr>
              <a:t>H(</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884854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Cryptographic Hash Functions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62</a:t>
            </a:fld>
            <a:endParaRPr lang="en-US" dirty="0"/>
          </a:p>
        </p:txBody>
      </p:sp>
      <p:sp>
        <p:nvSpPr>
          <p:cNvPr id="6" name="AutoShape 2" descr="Image result for scrambled eg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AutoShape 4" descr="Image result for scrambled egg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 name="AutoShape 6" descr="Image result for scrambled egg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AutoShape 8" descr="Image result for scrambled egg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0" name="AutoShape 10" descr="https://toriavey.com/images/2014/06/How-to-Scramble-Eggs.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1" name="AutoShape 12" descr="https://toriavey.com/images/2014/06/How-to-Scramble-Eggs.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2" name="AutoShape 14" descr="https://toriavey.com/images/2014/06/How-to-Scramble-Eggs.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3" name="AutoShape 16" descr="https://toriavey.com/images/2014/06/How-to-Scramble-Eggs.jpg"/>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4" name="AutoShape 18" descr="https://toriavey.com/images/2014/06/How-to-Scramble-Eggs.jpg"/>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AutoShape 20" descr="https://toriavey.com/images/2014/06/How-to-Scramble-Eggs.jp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6" name="AutoShape 22" descr="https://toriavey.com/images/2014/06/How-to-Scramble-Eggs.jpg"/>
          <p:cNvSpPr>
            <a:spLocks noChangeAspect="1" noChangeArrowheads="1"/>
          </p:cNvSpPr>
          <p:nvPr/>
        </p:nvSpPr>
        <p:spPr bwMode="auto">
          <a:xfrm>
            <a:off x="2517775" y="14227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7" name="AutoShape 24" descr="https://toriavey.com/images/2014/06/How-to-Scramble-Eggs.jp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scrambled eg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0866" y="2922342"/>
            <a:ext cx="4032183" cy="22681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g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647" y="1836738"/>
            <a:ext cx="2961751" cy="180397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1522927">
            <a:off x="3749040" y="2867389"/>
            <a:ext cx="1066800" cy="917079"/>
          </a:xfrm>
          <a:prstGeom prst="rightArrow">
            <a:avLst/>
          </a:prstGeom>
          <a:solidFill>
            <a:schemeClr val="bg2"/>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6" name="Right Arrow 25"/>
          <p:cNvSpPr/>
          <p:nvPr/>
        </p:nvSpPr>
        <p:spPr bwMode="auto">
          <a:xfrm rot="20077073" flipV="1">
            <a:off x="3749039" y="4001441"/>
            <a:ext cx="1066800" cy="917079"/>
          </a:xfrm>
          <a:prstGeom prst="rightArrow">
            <a:avLst/>
          </a:prstGeom>
          <a:solidFill>
            <a:schemeClr val="bg2"/>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7" name="TextBox 26"/>
          <p:cNvSpPr txBox="1"/>
          <p:nvPr/>
        </p:nvSpPr>
        <p:spPr bwMode="auto">
          <a:xfrm>
            <a:off x="700493" y="3956842"/>
            <a:ext cx="2861945"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Hard to find</a:t>
            </a:r>
            <a:endParaRPr lang="en-US" sz="2800" b="1" i="1" dirty="0">
              <a:solidFill>
                <a:srgbClr val="FFFF00"/>
              </a:solidFill>
              <a:latin typeface="Arial" panose="020B0604020202020204" pitchFamily="34" charset="0"/>
              <a:cs typeface="Arial" panose="020B0604020202020204" pitchFamily="34" charset="0"/>
            </a:endParaRPr>
          </a:p>
        </p:txBody>
      </p:sp>
      <p:sp>
        <p:nvSpPr>
          <p:cNvPr id="28" name="TextBox 27"/>
          <p:cNvSpPr txBox="1"/>
          <p:nvPr/>
        </p:nvSpPr>
        <p:spPr bwMode="auto">
          <a:xfrm>
            <a:off x="1283228" y="1674505"/>
            <a:ext cx="153934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Given</a:t>
            </a:r>
            <a:endParaRPr lang="en-US" sz="2800" b="1" i="1" dirty="0">
              <a:solidFill>
                <a:srgbClr val="FFFF00"/>
              </a:solidFill>
              <a:latin typeface="Arial" panose="020B0604020202020204" pitchFamily="34" charset="0"/>
              <a:cs typeface="Arial" panose="020B0604020202020204" pitchFamily="34" charset="0"/>
            </a:endParaRPr>
          </a:p>
        </p:txBody>
      </p:sp>
      <p:pic>
        <p:nvPicPr>
          <p:cNvPr id="1026" name="Picture 2" descr="Image result for egg car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032" y="4657561"/>
            <a:ext cx="2499737" cy="178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625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egg carton"/>
          <p:cNvPicPr>
            <a:picLocks noChangeAspect="1" noChangeArrowheads="1"/>
          </p:cNvPicPr>
          <p:nvPr/>
        </p:nvPicPr>
        <p:blipFill>
          <a:blip r:embed="rId2">
            <a:extLst>
              <a:ext uri="{BEBA8EAE-BF5A-486C-A8C5-ECC9F3942E4B}">
                <a14:imgProps xmlns:a14="http://schemas.microsoft.com/office/drawing/2010/main">
                  <a14:imgLayer r:embed="rId3">
                    <a14:imgEffect>
                      <a14:artisticPencilGrayscale/>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803032" y="4657561"/>
            <a:ext cx="2499737" cy="17873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ln>
            <a:noFill/>
          </a:ln>
        </p:spPr>
        <p:txBody>
          <a:bodyPr/>
          <a:lstStyle/>
          <a:p>
            <a:r>
              <a:rPr lang="en-US" dirty="0">
                <a:solidFill>
                  <a:srgbClr val="FFFF00"/>
                </a:solidFill>
              </a:rPr>
              <a:t>Cryptographic Hash Functions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63</a:t>
            </a:fld>
            <a:endParaRPr lang="en-US" dirty="0"/>
          </a:p>
        </p:txBody>
      </p:sp>
      <p:sp>
        <p:nvSpPr>
          <p:cNvPr id="6" name="AutoShape 2" descr="Image result for scrambled eg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scrambled eggs"/>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80866" y="2922342"/>
            <a:ext cx="4032183" cy="22681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ggs"/>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23647" y="1836738"/>
            <a:ext cx="2961751" cy="180397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1522927">
            <a:off x="3749040" y="2867389"/>
            <a:ext cx="1066800" cy="917079"/>
          </a:xfrm>
          <a:prstGeom prst="rightArrow">
            <a:avLst/>
          </a:prstGeom>
          <a:solidFill>
            <a:schemeClr val="bg2"/>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lumMod val="75000"/>
                </a:schemeClr>
              </a:solidFill>
              <a:effectLst/>
              <a:latin typeface="Arial" panose="020B0604020202020204" pitchFamily="34" charset="0"/>
            </a:endParaRPr>
          </a:p>
        </p:txBody>
      </p:sp>
      <p:sp>
        <p:nvSpPr>
          <p:cNvPr id="26" name="Right Arrow 25"/>
          <p:cNvSpPr/>
          <p:nvPr/>
        </p:nvSpPr>
        <p:spPr bwMode="auto">
          <a:xfrm rot="20077073" flipV="1">
            <a:off x="3749039" y="4001441"/>
            <a:ext cx="1066800" cy="917079"/>
          </a:xfrm>
          <a:prstGeom prst="rightArrow">
            <a:avLst/>
          </a:prstGeom>
          <a:solidFill>
            <a:schemeClr val="bg2"/>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lumMod val="75000"/>
                </a:schemeClr>
              </a:solidFill>
              <a:effectLst/>
              <a:latin typeface="Arial" panose="020B0604020202020204" pitchFamily="34" charset="0"/>
            </a:endParaRPr>
          </a:p>
        </p:txBody>
      </p:sp>
      <p:sp>
        <p:nvSpPr>
          <p:cNvPr id="27" name="TextBox 26"/>
          <p:cNvSpPr txBox="1"/>
          <p:nvPr/>
        </p:nvSpPr>
        <p:spPr bwMode="auto">
          <a:xfrm>
            <a:off x="700493" y="3956842"/>
            <a:ext cx="2861945"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chemeClr val="tx1">
                    <a:lumMod val="75000"/>
                  </a:schemeClr>
                </a:solidFill>
                <a:latin typeface="Arial" panose="020B0604020202020204" pitchFamily="34" charset="0"/>
                <a:cs typeface="Arial" panose="020B0604020202020204" pitchFamily="34" charset="0"/>
              </a:rPr>
              <a:t>Hard to find</a:t>
            </a:r>
            <a:endParaRPr lang="en-US" sz="2800" b="1" i="1" dirty="0">
              <a:solidFill>
                <a:schemeClr val="tx1">
                  <a:lumMod val="75000"/>
                </a:schemeClr>
              </a:solidFill>
              <a:latin typeface="Arial" panose="020B0604020202020204" pitchFamily="34" charset="0"/>
              <a:cs typeface="Arial" panose="020B0604020202020204" pitchFamily="34" charset="0"/>
            </a:endParaRPr>
          </a:p>
        </p:txBody>
      </p:sp>
      <p:sp>
        <p:nvSpPr>
          <p:cNvPr id="22" name="TextBox 21"/>
          <p:cNvSpPr txBox="1"/>
          <p:nvPr/>
        </p:nvSpPr>
        <p:spPr bwMode="auto">
          <a:xfrm>
            <a:off x="2895600" y="4440414"/>
            <a:ext cx="526907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“2</a:t>
            </a:r>
            <a:r>
              <a:rPr lang="en-US" sz="2800" b="1" baseline="30000" dirty="0">
                <a:solidFill>
                  <a:srgbClr val="FFFF00"/>
                </a:solidFill>
                <a:latin typeface="Arial" panose="020B0604020202020204" pitchFamily="34" charset="0"/>
                <a:cs typeface="Arial" panose="020B0604020202020204" pitchFamily="34" charset="0"/>
              </a:rPr>
              <a:t>nd</a:t>
            </a:r>
            <a:r>
              <a:rPr lang="en-US" sz="2800" b="1" dirty="0">
                <a:solidFill>
                  <a:srgbClr val="FFFF00"/>
                </a:solidFill>
                <a:latin typeface="Arial" panose="020B0604020202020204" pitchFamily="34" charset="0"/>
                <a:cs typeface="Arial" panose="020B0604020202020204" pitchFamily="34" charset="0"/>
              </a:rPr>
              <a:t> preimage resistance”</a:t>
            </a:r>
            <a:endParaRPr lang="en-US" sz="2800" b="1" i="1" dirty="0">
              <a:solidFill>
                <a:srgbClr val="FFFF00"/>
              </a:solidFill>
              <a:latin typeface="Arial" panose="020B0604020202020204" pitchFamily="34" charset="0"/>
              <a:cs typeface="Arial" panose="020B0604020202020204" pitchFamily="34" charset="0"/>
            </a:endParaRPr>
          </a:p>
        </p:txBody>
      </p:sp>
      <p:sp>
        <p:nvSpPr>
          <p:cNvPr id="23" name="TextBox 22"/>
          <p:cNvSpPr txBox="1"/>
          <p:nvPr/>
        </p:nvSpPr>
        <p:spPr bwMode="auto">
          <a:xfrm>
            <a:off x="1984375" y="2465510"/>
            <a:ext cx="4089576"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Hard to find </a:t>
            </a:r>
            <a:r>
              <a:rPr lang="en-US" sz="2800" b="1" i="1" dirty="0">
                <a:solidFill>
                  <a:srgbClr val="FFFF00"/>
                </a:solidFill>
                <a:latin typeface="Arial" panose="020B0604020202020204" pitchFamily="34" charset="0"/>
                <a:cs typeface="Arial" panose="020B0604020202020204" pitchFamily="34" charset="0"/>
              </a:rPr>
              <a:t>another</a:t>
            </a:r>
            <a:r>
              <a:rPr lang="en-US" sz="2800" b="1" dirty="0">
                <a:solidFill>
                  <a:srgbClr val="FFFF00"/>
                </a:solidFill>
                <a:latin typeface="Arial" panose="020B0604020202020204" pitchFamily="34" charset="0"/>
                <a:cs typeface="Arial" panose="020B0604020202020204" pitchFamily="34" charset="0"/>
              </a:rPr>
              <a:t> </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rgbClr val="FFFF00"/>
                </a:solidFill>
                <a:latin typeface="Arial" panose="020B0604020202020204" pitchFamily="34" charset="0"/>
                <a:cs typeface="Arial" panose="020B0604020202020204" pitchFamily="34" charset="0"/>
              </a:rPr>
              <a:t> such that </a:t>
            </a:r>
            <a:r>
              <a:rPr lang="en-US" sz="2800" b="1" dirty="0">
                <a:solidFill>
                  <a:schemeClr val="tx1"/>
                </a:solidFill>
                <a:latin typeface="Arial" panose="020B0604020202020204" pitchFamily="34" charset="0"/>
                <a:cs typeface="Arial" panose="020B0604020202020204" pitchFamily="34" charset="0"/>
              </a:rPr>
              <a:t>H(</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chemeClr val="tx1"/>
                </a:solidFill>
                <a:latin typeface="Arial" panose="020B0604020202020204" pitchFamily="34" charset="0"/>
                <a:cs typeface="Arial" panose="020B0604020202020204" pitchFamily="34" charset="0"/>
              </a:rPr>
              <a:t>’) = H(</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chemeClr val="tx1"/>
                </a:solidFill>
                <a:latin typeface="Arial" panose="020B0604020202020204" pitchFamily="34" charset="0"/>
                <a:cs typeface="Arial" panose="020B0604020202020204" pitchFamily="34" charset="0"/>
              </a:rPr>
              <a:t>)</a:t>
            </a:r>
          </a:p>
        </p:txBody>
      </p:sp>
      <p:sp>
        <p:nvSpPr>
          <p:cNvPr id="24" name="TextBox 23"/>
          <p:cNvSpPr txBox="1"/>
          <p:nvPr/>
        </p:nvSpPr>
        <p:spPr bwMode="auto">
          <a:xfrm>
            <a:off x="1283228" y="1674505"/>
            <a:ext cx="153934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Given</a:t>
            </a:r>
            <a:endParaRPr lang="en-US" sz="2800" b="1"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5736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Cryptographic Hash Functions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64</a:t>
            </a:fld>
            <a:endParaRPr lang="en-US" dirty="0"/>
          </a:p>
        </p:txBody>
      </p:sp>
      <p:sp>
        <p:nvSpPr>
          <p:cNvPr id="6" name="AutoShape 2" descr="Image result for scrambled eg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AutoShape 4" descr="Image result for scrambled egg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 name="AutoShape 6" descr="Image result for scrambled egg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AutoShape 8" descr="Image result for scrambled egg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0" name="AutoShape 10" descr="https://toriavey.com/images/2014/06/How-to-Scramble-Eggs.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1" name="AutoShape 12" descr="https://toriavey.com/images/2014/06/How-to-Scramble-Eggs.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2" name="AutoShape 14" descr="https://toriavey.com/images/2014/06/How-to-Scramble-Eggs.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3" name="AutoShape 16" descr="https://toriavey.com/images/2014/06/How-to-Scramble-Eggs.jpg"/>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4" name="AutoShape 18" descr="https://toriavey.com/images/2014/06/How-to-Scramble-Eggs.jpg"/>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AutoShape 20" descr="https://toriavey.com/images/2014/06/How-to-Scramble-Eggs.jp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6" name="AutoShape 22" descr="https://toriavey.com/images/2014/06/How-to-Scramble-Eggs.jpg"/>
          <p:cNvSpPr>
            <a:spLocks noChangeAspect="1" noChangeArrowheads="1"/>
          </p:cNvSpPr>
          <p:nvPr/>
        </p:nvSpPr>
        <p:spPr bwMode="auto">
          <a:xfrm>
            <a:off x="2517775" y="14227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7" name="AutoShape 24" descr="https://toriavey.com/images/2014/06/How-to-Scramble-Eggs.jp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scrambled eg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0866" y="2922342"/>
            <a:ext cx="4032183" cy="22681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g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647" y="1836738"/>
            <a:ext cx="2961751" cy="180397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1522927">
            <a:off x="3749040" y="2867389"/>
            <a:ext cx="1066800" cy="917079"/>
          </a:xfrm>
          <a:prstGeom prst="rightArrow">
            <a:avLst/>
          </a:prstGeom>
          <a:solidFill>
            <a:schemeClr val="bg2"/>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6" name="Right Arrow 25"/>
          <p:cNvSpPr/>
          <p:nvPr/>
        </p:nvSpPr>
        <p:spPr bwMode="auto">
          <a:xfrm rot="20077073" flipV="1">
            <a:off x="3749039" y="4001441"/>
            <a:ext cx="1066800" cy="917079"/>
          </a:xfrm>
          <a:prstGeom prst="rightArrow">
            <a:avLst/>
          </a:prstGeom>
          <a:solidFill>
            <a:schemeClr val="bg2"/>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27" name="TextBox 26"/>
          <p:cNvSpPr txBox="1"/>
          <p:nvPr/>
        </p:nvSpPr>
        <p:spPr bwMode="auto">
          <a:xfrm>
            <a:off x="554990" y="1600049"/>
            <a:ext cx="2861945"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Hard to find</a:t>
            </a:r>
            <a:endParaRPr lang="en-US" sz="2800" b="1" i="1" dirty="0">
              <a:solidFill>
                <a:srgbClr val="FFFF00"/>
              </a:solidFill>
              <a:latin typeface="Arial" panose="020B0604020202020204" pitchFamily="34" charset="0"/>
              <a:cs typeface="Arial" panose="020B0604020202020204" pitchFamily="34" charset="0"/>
            </a:endParaRPr>
          </a:p>
        </p:txBody>
      </p:sp>
      <p:pic>
        <p:nvPicPr>
          <p:cNvPr id="22" name="Picture 2" descr="Image result for egg car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032" y="4657561"/>
            <a:ext cx="2499737" cy="178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806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egg carton"/>
          <p:cNvPicPr>
            <a:picLocks noChangeAspect="1" noChangeArrowheads="1"/>
          </p:cNvPicPr>
          <p:nvPr/>
        </p:nvPicPr>
        <p:blipFill>
          <a:blip r:embed="rId2">
            <a:extLst>
              <a:ext uri="{BEBA8EAE-BF5A-486C-A8C5-ECC9F3942E4B}">
                <a14:imgProps xmlns:a14="http://schemas.microsoft.com/office/drawing/2010/main">
                  <a14:imgLayer r:embed="rId3">
                    <a14:imgEffect>
                      <a14:artisticPencilGrayscale/>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803032" y="4657561"/>
            <a:ext cx="2499737" cy="17873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ln>
            <a:noFill/>
          </a:ln>
        </p:spPr>
        <p:txBody>
          <a:bodyPr/>
          <a:lstStyle/>
          <a:p>
            <a:r>
              <a:rPr lang="en-US" dirty="0">
                <a:solidFill>
                  <a:srgbClr val="FFFF00"/>
                </a:solidFill>
              </a:rPr>
              <a:t>Cryptographic Hash Functions</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65</a:t>
            </a:fld>
            <a:endParaRPr lang="en-US" dirty="0"/>
          </a:p>
        </p:txBody>
      </p:sp>
      <p:sp>
        <p:nvSpPr>
          <p:cNvPr id="6" name="AutoShape 2" descr="Image result for scrambled eg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scrambled eggs"/>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80866" y="2922342"/>
            <a:ext cx="4032183" cy="22681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eggs"/>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23647" y="1836738"/>
            <a:ext cx="2961751" cy="1803976"/>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1522927">
            <a:off x="3749040" y="2867389"/>
            <a:ext cx="1066800" cy="917079"/>
          </a:xfrm>
          <a:prstGeom prst="rightArrow">
            <a:avLst/>
          </a:prstGeom>
          <a:solidFill>
            <a:schemeClr val="bg2"/>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lumMod val="75000"/>
                </a:schemeClr>
              </a:solidFill>
              <a:effectLst/>
              <a:latin typeface="Arial" panose="020B0604020202020204" pitchFamily="34" charset="0"/>
            </a:endParaRPr>
          </a:p>
        </p:txBody>
      </p:sp>
      <p:sp>
        <p:nvSpPr>
          <p:cNvPr id="26" name="Right Arrow 25"/>
          <p:cNvSpPr/>
          <p:nvPr/>
        </p:nvSpPr>
        <p:spPr bwMode="auto">
          <a:xfrm rot="20077073" flipV="1">
            <a:off x="3749039" y="4001441"/>
            <a:ext cx="1066800" cy="917079"/>
          </a:xfrm>
          <a:prstGeom prst="rightArrow">
            <a:avLst/>
          </a:prstGeom>
          <a:solidFill>
            <a:schemeClr val="bg2"/>
          </a:solidFill>
          <a:ln w="38100" cap="flat" cmpd="sng" algn="ctr">
            <a:solidFill>
              <a:schemeClr val="tx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lumMod val="75000"/>
                </a:schemeClr>
              </a:solidFill>
              <a:effectLst/>
              <a:latin typeface="Arial" panose="020B0604020202020204" pitchFamily="34" charset="0"/>
            </a:endParaRPr>
          </a:p>
        </p:txBody>
      </p:sp>
      <p:sp>
        <p:nvSpPr>
          <p:cNvPr id="22" name="TextBox 21"/>
          <p:cNvSpPr txBox="1"/>
          <p:nvPr/>
        </p:nvSpPr>
        <p:spPr bwMode="auto">
          <a:xfrm>
            <a:off x="2895600" y="4440414"/>
            <a:ext cx="526907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“collision resistance”</a:t>
            </a:r>
            <a:endParaRPr lang="en-US" sz="2800" b="1" i="1" dirty="0">
              <a:solidFill>
                <a:srgbClr val="FFFF00"/>
              </a:solidFill>
              <a:latin typeface="Arial" panose="020B0604020202020204" pitchFamily="34" charset="0"/>
              <a:cs typeface="Arial" panose="020B0604020202020204" pitchFamily="34" charset="0"/>
            </a:endParaRPr>
          </a:p>
        </p:txBody>
      </p:sp>
      <p:sp>
        <p:nvSpPr>
          <p:cNvPr id="23" name="TextBox 22"/>
          <p:cNvSpPr txBox="1"/>
          <p:nvPr/>
        </p:nvSpPr>
        <p:spPr bwMode="auto">
          <a:xfrm>
            <a:off x="1984375" y="2465510"/>
            <a:ext cx="3805241"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Hard to find </a:t>
            </a:r>
            <a:r>
              <a:rPr lang="en-US" sz="2800" b="1" i="1" dirty="0">
                <a:solidFill>
                  <a:srgbClr val="FFFF00"/>
                </a:solidFill>
                <a:latin typeface="Arial" panose="020B0604020202020204" pitchFamily="34" charset="0"/>
                <a:cs typeface="Arial" panose="020B0604020202020204" pitchFamily="34" charset="0"/>
              </a:rPr>
              <a:t>any</a:t>
            </a:r>
            <a:r>
              <a:rPr lang="en-US" sz="2800" b="1" dirty="0">
                <a:solidFill>
                  <a:srgbClr val="FFFF00"/>
                </a:solidFill>
                <a:latin typeface="Arial" panose="020B0604020202020204" pitchFamily="34" charset="0"/>
                <a:cs typeface="Arial" panose="020B0604020202020204" pitchFamily="34" charset="0"/>
              </a:rPr>
              <a:t> </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chemeClr val="tx1"/>
                </a:solidFill>
                <a:latin typeface="Arial" panose="020B0604020202020204" pitchFamily="34" charset="0"/>
                <a:cs typeface="Arial" panose="020B0604020202020204" pitchFamily="34" charset="0"/>
              </a:rPr>
              <a:t> </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chemeClr val="tx1"/>
                </a:solidFill>
                <a:latin typeface="Arial" panose="020B0604020202020204" pitchFamily="34" charset="0"/>
                <a:cs typeface="Arial" panose="020B0604020202020204" pitchFamily="34" charset="0"/>
              </a:rPr>
              <a:t> </a:t>
            </a:r>
            <a:r>
              <a:rPr lang="en-US" sz="2800" b="1" dirty="0">
                <a:solidFill>
                  <a:srgbClr val="FFFF00"/>
                </a:solidFill>
                <a:latin typeface="Arial" panose="020B0604020202020204" pitchFamily="34" charset="0"/>
                <a:cs typeface="Arial" panose="020B0604020202020204" pitchFamily="34" charset="0"/>
              </a:rPr>
              <a:t>such that </a:t>
            </a:r>
            <a:r>
              <a:rPr lang="en-US" sz="2800" b="1" dirty="0">
                <a:solidFill>
                  <a:schemeClr val="tx1"/>
                </a:solidFill>
                <a:latin typeface="Arial" panose="020B0604020202020204" pitchFamily="34" charset="0"/>
                <a:cs typeface="Arial" panose="020B0604020202020204" pitchFamily="34" charset="0"/>
              </a:rPr>
              <a:t>H(</a:t>
            </a:r>
            <a:r>
              <a:rPr lang="en-US" sz="2800" b="1" i="1" dirty="0">
                <a:solidFill>
                  <a:schemeClr val="tx1"/>
                </a:solidFill>
                <a:latin typeface="Arial" panose="020B0604020202020204" pitchFamily="34" charset="0"/>
                <a:cs typeface="Arial" panose="020B0604020202020204" pitchFamily="34" charset="0"/>
              </a:rPr>
              <a:t>x</a:t>
            </a:r>
            <a:r>
              <a:rPr lang="en-US" sz="2800" b="1" dirty="0">
                <a:solidFill>
                  <a:schemeClr val="tx1"/>
                </a:solidFill>
                <a:latin typeface="Arial" panose="020B0604020202020204" pitchFamily="34" charset="0"/>
                <a:cs typeface="Arial" panose="020B0604020202020204" pitchFamily="34" charset="0"/>
              </a:rPr>
              <a:t>’) = H(</a:t>
            </a:r>
            <a:r>
              <a:rPr lang="en-US" sz="2800" b="1" i="1" dirty="0">
                <a:solidFill>
                  <a:schemeClr val="tx1"/>
                </a:solidFill>
                <a:latin typeface="Arial" panose="020B0604020202020204" pitchFamily="34" charset="0"/>
                <a:cs typeface="Arial" panose="020B0604020202020204" pitchFamily="34" charset="0"/>
              </a:rPr>
              <a:t>x)</a:t>
            </a:r>
          </a:p>
        </p:txBody>
      </p:sp>
      <p:sp>
        <p:nvSpPr>
          <p:cNvPr id="3" name="TextBox 2">
            <a:extLst>
              <a:ext uri="{FF2B5EF4-FFF2-40B4-BE49-F238E27FC236}">
                <a16:creationId xmlns:a16="http://schemas.microsoft.com/office/drawing/2014/main" id="{C3B4852C-D8D1-6DFC-1A68-47E5F3C128DA}"/>
              </a:ext>
            </a:extLst>
          </p:cNvPr>
          <p:cNvSpPr txBox="1"/>
          <p:nvPr/>
        </p:nvSpPr>
        <p:spPr bwMode="auto">
          <a:xfrm>
            <a:off x="554990" y="1600049"/>
            <a:ext cx="2861945"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Hard to find</a:t>
            </a:r>
            <a:endParaRPr lang="en-US" sz="2800" b="1"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0904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FA80E8-96D8-E087-ACE0-7447BF7EB073}"/>
              </a:ext>
            </a:extLst>
          </p:cNvPr>
          <p:cNvSpPr>
            <a:spLocks noGrp="1"/>
          </p:cNvSpPr>
          <p:nvPr>
            <p:ph type="title"/>
          </p:nvPr>
        </p:nvSpPr>
        <p:spPr/>
        <p:txBody>
          <a:bodyPr/>
          <a:lstStyle/>
          <a:p>
            <a:r>
              <a:rPr lang="en-US" dirty="0">
                <a:solidFill>
                  <a:srgbClr val="FFFF00"/>
                </a:solidFill>
              </a:rPr>
              <a:t>Each Entry has</a:t>
            </a:r>
            <a:br>
              <a:rPr lang="en-US" dirty="0">
                <a:solidFill>
                  <a:srgbClr val="FFFF00"/>
                </a:solidFill>
              </a:rPr>
            </a:br>
            <a:r>
              <a:rPr lang="en-US" dirty="0">
                <a:solidFill>
                  <a:srgbClr val="FFFF00"/>
                </a:solidFill>
              </a:rPr>
              <a:t>Predecessor’s Hash</a:t>
            </a:r>
          </a:p>
        </p:txBody>
      </p:sp>
      <p:cxnSp>
        <p:nvCxnSpPr>
          <p:cNvPr id="60" name="Straight Arrow Connector 59"/>
          <p:cNvCxnSpPr/>
          <p:nvPr/>
        </p:nvCxnSpPr>
        <p:spPr bwMode="auto">
          <a:xfrm flipH="1">
            <a:off x="4778586" y="5799818"/>
            <a:ext cx="1400059" cy="175175"/>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37" name="Straight Arrow Connector 36"/>
          <p:cNvCxnSpPr/>
          <p:nvPr/>
        </p:nvCxnSpPr>
        <p:spPr bwMode="auto">
          <a:xfrm rot="5400000" flipH="1">
            <a:off x="2755567" y="1762896"/>
            <a:ext cx="515110" cy="0"/>
          </a:xfrm>
          <a:prstGeom prst="straightConnector1">
            <a:avLst/>
          </a:prstGeom>
          <a:solidFill>
            <a:schemeClr val="accent5">
              <a:lumMod val="40000"/>
              <a:lumOff val="60000"/>
            </a:schemeClr>
          </a:solidFill>
          <a:ln w="76200" cap="flat" cmpd="sng" algn="ctr">
            <a:solidFill>
              <a:srgbClr val="FF0000"/>
            </a:solidFill>
            <a:prstDash val="solid"/>
            <a:round/>
            <a:headEnd type="none" w="med" len="med"/>
            <a:tailEnd type="arrow"/>
          </a:ln>
          <a:effectLst/>
        </p:spPr>
      </p:cxnSp>
      <p:sp>
        <p:nvSpPr>
          <p:cNvPr id="27" name="Rounded Rectangle 26"/>
          <p:cNvSpPr/>
          <p:nvPr/>
        </p:nvSpPr>
        <p:spPr bwMode="auto">
          <a:xfrm>
            <a:off x="1764116" y="3124606"/>
            <a:ext cx="3714498" cy="510778"/>
          </a:xfrm>
          <a:prstGeom prst="round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 | </a:t>
            </a:r>
            <a:r>
              <a:rPr kumimoji="0" lang="en-US" sz="2400" b="0" i="0" u="none" strike="noStrike" cap="none" normalizeH="0" baseline="0" dirty="0">
                <a:ln>
                  <a:noFill/>
                </a:ln>
                <a:solidFill>
                  <a:srgbClr val="FF66FF"/>
                </a:solidFill>
                <a:effectLst/>
                <a:latin typeface="Arial" panose="020B0604020202020204" pitchFamily="34" charset="0"/>
                <a:cs typeface="Arial" panose="020B0604020202020204" pitchFamily="34" charset="0"/>
              </a:rPr>
              <a:t>hash</a:t>
            </a:r>
          </a:p>
        </p:txBody>
      </p:sp>
      <p:cxnSp>
        <p:nvCxnSpPr>
          <p:cNvPr id="30" name="Straight Arrow Connector 29"/>
          <p:cNvCxnSpPr/>
          <p:nvPr/>
        </p:nvCxnSpPr>
        <p:spPr bwMode="auto">
          <a:xfrm rot="5400000" flipH="1">
            <a:off x="2755567" y="2840962"/>
            <a:ext cx="515110" cy="0"/>
          </a:xfrm>
          <a:prstGeom prst="straightConnector1">
            <a:avLst/>
          </a:prstGeom>
          <a:solidFill>
            <a:schemeClr val="accent5">
              <a:lumMod val="40000"/>
              <a:lumOff val="60000"/>
            </a:schemeClr>
          </a:solidFill>
          <a:ln w="76200" cap="flat" cmpd="sng" algn="ctr">
            <a:solidFill>
              <a:schemeClr val="accent1"/>
            </a:solidFill>
            <a:prstDash val="solid"/>
            <a:round/>
            <a:headEnd type="none" w="med" len="med"/>
            <a:tailEnd type="arrow"/>
          </a:ln>
          <a:effectLst/>
        </p:spPr>
      </p:cxnSp>
      <p:grpSp>
        <p:nvGrpSpPr>
          <p:cNvPr id="7" name="Group 6"/>
          <p:cNvGrpSpPr/>
          <p:nvPr/>
        </p:nvGrpSpPr>
        <p:grpSpPr>
          <a:xfrm>
            <a:off x="1755986" y="4997093"/>
            <a:ext cx="3022600" cy="1955800"/>
            <a:chOff x="2068441" y="4762500"/>
            <a:chExt cx="3022600" cy="1955800"/>
          </a:xfrm>
        </p:grpSpPr>
        <p:sp>
          <p:nvSpPr>
            <p:cNvPr id="51" name="Freeform 27"/>
            <p:cNvSpPr>
              <a:spLocks/>
            </p:cNvSpPr>
            <p:nvPr/>
          </p:nvSpPr>
          <p:spPr bwMode="auto">
            <a:xfrm>
              <a:off x="2068441" y="4762500"/>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solidFill>
              <a:srgbClr val="FFFF00"/>
            </a:solidFill>
            <a:ln w="38100">
              <a:solidFill>
                <a:srgbClr val="FF0000"/>
              </a:solidFill>
              <a:round/>
              <a:headEnd/>
              <a:tailEnd/>
            </a:ln>
          </p:spPr>
          <p:txBody>
            <a:bodyPr wrap="none" anchor="ctr"/>
            <a:lstStyle/>
            <a:p>
              <a:endParaRPr lang="en-US" dirty="0">
                <a:latin typeface="Courier New" pitchFamily="49" charset="0"/>
              </a:endParaRPr>
            </a:p>
          </p:txBody>
        </p:sp>
        <p:sp>
          <p:nvSpPr>
            <p:cNvPr id="52" name="Text Box 28"/>
            <p:cNvSpPr txBox="1">
              <a:spLocks noChangeArrowheads="1"/>
            </p:cNvSpPr>
            <p:nvPr/>
          </p:nvSpPr>
          <p:spPr bwMode="auto">
            <a:xfrm>
              <a:off x="2565195" y="5500718"/>
              <a:ext cx="1410963" cy="400110"/>
            </a:xfrm>
            <a:prstGeom prst="rect">
              <a:avLst/>
            </a:prstGeom>
            <a:noFill/>
            <a:ln w="9525" algn="ctr">
              <a:noFill/>
              <a:miter lim="800000"/>
              <a:headEnd/>
              <a:tailEnd/>
            </a:ln>
          </p:spPr>
          <p:txBody>
            <a:bodyPr wrap="none">
              <a:spAutoFit/>
            </a:bodyPr>
            <a:lstStyle/>
            <a:p>
              <a:pPr algn="r">
                <a:spcBef>
                  <a:spcPct val="0"/>
                </a:spcBef>
              </a:pPr>
              <a:r>
                <a:rPr lang="en-US" sz="2000" b="0" dirty="0">
                  <a:solidFill>
                    <a:srgbClr val="FF0000"/>
                  </a:solidFill>
                  <a:latin typeface="Arial" pitchFamily="34" charset="0"/>
                  <a:sym typeface="Symbol" pitchFamily="18" charset="2"/>
                </a:rPr>
                <a:t>consensus</a:t>
              </a:r>
              <a:endParaRPr lang="el-GR" sz="2000" b="0" dirty="0">
                <a:solidFill>
                  <a:srgbClr val="FF0000"/>
                </a:solidFill>
                <a:latin typeface="Arial" pitchFamily="34" charset="0"/>
                <a:sym typeface="Symbol" pitchFamily="18" charset="2"/>
              </a:endParaRPr>
            </a:p>
          </p:txBody>
        </p:sp>
      </p:grpSp>
      <p:sp>
        <p:nvSpPr>
          <p:cNvPr id="53" name="Rounded Rectangle 52"/>
          <p:cNvSpPr/>
          <p:nvPr/>
        </p:nvSpPr>
        <p:spPr bwMode="auto">
          <a:xfrm>
            <a:off x="1764115" y="2046540"/>
            <a:ext cx="3714499" cy="510778"/>
          </a:xfrm>
          <a:prstGeom prst="roundRect">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 |</a:t>
            </a:r>
            <a:r>
              <a:rPr kumimoji="0" lang="en-US" sz="2400" b="0" i="0" u="none" strike="noStrike" cap="none" normalizeH="0" dirty="0">
                <a:ln>
                  <a:noFill/>
                </a:ln>
                <a:solidFill>
                  <a:srgbClr val="FFFF00"/>
                </a:solidFill>
                <a:effectLst/>
                <a:latin typeface="Arial" panose="020B0604020202020204" pitchFamily="34" charset="0"/>
                <a:cs typeface="Arial" panose="020B0604020202020204" pitchFamily="34" charset="0"/>
              </a:rPr>
              <a:t> </a:t>
            </a:r>
            <a:r>
              <a:rPr kumimoji="0" lang="en-US" sz="2400" b="0" i="0" u="none" strike="noStrike" cap="none" normalizeH="0" dirty="0">
                <a:ln>
                  <a:noFill/>
                </a:ln>
                <a:solidFill>
                  <a:srgbClr val="FF66FF"/>
                </a:solidFill>
                <a:effectLst/>
                <a:latin typeface="Arial" panose="020B0604020202020204" pitchFamily="34" charset="0"/>
                <a:cs typeface="Arial" panose="020B0604020202020204" pitchFamily="34" charset="0"/>
              </a:rPr>
              <a:t>hash</a:t>
            </a:r>
            <a:endParaRPr kumimoji="0" lang="en-US" sz="2400" b="0" i="0" u="none" strike="noStrike" cap="none" normalizeH="0" baseline="0" dirty="0">
              <a:ln>
                <a:noFill/>
              </a:ln>
              <a:solidFill>
                <a:srgbClr val="FF66FF"/>
              </a:solidFill>
              <a:effectLst/>
              <a:latin typeface="Arial" panose="020B0604020202020204" pitchFamily="34" charset="0"/>
              <a:cs typeface="Arial" panose="020B0604020202020204" pitchFamily="34" charset="0"/>
            </a:endParaRPr>
          </a:p>
        </p:txBody>
      </p:sp>
      <p:cxnSp>
        <p:nvCxnSpPr>
          <p:cNvPr id="54" name="Straight Arrow Connector 53"/>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solidFill>
            <a:prstDash val="solid"/>
            <a:round/>
            <a:headEnd type="none" w="med" len="med"/>
            <a:tailEnd type="arrow"/>
          </a:ln>
          <a:effectLst/>
        </p:spPr>
      </p:cxnSp>
      <p:cxnSp>
        <p:nvCxnSpPr>
          <p:cNvPr id="58" name="Straight Arrow Connector 57"/>
          <p:cNvCxnSpPr/>
          <p:nvPr/>
        </p:nvCxnSpPr>
        <p:spPr bwMode="auto">
          <a:xfrm flipH="1">
            <a:off x="4434840" y="5464215"/>
            <a:ext cx="795702" cy="471151"/>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59" name="Straight Arrow Connector 58"/>
          <p:cNvCxnSpPr/>
          <p:nvPr/>
        </p:nvCxnSpPr>
        <p:spPr bwMode="auto">
          <a:xfrm flipH="1" flipV="1">
            <a:off x="4434840" y="6135421"/>
            <a:ext cx="943192" cy="387299"/>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sp>
        <p:nvSpPr>
          <p:cNvPr id="17" name="Rounded Rectangle 16"/>
          <p:cNvSpPr/>
          <p:nvPr/>
        </p:nvSpPr>
        <p:spPr bwMode="auto">
          <a:xfrm>
            <a:off x="1764115" y="4202672"/>
            <a:ext cx="3714499" cy="510778"/>
          </a:xfrm>
          <a:prstGeom prst="roundRect">
            <a:avLst/>
          </a:prstGeom>
          <a:solidFill>
            <a:schemeClr val="bg1"/>
          </a:solidFill>
          <a:ln w="38100" cap="flat" cmpd="sng" algn="ctr">
            <a:solidFill>
              <a:srgbClr val="FF00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 | </a:t>
            </a:r>
            <a:r>
              <a:rPr kumimoji="0" lang="en-US" sz="2400" b="0" i="0" u="none" strike="noStrike" cap="none" normalizeH="0" baseline="0" dirty="0">
                <a:ln>
                  <a:noFill/>
                </a:ln>
                <a:solidFill>
                  <a:srgbClr val="FF66FF"/>
                </a:solidFill>
                <a:effectLst/>
                <a:latin typeface="Arial" panose="020B0604020202020204" pitchFamily="34" charset="0"/>
                <a:cs typeface="Arial" panose="020B0604020202020204" pitchFamily="34" charset="0"/>
              </a:rPr>
              <a:t>hash</a:t>
            </a:r>
          </a:p>
        </p:txBody>
      </p:sp>
      <p:cxnSp>
        <p:nvCxnSpPr>
          <p:cNvPr id="18" name="Straight Arrow Connector 17"/>
          <p:cNvCxnSpPr/>
          <p:nvPr/>
        </p:nvCxnSpPr>
        <p:spPr bwMode="auto">
          <a:xfrm rot="5400000" flipH="1">
            <a:off x="2755567" y="3919028"/>
            <a:ext cx="515110" cy="0"/>
          </a:xfrm>
          <a:prstGeom prst="straightConnector1">
            <a:avLst/>
          </a:prstGeom>
          <a:solidFill>
            <a:schemeClr val="accent5">
              <a:lumMod val="40000"/>
              <a:lumOff val="60000"/>
            </a:schemeClr>
          </a:solidFill>
          <a:ln w="76200" cap="flat" cmpd="sng" algn="ctr">
            <a:solidFill>
              <a:srgbClr val="FF0066"/>
            </a:solidFill>
            <a:prstDash val="solid"/>
            <a:round/>
            <a:headEnd type="none" w="med" len="med"/>
            <a:tailEnd type="arrow"/>
          </a:ln>
          <a:effectLst/>
        </p:spPr>
      </p:cxn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66</a:t>
            </a:fld>
            <a:endParaRPr lang="en-US" dirty="0"/>
          </a:p>
        </p:txBody>
      </p:sp>
      <p:sp>
        <p:nvSpPr>
          <p:cNvPr id="3" name="Rounded Rectangle 54">
            <a:extLst>
              <a:ext uri="{FF2B5EF4-FFF2-40B4-BE49-F238E27FC236}">
                <a16:creationId xmlns:a16="http://schemas.microsoft.com/office/drawing/2014/main" id="{496600D7-F4CE-78AD-AF92-3D327DE2C32B}"/>
              </a:ext>
            </a:extLst>
          </p:cNvPr>
          <p:cNvSpPr/>
          <p:nvPr/>
        </p:nvSpPr>
        <p:spPr bwMode="auto">
          <a:xfrm>
            <a:off x="4929638" y="4928751"/>
            <a:ext cx="2498012" cy="510778"/>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4" name="Rounded Rectangle 55">
            <a:extLst>
              <a:ext uri="{FF2B5EF4-FFF2-40B4-BE49-F238E27FC236}">
                <a16:creationId xmlns:a16="http://schemas.microsoft.com/office/drawing/2014/main" id="{0D080924-676E-DA77-ACBD-0DABE964FA9A}"/>
              </a:ext>
            </a:extLst>
          </p:cNvPr>
          <p:cNvSpPr/>
          <p:nvPr/>
        </p:nvSpPr>
        <p:spPr bwMode="auto">
          <a:xfrm>
            <a:off x="5378031" y="6135421"/>
            <a:ext cx="2498012" cy="510778"/>
          </a:xfrm>
          <a:prstGeom prst="roundRect">
            <a:avLst/>
          </a:prstGeom>
          <a:solidFill>
            <a:schemeClr val="bg1"/>
          </a:solidFill>
          <a:ln w="381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
        <p:nvSpPr>
          <p:cNvPr id="5" name="Rounded Rectangle 56">
            <a:extLst>
              <a:ext uri="{FF2B5EF4-FFF2-40B4-BE49-F238E27FC236}">
                <a16:creationId xmlns:a16="http://schemas.microsoft.com/office/drawing/2014/main" id="{5321205E-CAAA-135F-7640-B43BF0408E8C}"/>
              </a:ext>
            </a:extLst>
          </p:cNvPr>
          <p:cNvSpPr/>
          <p:nvPr/>
        </p:nvSpPr>
        <p:spPr bwMode="auto">
          <a:xfrm>
            <a:off x="6221824" y="5464215"/>
            <a:ext cx="2498012" cy="510778"/>
          </a:xfrm>
          <a:prstGeom prst="roundRect">
            <a:avLst/>
          </a:prstGeom>
          <a:solidFill>
            <a:schemeClr val="bg1"/>
          </a:solidFill>
          <a:ln w="38100" cap="flat" cmpd="sng" algn="ctr">
            <a:solidFill>
              <a:srgbClr val="00B0F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This happened</a:t>
            </a:r>
          </a:p>
        </p:txBody>
      </p:sp>
    </p:spTree>
    <p:extLst>
      <p:ext uri="{BB962C8B-B14F-4D97-AF65-F5344CB8AC3E}">
        <p14:creationId xmlns:p14="http://schemas.microsoft.com/office/powerpoint/2010/main" val="11391349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Permissioned vs Unpermissioned Blockchains</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67</a:t>
            </a:fld>
            <a:endParaRPr lang="en-US" dirty="0"/>
          </a:p>
        </p:txBody>
      </p:sp>
    </p:spTree>
    <p:extLst>
      <p:ext uri="{BB962C8B-B14F-4D97-AF65-F5344CB8AC3E}">
        <p14:creationId xmlns:p14="http://schemas.microsoft.com/office/powerpoint/2010/main" val="3958465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68</a:t>
            </a:fld>
            <a:endParaRPr lang="en-US" dirty="0"/>
          </a:p>
        </p:txBody>
      </p:sp>
      <p:pic>
        <p:nvPicPr>
          <p:cNvPr id="2050" name="Picture 2" descr="Image result for frozen yogu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238" y="296612"/>
            <a:ext cx="5029200" cy="31527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408238" y="3687353"/>
            <a:ext cx="5425223"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Alice has a frozen yogurt business</a:t>
            </a:r>
            <a:endParaRPr lang="en-US" sz="2800" b="1" i="1" dirty="0">
              <a:solidFill>
                <a:srgbClr val="FFFF00"/>
              </a:solidFill>
              <a:latin typeface="Arial" panose="020B0604020202020204" pitchFamily="34" charset="0"/>
              <a:cs typeface="Arial" panose="020B0604020202020204" pitchFamily="34" charset="0"/>
            </a:endParaRPr>
          </a:p>
        </p:txBody>
      </p:sp>
      <p:sp>
        <p:nvSpPr>
          <p:cNvPr id="8" name="TextBox 3"/>
          <p:cNvSpPr txBox="1"/>
          <p:nvPr/>
        </p:nvSpPr>
        <p:spPr bwMode="auto">
          <a:xfrm>
            <a:off x="408238" y="4894043"/>
            <a:ext cx="5425222"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Her business is in trouble</a:t>
            </a:r>
          </a:p>
        </p:txBody>
      </p:sp>
      <p:sp>
        <p:nvSpPr>
          <p:cNvPr id="12" name="TextBox 3"/>
          <p:cNvSpPr txBox="1"/>
          <p:nvPr/>
        </p:nvSpPr>
        <p:spPr bwMode="auto">
          <a:xfrm>
            <a:off x="408237" y="5669847"/>
            <a:ext cx="5425223" cy="523220"/>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Shipments arrive melted</a:t>
            </a:r>
          </a:p>
        </p:txBody>
      </p:sp>
    </p:spTree>
    <p:extLst>
      <p:ext uri="{BB962C8B-B14F-4D97-AF65-F5344CB8AC3E}">
        <p14:creationId xmlns:p14="http://schemas.microsoft.com/office/powerpoint/2010/main" val="375864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69</a:t>
            </a:fld>
            <a:endParaRPr lang="en-US" dirty="0"/>
          </a:p>
        </p:txBody>
      </p:sp>
      <p:sp>
        <p:nvSpPr>
          <p:cNvPr id="5" name="AutoShape 2" descr="Image result for facto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6" name="AutoShape 4" descr="Image result for facto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AutoShape 6" descr="Image result for factor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 name="AutoShape 8" descr="Image result for factor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AutoShape 10" descr="Image result for factory"/>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0" name="AutoShape 12" descr="http://majoumo.com/images/factory/factory9.jp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1" name="AutoShape 14" descr="http://majoumo.com/images/factory/factory9.jp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2" name="AutoShape 16" descr="Image result for factory icon"/>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3" name="AutoShape 18" descr="Image result for factory icon"/>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44" name="Picture 20" descr="Image result for factory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148" y="3157039"/>
            <a:ext cx="3504363" cy="3504364"/>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22" descr="Image result for los pollos hermanos truck"/>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AutoShape 24" descr="Image result for los pollos hermanos truck"/>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1050" name="Picture 26" descr="Image result for los pollos hermanos t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60338"/>
            <a:ext cx="4762500" cy="3648076"/>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5"/>
          <p:cNvSpPr/>
          <p:nvPr/>
        </p:nvSpPr>
        <p:spPr bwMode="auto">
          <a:xfrm>
            <a:off x="307975" y="4245209"/>
            <a:ext cx="6728326" cy="1328023"/>
          </a:xfrm>
          <a:prstGeom prst="wedgeRoundRectCallout">
            <a:avLst>
              <a:gd name="adj1" fmla="val -31392"/>
              <a:gd name="adj2" fmla="val -136151"/>
              <a:gd name="adj3" fmla="val 16667"/>
            </a:avLst>
          </a:prstGeom>
          <a:solidFill>
            <a:schemeClr val="bg1"/>
          </a:solidFill>
          <a:ln w="38100" cap="flat" cmpd="sng" algn="ctr">
            <a:solidFill>
              <a:srgbClr val="CCEC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457200" marR="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I</a:t>
            </a:r>
            <a:r>
              <a:rPr kumimoji="0" lang="en-US" sz="2400" b="0" i="0" u="none" strike="noStrike" cap="none" normalizeH="0" dirty="0">
                <a:ln>
                  <a:noFill/>
                </a:ln>
                <a:solidFill>
                  <a:srgbClr val="FFFF00"/>
                </a:solidFill>
                <a:effectLst/>
                <a:latin typeface="Arial" panose="020B0604020202020204" pitchFamily="34" charset="0"/>
                <a:cs typeface="Arial" panose="020B0604020202020204" pitchFamily="34" charset="0"/>
              </a:rPr>
              <a:t> never transported that yogurt</a:t>
            </a:r>
          </a:p>
          <a:p>
            <a:pPr marL="457200" marR="0" indent="-457200" algn="l" defTabSz="914400" rtl="0" eaLnBrk="0" fontAlgn="base" latinLnBrk="0" hangingPunct="0">
              <a:lnSpc>
                <a:spcPct val="100000"/>
              </a:lnSpc>
              <a:spcBef>
                <a:spcPct val="0"/>
              </a:spcBef>
              <a:spcAft>
                <a:spcPct val="0"/>
              </a:spcAft>
              <a:buClrTx/>
              <a:buSzTx/>
              <a:buFont typeface="+mj-lt"/>
              <a:buAutoNum type="arabicPeriod"/>
              <a:tabLst/>
            </a:pPr>
            <a:r>
              <a:rPr lang="en-US" baseline="0" dirty="0">
                <a:solidFill>
                  <a:srgbClr val="FFFF00"/>
                </a:solidFill>
                <a:latin typeface="Arial" panose="020B0604020202020204" pitchFamily="34" charset="0"/>
                <a:cs typeface="Arial" panose="020B0604020202020204" pitchFamily="34" charset="0"/>
              </a:rPr>
              <a:t>It was melted when I got</a:t>
            </a:r>
            <a:r>
              <a:rPr lang="en-US" dirty="0">
                <a:solidFill>
                  <a:srgbClr val="FFFF00"/>
                </a:solidFill>
                <a:latin typeface="Arial" panose="020B0604020202020204" pitchFamily="34" charset="0"/>
                <a:cs typeface="Arial" panose="020B0604020202020204" pitchFamily="34" charset="0"/>
              </a:rPr>
              <a:t> it from Carol</a:t>
            </a:r>
          </a:p>
          <a:p>
            <a:pPr marL="457200" marR="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It</a:t>
            </a:r>
            <a:r>
              <a:rPr kumimoji="0" lang="en-US" sz="2400" b="0" i="0" u="none" strike="noStrike" cap="none" normalizeH="0" dirty="0">
                <a:ln>
                  <a:noFill/>
                </a:ln>
                <a:solidFill>
                  <a:srgbClr val="FFFF00"/>
                </a:solidFill>
                <a:effectLst/>
                <a:latin typeface="Arial" panose="020B0604020202020204" pitchFamily="34" charset="0"/>
                <a:cs typeface="Arial" panose="020B0604020202020204" pitchFamily="34" charset="0"/>
              </a:rPr>
              <a:t> was OK when I delivered it to Alice</a:t>
            </a: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 </a:t>
            </a:r>
          </a:p>
        </p:txBody>
      </p:sp>
      <p:sp>
        <p:nvSpPr>
          <p:cNvPr id="17" name="TextBox 16"/>
          <p:cNvSpPr txBox="1"/>
          <p:nvPr/>
        </p:nvSpPr>
        <p:spPr bwMode="auto">
          <a:xfrm>
            <a:off x="2782619" y="3157039"/>
            <a:ext cx="1955920" cy="523220"/>
          </a:xfrm>
          <a:prstGeom prst="rect">
            <a:avLst/>
          </a:prstGeom>
          <a:solidFill>
            <a:schemeClr val="tx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bg1"/>
                </a:solidFill>
                <a:latin typeface="Arial" panose="020B0604020202020204" pitchFamily="34" charset="0"/>
                <a:cs typeface="Arial" panose="020B0604020202020204" pitchFamily="34" charset="0"/>
              </a:rPr>
              <a:t>Bob’s truck</a:t>
            </a:r>
          </a:p>
        </p:txBody>
      </p:sp>
      <p:sp>
        <p:nvSpPr>
          <p:cNvPr id="20" name="TextBox 19"/>
          <p:cNvSpPr txBox="1"/>
          <p:nvPr/>
        </p:nvSpPr>
        <p:spPr bwMode="auto">
          <a:xfrm>
            <a:off x="5545872" y="3279779"/>
            <a:ext cx="2476897" cy="523220"/>
          </a:xfrm>
          <a:prstGeom prst="rect">
            <a:avLst/>
          </a:prstGeom>
          <a:solidFill>
            <a:schemeClr val="tx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bg1"/>
                </a:solidFill>
                <a:latin typeface="Arial" panose="020B0604020202020204" pitchFamily="34" charset="0"/>
                <a:cs typeface="Arial" panose="020B0604020202020204" pitchFamily="34" charset="0"/>
              </a:rPr>
              <a:t>Carol’s factory</a:t>
            </a:r>
          </a:p>
        </p:txBody>
      </p:sp>
      <p:sp>
        <p:nvSpPr>
          <p:cNvPr id="21" name="Rounded Rectangular Callout 20"/>
          <p:cNvSpPr/>
          <p:nvPr/>
        </p:nvSpPr>
        <p:spPr bwMode="auto">
          <a:xfrm>
            <a:off x="5460247" y="1930852"/>
            <a:ext cx="3364163" cy="510778"/>
          </a:xfrm>
          <a:prstGeom prst="wedgeRoundRectCallout">
            <a:avLst>
              <a:gd name="adj1" fmla="val -4927"/>
              <a:gd name="adj2" fmla="val 228958"/>
              <a:gd name="adj3" fmla="val 16667"/>
            </a:avLst>
          </a:prstGeom>
          <a:solidFill>
            <a:schemeClr val="bg1"/>
          </a:solidFill>
          <a:ln w="38100" cap="flat" cmpd="sng" algn="ctr">
            <a:solidFill>
              <a:srgbClr val="CCEC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R="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What Bob</a:t>
            </a:r>
            <a:r>
              <a:rPr kumimoji="0" lang="en-US" sz="2400" b="0" i="0" u="none" strike="noStrike" cap="none" normalizeH="0" dirty="0">
                <a:ln>
                  <a:noFill/>
                </a:ln>
                <a:solidFill>
                  <a:srgbClr val="FFFF00"/>
                </a:solidFill>
                <a:effectLst/>
                <a:latin typeface="Arial" panose="020B0604020202020204" pitchFamily="34" charset="0"/>
                <a:cs typeface="Arial" panose="020B0604020202020204" pitchFamily="34" charset="0"/>
              </a:rPr>
              <a:t> said!</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22" name="TextBox 21"/>
          <p:cNvSpPr txBox="1"/>
          <p:nvPr/>
        </p:nvSpPr>
        <p:spPr bwMode="auto">
          <a:xfrm>
            <a:off x="5041232" y="246718"/>
            <a:ext cx="4056128"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chemeClr val="tx1"/>
                </a:solidFill>
                <a:latin typeface="Arial" panose="020B0604020202020204" pitchFamily="34" charset="0"/>
                <a:cs typeface="Arial" panose="020B0604020202020204" pitchFamily="34" charset="0"/>
              </a:rPr>
              <a:t>Alice’s Supply Chain</a:t>
            </a:r>
            <a:endParaRPr lang="en-US" sz="28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3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325">
            <a:off x="724880" y="35405"/>
            <a:ext cx="6517640" cy="737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19886">
            <a:off x="2924173" y="929640"/>
            <a:ext cx="5732145" cy="8276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482">
            <a:off x="90488" y="2581944"/>
            <a:ext cx="8963025"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97544">
            <a:off x="2623290" y="4764216"/>
            <a:ext cx="71056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5471960" y="6037570"/>
            <a:ext cx="3443571"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mysterious identities</a:t>
            </a:r>
          </a:p>
        </p:txBody>
      </p:sp>
    </p:spTree>
    <p:extLst>
      <p:ext uri="{BB962C8B-B14F-4D97-AF65-F5344CB8AC3E}">
        <p14:creationId xmlns:p14="http://schemas.microsoft.com/office/powerpoint/2010/main" val="248817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70</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46722">
            <a:off x="700184" y="-41486"/>
            <a:ext cx="7912830" cy="82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0574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71</a:t>
            </a:fld>
            <a:endParaRPr lang="en-US" dirty="0"/>
          </a:p>
        </p:txBody>
      </p:sp>
      <p:pic>
        <p:nvPicPr>
          <p:cNvPr id="5122" name="Picture 2" descr="Image result for frozen yogurt the good pl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9293" y="4378422"/>
            <a:ext cx="2908608" cy="16360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947533" y="4822297"/>
            <a:ext cx="2602332" cy="1034571"/>
            <a:chOff x="6375919" y="4466697"/>
            <a:chExt cx="2602332" cy="1034571"/>
          </a:xfrm>
        </p:grpSpPr>
        <p:pic>
          <p:nvPicPr>
            <p:cNvPr id="5124" name="Picture 4" descr="Image result for thermometer sens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5919" y="4466697"/>
              <a:ext cx="1034571" cy="1034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thermometer sens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799" y="4466697"/>
              <a:ext cx="1034571" cy="1034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thermometer sens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3680" y="4466697"/>
              <a:ext cx="1034571" cy="1034571"/>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Image result for cloud stor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538" y="-546100"/>
            <a:ext cx="6384925"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1401109" y="6202690"/>
            <a:ext cx="248497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Bob and Carol</a:t>
            </a:r>
          </a:p>
        </p:txBody>
      </p:sp>
      <p:sp>
        <p:nvSpPr>
          <p:cNvPr id="12" name="TextBox 11"/>
          <p:cNvSpPr txBox="1"/>
          <p:nvPr/>
        </p:nvSpPr>
        <p:spPr bwMode="auto">
          <a:xfrm>
            <a:off x="6563739" y="6085870"/>
            <a:ext cx="150393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Sensors</a:t>
            </a:r>
          </a:p>
        </p:txBody>
      </p:sp>
      <p:sp>
        <p:nvSpPr>
          <p:cNvPr id="13" name="TextBox 12"/>
          <p:cNvSpPr txBox="1"/>
          <p:nvPr/>
        </p:nvSpPr>
        <p:spPr bwMode="auto">
          <a:xfrm>
            <a:off x="3737789" y="1922840"/>
            <a:ext cx="2727029" cy="523220"/>
          </a:xfrm>
          <a:prstGeom prst="rect">
            <a:avLst/>
          </a:prstGeom>
          <a:no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Ledger in Cloud</a:t>
            </a:r>
          </a:p>
        </p:txBody>
      </p:sp>
      <p:sp>
        <p:nvSpPr>
          <p:cNvPr id="14" name="Freeform 38"/>
          <p:cNvSpPr>
            <a:spLocks/>
          </p:cNvSpPr>
          <p:nvPr/>
        </p:nvSpPr>
        <p:spPr bwMode="auto">
          <a:xfrm rot="-639850">
            <a:off x="2984619" y="3196100"/>
            <a:ext cx="838200" cy="762000"/>
          </a:xfrm>
          <a:custGeom>
            <a:avLst/>
            <a:gdLst>
              <a:gd name="T0" fmla="*/ 0 w 528"/>
              <a:gd name="T1" fmla="*/ 762000 h 480"/>
              <a:gd name="T2" fmla="*/ 381000 w 528"/>
              <a:gd name="T3" fmla="*/ 381000 h 480"/>
              <a:gd name="T4" fmla="*/ 0 w 528"/>
              <a:gd name="T5" fmla="*/ 381000 h 480"/>
              <a:gd name="T6" fmla="*/ 838200 w 528"/>
              <a:gd name="T7" fmla="*/ 0 h 480"/>
              <a:gd name="T8" fmla="*/ 457200 w 528"/>
              <a:gd name="T9" fmla="*/ 304800 h 480"/>
              <a:gd name="T10" fmla="*/ 685800 w 528"/>
              <a:gd name="T11" fmla="*/ 304800 h 480"/>
              <a:gd name="T12" fmla="*/ 0 w 528"/>
              <a:gd name="T13" fmla="*/ 762000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sp>
        <p:nvSpPr>
          <p:cNvPr id="15" name="Freeform 38"/>
          <p:cNvSpPr>
            <a:spLocks/>
          </p:cNvSpPr>
          <p:nvPr/>
        </p:nvSpPr>
        <p:spPr bwMode="auto">
          <a:xfrm rot="639850" flipH="1">
            <a:off x="6010799" y="3490347"/>
            <a:ext cx="838200" cy="762000"/>
          </a:xfrm>
          <a:custGeom>
            <a:avLst/>
            <a:gdLst>
              <a:gd name="T0" fmla="*/ 0 w 528"/>
              <a:gd name="T1" fmla="*/ 762000 h 480"/>
              <a:gd name="T2" fmla="*/ 381000 w 528"/>
              <a:gd name="T3" fmla="*/ 381000 h 480"/>
              <a:gd name="T4" fmla="*/ 0 w 528"/>
              <a:gd name="T5" fmla="*/ 381000 h 480"/>
              <a:gd name="T6" fmla="*/ 838200 w 528"/>
              <a:gd name="T7" fmla="*/ 0 h 480"/>
              <a:gd name="T8" fmla="*/ 457200 w 528"/>
              <a:gd name="T9" fmla="*/ 304800 h 480"/>
              <a:gd name="T10" fmla="*/ 685800 w 528"/>
              <a:gd name="T11" fmla="*/ 304800 h 480"/>
              <a:gd name="T12" fmla="*/ 0 w 528"/>
              <a:gd name="T13" fmla="*/ 762000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spTree>
    <p:extLst>
      <p:ext uri="{BB962C8B-B14F-4D97-AF65-F5344CB8AC3E}">
        <p14:creationId xmlns:p14="http://schemas.microsoft.com/office/powerpoint/2010/main" val="2215905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Consensus Again</a:t>
            </a:r>
          </a:p>
        </p:txBody>
      </p:sp>
      <p:sp>
        <p:nvSpPr>
          <p:cNvPr id="4" name="Slide Number Placeholder 3"/>
          <p:cNvSpPr>
            <a:spLocks noGrp="1"/>
          </p:cNvSpPr>
          <p:nvPr>
            <p:ph type="sldNum" sz="quarter" idx="11"/>
          </p:nvPr>
        </p:nvSpPr>
        <p:spPr>
          <a:xfrm>
            <a:off x="6248400" y="6400800"/>
            <a:ext cx="2895600" cy="457200"/>
          </a:xfrm>
        </p:spPr>
        <p:txBody>
          <a:bodyPr/>
          <a:lstStyle/>
          <a:p>
            <a:fld id="{DDA13F16-CD78-4520-9B53-E3A23A002AF0}" type="slidenum">
              <a:rPr lang="en-US" smtClean="0"/>
              <a:pPr/>
              <a:t>72</a:t>
            </a:fld>
            <a:endParaRPr lang="en-US" dirty="0"/>
          </a:p>
        </p:txBody>
      </p:sp>
      <p:grpSp>
        <p:nvGrpSpPr>
          <p:cNvPr id="7" name="Group 60"/>
          <p:cNvGrpSpPr>
            <a:grpSpLocks/>
          </p:cNvGrpSpPr>
          <p:nvPr/>
        </p:nvGrpSpPr>
        <p:grpSpPr bwMode="auto">
          <a:xfrm flipH="1">
            <a:off x="5657430" y="2605193"/>
            <a:ext cx="1447800" cy="1295400"/>
            <a:chOff x="3168" y="1824"/>
            <a:chExt cx="912" cy="816"/>
          </a:xfrm>
        </p:grpSpPr>
        <p:sp>
          <p:nvSpPr>
            <p:cNvPr id="54" name="Freeform 6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55" name="Freeform 6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56" name="Freeform 6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57" name="Freeform 6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accent1"/>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58" name="Freeform 6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accent1"/>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59" name="Freeform 6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accent1"/>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60" name="Freeform 6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1" name="Freeform 6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2" name="Freeform 6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grpSp>
      <p:grpSp>
        <p:nvGrpSpPr>
          <p:cNvPr id="9" name="Group 39"/>
          <p:cNvGrpSpPr>
            <a:grpSpLocks/>
          </p:cNvGrpSpPr>
          <p:nvPr/>
        </p:nvGrpSpPr>
        <p:grpSpPr bwMode="auto">
          <a:xfrm>
            <a:off x="3867569" y="5143351"/>
            <a:ext cx="1146175" cy="1000125"/>
            <a:chOff x="1043" y="2546"/>
            <a:chExt cx="869" cy="740"/>
          </a:xfrm>
        </p:grpSpPr>
        <p:sp>
          <p:nvSpPr>
            <p:cNvPr id="35" name="Freeform 40"/>
            <p:cNvSpPr>
              <a:spLocks/>
            </p:cNvSpPr>
            <p:nvPr/>
          </p:nvSpPr>
          <p:spPr bwMode="auto">
            <a:xfrm>
              <a:off x="1769" y="3004"/>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6" name="Freeform 41"/>
            <p:cNvSpPr>
              <a:spLocks/>
            </p:cNvSpPr>
            <p:nvPr/>
          </p:nvSpPr>
          <p:spPr bwMode="auto">
            <a:xfrm>
              <a:off x="1737" y="2814"/>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7" name="Freeform 42"/>
            <p:cNvSpPr>
              <a:spLocks/>
            </p:cNvSpPr>
            <p:nvPr/>
          </p:nvSpPr>
          <p:spPr bwMode="auto">
            <a:xfrm flipH="1">
              <a:off x="1043" y="3008"/>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8" name="Freeform 43"/>
            <p:cNvSpPr>
              <a:spLocks/>
            </p:cNvSpPr>
            <p:nvPr/>
          </p:nvSpPr>
          <p:spPr bwMode="auto">
            <a:xfrm flipH="1">
              <a:off x="1133" y="2833"/>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9" name="AutoShape 44"/>
            <p:cNvSpPr>
              <a:spLocks noChangeArrowheads="1"/>
            </p:cNvSpPr>
            <p:nvPr/>
          </p:nvSpPr>
          <p:spPr bwMode="auto">
            <a:xfrm flipV="1">
              <a:off x="1163" y="2546"/>
              <a:ext cx="657" cy="557"/>
            </a:xfrm>
            <a:custGeom>
              <a:avLst/>
              <a:gdLst>
                <a:gd name="T0" fmla="*/ 17 w 21600"/>
                <a:gd name="T1" fmla="*/ 7 h 21600"/>
                <a:gd name="T2" fmla="*/ 10 w 21600"/>
                <a:gd name="T3" fmla="*/ 14 h 21600"/>
                <a:gd name="T4" fmla="*/ 2 w 21600"/>
                <a:gd name="T5" fmla="*/ 7 h 21600"/>
                <a:gd name="T6" fmla="*/ 10 w 21600"/>
                <a:gd name="T7" fmla="*/ 0 h 21600"/>
                <a:gd name="T8" fmla="*/ 0 60000 65536"/>
                <a:gd name="T9" fmla="*/ 0 60000 65536"/>
                <a:gd name="T10" fmla="*/ 0 60000 65536"/>
                <a:gd name="T11" fmla="*/ 0 60000 65536"/>
                <a:gd name="T12" fmla="*/ 4504 w 21600"/>
                <a:gd name="T13" fmla="*/ 4498 h 21600"/>
                <a:gd name="T14" fmla="*/ 17096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66FF"/>
            </a:solidFill>
            <a:ln w="38100">
              <a:solidFill>
                <a:schemeClr val="tx1"/>
              </a:solidFill>
              <a:miter lim="800000"/>
              <a:headEnd/>
              <a:tailEnd/>
            </a:ln>
          </p:spPr>
          <p:txBody>
            <a:bodyPr rot="10800000" wrap="none" anchor="ctr"/>
            <a:lstStyle/>
            <a:p>
              <a:endParaRPr lang="en-US" dirty="0">
                <a:latin typeface="Arial" panose="020B0604020202020204" pitchFamily="34" charset="0"/>
              </a:endParaRPr>
            </a:p>
          </p:txBody>
        </p:sp>
        <p:sp>
          <p:nvSpPr>
            <p:cNvPr id="40" name="Rectangle 45"/>
            <p:cNvSpPr>
              <a:spLocks noChangeArrowheads="1"/>
            </p:cNvSpPr>
            <p:nvPr/>
          </p:nvSpPr>
          <p:spPr bwMode="auto">
            <a:xfrm>
              <a:off x="1163" y="3110"/>
              <a:ext cx="657" cy="157"/>
            </a:xfrm>
            <a:prstGeom prst="rect">
              <a:avLst/>
            </a:prstGeom>
            <a:solidFill>
              <a:srgbClr val="9966FF"/>
            </a:solidFill>
            <a:ln w="38100">
              <a:solidFill>
                <a:schemeClr val="tx1"/>
              </a:solidFill>
              <a:miter lim="800000"/>
              <a:headEnd/>
              <a:tailEnd/>
            </a:ln>
          </p:spPr>
          <p:txBody>
            <a:bodyPr wrap="none" anchor="ctr"/>
            <a:lstStyle/>
            <a:p>
              <a:endParaRPr lang="en-US" dirty="0">
                <a:latin typeface="Arial" panose="020B0604020202020204" pitchFamily="34" charset="0"/>
              </a:endParaRPr>
            </a:p>
          </p:txBody>
        </p:sp>
        <p:sp>
          <p:nvSpPr>
            <p:cNvPr id="41" name="Freeform 46"/>
            <p:cNvSpPr>
              <a:spLocks/>
            </p:cNvSpPr>
            <p:nvPr/>
          </p:nvSpPr>
          <p:spPr bwMode="auto">
            <a:xfrm>
              <a:off x="1694"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42" name="Freeform 47"/>
            <p:cNvSpPr>
              <a:spLocks/>
            </p:cNvSpPr>
            <p:nvPr/>
          </p:nvSpPr>
          <p:spPr bwMode="auto">
            <a:xfrm flipH="1">
              <a:off x="1186"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grpSp>
      <p:sp>
        <p:nvSpPr>
          <p:cNvPr id="85" name="AutoShape 2"/>
          <p:cNvSpPr>
            <a:spLocks noChangeArrowheads="1"/>
          </p:cNvSpPr>
          <p:nvPr/>
        </p:nvSpPr>
        <p:spPr bwMode="auto">
          <a:xfrm>
            <a:off x="3490913" y="1936433"/>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86" name="AutoShape 3"/>
          <p:cNvSpPr>
            <a:spLocks noChangeArrowheads="1"/>
          </p:cNvSpPr>
          <p:nvPr/>
        </p:nvSpPr>
        <p:spPr bwMode="auto">
          <a:xfrm>
            <a:off x="2209800" y="385572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anose="020B0604020202020204" pitchFamily="34" charset="0"/>
            </a:endParaRPr>
          </a:p>
        </p:txBody>
      </p:sp>
      <p:sp>
        <p:nvSpPr>
          <p:cNvPr id="87" name="AutoShape 38"/>
          <p:cNvSpPr>
            <a:spLocks noChangeArrowheads="1"/>
          </p:cNvSpPr>
          <p:nvPr/>
        </p:nvSpPr>
        <p:spPr bwMode="auto">
          <a:xfrm>
            <a:off x="566738" y="184277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rgbClr val="FF7C80">
              <a:alpha val="23921"/>
            </a:srgbClr>
          </a:solidFill>
          <a:ln w="9525">
            <a:noFill/>
            <a:round/>
            <a:headEnd/>
            <a:tailEnd/>
          </a:ln>
        </p:spPr>
        <p:txBody>
          <a:bodyPr wrap="none" anchor="ctr"/>
          <a:lstStyle/>
          <a:p>
            <a:endParaRPr lang="en-US" dirty="0">
              <a:latin typeface="Arial" panose="020B0604020202020204" pitchFamily="34" charset="0"/>
            </a:endParaRPr>
          </a:p>
        </p:txBody>
      </p:sp>
      <p:sp>
        <p:nvSpPr>
          <p:cNvPr id="88" name="Freeform 50"/>
          <p:cNvSpPr>
            <a:spLocks/>
          </p:cNvSpPr>
          <p:nvPr/>
        </p:nvSpPr>
        <p:spPr bwMode="auto">
          <a:xfrm>
            <a:off x="4987925" y="3855720"/>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89" name="Freeform 50"/>
          <p:cNvSpPr>
            <a:spLocks/>
          </p:cNvSpPr>
          <p:nvPr/>
        </p:nvSpPr>
        <p:spPr bwMode="auto">
          <a:xfrm flipV="1">
            <a:off x="3087257" y="3899218"/>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pic>
        <p:nvPicPr>
          <p:cNvPr id="90" name="Picture 8" descr="https://encrypted-tbn0.gstatic.com/images?q=tbn:ANd9GcSJzArL_USGi5Dtj9maTXmOjGQCh5lrzQpuGCCzr_piNsi1N-ZqPG8I6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3230" y="4897120"/>
            <a:ext cx="705688" cy="720090"/>
          </a:xfrm>
          <a:prstGeom prst="rect">
            <a:avLst/>
          </a:prstGeom>
          <a:noFill/>
          <a:extLst>
            <a:ext uri="{909E8E84-426E-40DD-AFC4-6F175D3DCCD1}">
              <a14:hiddenFill xmlns:a14="http://schemas.microsoft.com/office/drawing/2010/main">
                <a:solidFill>
                  <a:srgbClr val="FFFFFF"/>
                </a:solidFill>
              </a14:hiddenFill>
            </a:ext>
          </a:extLst>
        </p:spPr>
      </p:pic>
      <p:sp>
        <p:nvSpPr>
          <p:cNvPr id="91" name="Rounded Rectangular Callout 90"/>
          <p:cNvSpPr/>
          <p:nvPr/>
        </p:nvSpPr>
        <p:spPr bwMode="auto">
          <a:xfrm flipH="1">
            <a:off x="2209800" y="4815223"/>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92" name="Picture 8" descr="https://encrypted-tbn0.gstatic.com/images?q=tbn:ANd9GcSJzArL_USGi5Dtj9maTXmOjGQCh5lrzQpuGCCzr_piNsi1N-ZqPG8I6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749" y="4862242"/>
            <a:ext cx="705688" cy="72009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http://b2b.cbsimg.net/blogs/pear090620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1802" y="3633893"/>
            <a:ext cx="543074" cy="682852"/>
          </a:xfrm>
          <a:prstGeom prst="rect">
            <a:avLst/>
          </a:prstGeom>
          <a:noFill/>
          <a:extLst>
            <a:ext uri="{909E8E84-426E-40DD-AFC4-6F175D3DCCD1}">
              <a14:hiddenFill xmlns:a14="http://schemas.microsoft.com/office/drawing/2010/main">
                <a:solidFill>
                  <a:srgbClr val="FFFFFF"/>
                </a:solidFill>
              </a14:hiddenFill>
            </a:ext>
          </a:extLst>
        </p:spPr>
      </p:pic>
      <p:sp>
        <p:nvSpPr>
          <p:cNvPr id="95" name="Rounded Rectangular Callout 94"/>
          <p:cNvSpPr/>
          <p:nvPr/>
        </p:nvSpPr>
        <p:spPr bwMode="auto">
          <a:xfrm>
            <a:off x="5685053" y="4824551"/>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96" name="Rounded Rectangular Callout 95"/>
          <p:cNvSpPr/>
          <p:nvPr/>
        </p:nvSpPr>
        <p:spPr bwMode="auto">
          <a:xfrm flipV="1">
            <a:off x="7517663" y="3538298"/>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97" name="Freeform 50"/>
          <p:cNvSpPr>
            <a:spLocks/>
          </p:cNvSpPr>
          <p:nvPr/>
        </p:nvSpPr>
        <p:spPr bwMode="auto">
          <a:xfrm rot="18900000" flipV="1">
            <a:off x="4025733" y="2349965"/>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98" name="Rounded Rectangular Callout 97"/>
          <p:cNvSpPr/>
          <p:nvPr/>
        </p:nvSpPr>
        <p:spPr bwMode="auto">
          <a:xfrm flipH="1">
            <a:off x="4200167" y="1892989"/>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99" name="Picture 4" descr="http://b2b.cbsimg.net/blogs/pear090620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1389" y="2006776"/>
            <a:ext cx="543074" cy="682852"/>
          </a:xfrm>
          <a:prstGeom prst="rect">
            <a:avLst/>
          </a:prstGeom>
          <a:noFill/>
          <a:extLst>
            <a:ext uri="{909E8E84-426E-40DD-AFC4-6F175D3DCCD1}">
              <a14:hiddenFill xmlns:a14="http://schemas.microsoft.com/office/drawing/2010/main">
                <a:solidFill>
                  <a:srgbClr val="FFFFFF"/>
                </a:solidFill>
              </a14:hiddenFill>
            </a:ext>
          </a:extLst>
        </p:spPr>
      </p:pic>
      <p:sp>
        <p:nvSpPr>
          <p:cNvPr id="100" name="Rounded Rectangular Callout 99"/>
          <p:cNvSpPr/>
          <p:nvPr/>
        </p:nvSpPr>
        <p:spPr bwMode="auto">
          <a:xfrm flipH="1" flipV="1">
            <a:off x="400583" y="3506548"/>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101" name="Rounded Rectangular Callout 100"/>
          <p:cNvSpPr/>
          <p:nvPr/>
        </p:nvSpPr>
        <p:spPr bwMode="auto">
          <a:xfrm>
            <a:off x="3294729" y="1763409"/>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102" name="Picture 2" descr="http://b2b.cbsimg.net/blogs/cherry090620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8181" y="1910574"/>
            <a:ext cx="617999" cy="69993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http://b2b.cbsimg.net/blogs/cherry090620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502" y="3606304"/>
            <a:ext cx="617999" cy="699931"/>
          </a:xfrm>
          <a:prstGeom prst="rect">
            <a:avLst/>
          </a:prstGeom>
          <a:noFill/>
          <a:extLst>
            <a:ext uri="{909E8E84-426E-40DD-AFC4-6F175D3DCCD1}">
              <a14:hiddenFill xmlns:a14="http://schemas.microsoft.com/office/drawing/2010/main">
                <a:solidFill>
                  <a:srgbClr val="FFFFFF"/>
                </a:solidFill>
              </a14:hiddenFill>
            </a:ext>
          </a:extLst>
        </p:spPr>
      </p:pic>
      <p:grpSp>
        <p:nvGrpSpPr>
          <p:cNvPr id="104" name="Group 50"/>
          <p:cNvGrpSpPr>
            <a:grpSpLocks/>
          </p:cNvGrpSpPr>
          <p:nvPr/>
        </p:nvGrpSpPr>
        <p:grpSpPr bwMode="auto">
          <a:xfrm>
            <a:off x="1660650" y="2490893"/>
            <a:ext cx="1447800" cy="1295400"/>
            <a:chOff x="3168" y="1824"/>
            <a:chExt cx="912" cy="816"/>
          </a:xfrm>
        </p:grpSpPr>
        <p:sp>
          <p:nvSpPr>
            <p:cNvPr id="105" name="Freeform 5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106" name="Freeform 5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107" name="Freeform 5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108" name="Freeform 5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109" name="Freeform 5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110" name="Freeform 5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111" name="Freeform 5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112" name="Freeform 5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113" name="Freeform 5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grpSp>
      <p:sp>
        <p:nvSpPr>
          <p:cNvPr id="114" name="Freeform 50"/>
          <p:cNvSpPr>
            <a:spLocks/>
          </p:cNvSpPr>
          <p:nvPr/>
        </p:nvSpPr>
        <p:spPr bwMode="auto">
          <a:xfrm>
            <a:off x="5140325" y="4008120"/>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115" name="Freeform 50"/>
          <p:cNvSpPr>
            <a:spLocks/>
          </p:cNvSpPr>
          <p:nvPr/>
        </p:nvSpPr>
        <p:spPr bwMode="auto">
          <a:xfrm rot="18900000" flipV="1">
            <a:off x="4178133" y="2502365"/>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116" name="Freeform 50"/>
          <p:cNvSpPr>
            <a:spLocks/>
          </p:cNvSpPr>
          <p:nvPr/>
        </p:nvSpPr>
        <p:spPr bwMode="auto">
          <a:xfrm flipV="1">
            <a:off x="3239657" y="3925888"/>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Tree>
    <p:extLst>
      <p:ext uri="{BB962C8B-B14F-4D97-AF65-F5344CB8AC3E}">
        <p14:creationId xmlns:p14="http://schemas.microsoft.com/office/powerpoint/2010/main" val="400246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1" grpId="0" animBg="1"/>
      <p:bldP spid="95" grpId="0" animBg="1"/>
      <p:bldP spid="96" grpId="0" animBg="1"/>
      <p:bldP spid="97" grpId="0" animBg="1"/>
      <p:bldP spid="98" grpId="0" animBg="1"/>
      <p:bldP spid="100" grpId="0" animBg="1"/>
      <p:bldP spid="101" grpId="0" animBg="1"/>
      <p:bldP spid="114" grpId="0" animBg="1"/>
      <p:bldP spid="115" grpId="0" animBg="1"/>
      <p:bldP spid="116"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Crash Failures</a:t>
            </a:r>
          </a:p>
        </p:txBody>
      </p:sp>
      <p:sp>
        <p:nvSpPr>
          <p:cNvPr id="4" name="Slide Number Placeholder 3"/>
          <p:cNvSpPr>
            <a:spLocks noGrp="1"/>
          </p:cNvSpPr>
          <p:nvPr>
            <p:ph type="sldNum" sz="quarter" idx="11"/>
          </p:nvPr>
        </p:nvSpPr>
        <p:spPr>
          <a:xfrm>
            <a:off x="6248400" y="6400800"/>
            <a:ext cx="2895600" cy="457200"/>
          </a:xfrm>
        </p:spPr>
        <p:txBody>
          <a:bodyPr/>
          <a:lstStyle/>
          <a:p>
            <a:fld id="{DDA13F16-CD78-4520-9B53-E3A23A002AF0}" type="slidenum">
              <a:rPr lang="en-US" smtClean="0"/>
              <a:pPr/>
              <a:t>73</a:t>
            </a:fld>
            <a:endParaRPr lang="en-US" dirty="0"/>
          </a:p>
        </p:txBody>
      </p:sp>
      <p:grpSp>
        <p:nvGrpSpPr>
          <p:cNvPr id="7" name="Group 60"/>
          <p:cNvGrpSpPr>
            <a:grpSpLocks/>
          </p:cNvGrpSpPr>
          <p:nvPr/>
        </p:nvGrpSpPr>
        <p:grpSpPr bwMode="auto">
          <a:xfrm flipH="1">
            <a:off x="5657430" y="2605193"/>
            <a:ext cx="1447800" cy="1295400"/>
            <a:chOff x="3168" y="1824"/>
            <a:chExt cx="912" cy="816"/>
          </a:xfrm>
        </p:grpSpPr>
        <p:sp>
          <p:nvSpPr>
            <p:cNvPr id="54" name="Freeform 6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55" name="Freeform 6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56" name="Freeform 6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57" name="Freeform 6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accent1"/>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58" name="Freeform 6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accent1"/>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59" name="Freeform 6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accent1"/>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60" name="Freeform 6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1" name="Freeform 6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2" name="Freeform 6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grpSp>
      <p:grpSp>
        <p:nvGrpSpPr>
          <p:cNvPr id="9" name="Group 39"/>
          <p:cNvGrpSpPr>
            <a:grpSpLocks/>
          </p:cNvGrpSpPr>
          <p:nvPr/>
        </p:nvGrpSpPr>
        <p:grpSpPr bwMode="auto">
          <a:xfrm>
            <a:off x="3867569" y="5143351"/>
            <a:ext cx="1146175" cy="1000125"/>
            <a:chOff x="1043" y="2546"/>
            <a:chExt cx="869" cy="740"/>
          </a:xfrm>
        </p:grpSpPr>
        <p:sp>
          <p:nvSpPr>
            <p:cNvPr id="35" name="Freeform 40"/>
            <p:cNvSpPr>
              <a:spLocks/>
            </p:cNvSpPr>
            <p:nvPr/>
          </p:nvSpPr>
          <p:spPr bwMode="auto">
            <a:xfrm>
              <a:off x="1769" y="3004"/>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6" name="Freeform 41"/>
            <p:cNvSpPr>
              <a:spLocks/>
            </p:cNvSpPr>
            <p:nvPr/>
          </p:nvSpPr>
          <p:spPr bwMode="auto">
            <a:xfrm>
              <a:off x="1737" y="2814"/>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7" name="Freeform 42"/>
            <p:cNvSpPr>
              <a:spLocks/>
            </p:cNvSpPr>
            <p:nvPr/>
          </p:nvSpPr>
          <p:spPr bwMode="auto">
            <a:xfrm flipH="1">
              <a:off x="1043" y="3008"/>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8" name="Freeform 43"/>
            <p:cNvSpPr>
              <a:spLocks/>
            </p:cNvSpPr>
            <p:nvPr/>
          </p:nvSpPr>
          <p:spPr bwMode="auto">
            <a:xfrm flipH="1">
              <a:off x="1133" y="2833"/>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39" name="AutoShape 44"/>
            <p:cNvSpPr>
              <a:spLocks noChangeArrowheads="1"/>
            </p:cNvSpPr>
            <p:nvPr/>
          </p:nvSpPr>
          <p:spPr bwMode="auto">
            <a:xfrm flipV="1">
              <a:off x="1163" y="2546"/>
              <a:ext cx="657" cy="557"/>
            </a:xfrm>
            <a:custGeom>
              <a:avLst/>
              <a:gdLst>
                <a:gd name="T0" fmla="*/ 17 w 21600"/>
                <a:gd name="T1" fmla="*/ 7 h 21600"/>
                <a:gd name="T2" fmla="*/ 10 w 21600"/>
                <a:gd name="T3" fmla="*/ 14 h 21600"/>
                <a:gd name="T4" fmla="*/ 2 w 21600"/>
                <a:gd name="T5" fmla="*/ 7 h 21600"/>
                <a:gd name="T6" fmla="*/ 10 w 21600"/>
                <a:gd name="T7" fmla="*/ 0 h 21600"/>
                <a:gd name="T8" fmla="*/ 0 60000 65536"/>
                <a:gd name="T9" fmla="*/ 0 60000 65536"/>
                <a:gd name="T10" fmla="*/ 0 60000 65536"/>
                <a:gd name="T11" fmla="*/ 0 60000 65536"/>
                <a:gd name="T12" fmla="*/ 4504 w 21600"/>
                <a:gd name="T13" fmla="*/ 4498 h 21600"/>
                <a:gd name="T14" fmla="*/ 17096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9966FF"/>
            </a:solidFill>
            <a:ln w="38100">
              <a:solidFill>
                <a:schemeClr val="tx1"/>
              </a:solidFill>
              <a:miter lim="800000"/>
              <a:headEnd/>
              <a:tailEnd/>
            </a:ln>
          </p:spPr>
          <p:txBody>
            <a:bodyPr rot="10800000" wrap="none" anchor="ctr"/>
            <a:lstStyle/>
            <a:p>
              <a:endParaRPr lang="en-US" dirty="0">
                <a:latin typeface="Arial" panose="020B0604020202020204" pitchFamily="34" charset="0"/>
              </a:endParaRPr>
            </a:p>
          </p:txBody>
        </p:sp>
        <p:sp>
          <p:nvSpPr>
            <p:cNvPr id="40" name="Rectangle 45"/>
            <p:cNvSpPr>
              <a:spLocks noChangeArrowheads="1"/>
            </p:cNvSpPr>
            <p:nvPr/>
          </p:nvSpPr>
          <p:spPr bwMode="auto">
            <a:xfrm>
              <a:off x="1163" y="3110"/>
              <a:ext cx="657" cy="157"/>
            </a:xfrm>
            <a:prstGeom prst="rect">
              <a:avLst/>
            </a:prstGeom>
            <a:solidFill>
              <a:srgbClr val="9966FF"/>
            </a:solidFill>
            <a:ln w="38100">
              <a:solidFill>
                <a:schemeClr val="tx1"/>
              </a:solidFill>
              <a:miter lim="800000"/>
              <a:headEnd/>
              <a:tailEnd/>
            </a:ln>
          </p:spPr>
          <p:txBody>
            <a:bodyPr wrap="none" anchor="ctr"/>
            <a:lstStyle/>
            <a:p>
              <a:endParaRPr lang="en-US" dirty="0">
                <a:latin typeface="Arial" panose="020B0604020202020204" pitchFamily="34" charset="0"/>
              </a:endParaRPr>
            </a:p>
          </p:txBody>
        </p:sp>
        <p:sp>
          <p:nvSpPr>
            <p:cNvPr id="41" name="Freeform 46"/>
            <p:cNvSpPr>
              <a:spLocks/>
            </p:cNvSpPr>
            <p:nvPr/>
          </p:nvSpPr>
          <p:spPr bwMode="auto">
            <a:xfrm>
              <a:off x="1694"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42" name="Freeform 47"/>
            <p:cNvSpPr>
              <a:spLocks/>
            </p:cNvSpPr>
            <p:nvPr/>
          </p:nvSpPr>
          <p:spPr bwMode="auto">
            <a:xfrm flipH="1">
              <a:off x="1186"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anose="020B0604020202020204" pitchFamily="34" charset="0"/>
              </a:endParaRPr>
            </a:p>
          </p:txBody>
        </p:sp>
      </p:grpSp>
      <p:sp>
        <p:nvSpPr>
          <p:cNvPr id="85" name="AutoShape 2"/>
          <p:cNvSpPr>
            <a:spLocks noChangeArrowheads="1"/>
          </p:cNvSpPr>
          <p:nvPr/>
        </p:nvSpPr>
        <p:spPr bwMode="auto">
          <a:xfrm>
            <a:off x="3490913" y="1936433"/>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86" name="AutoShape 3"/>
          <p:cNvSpPr>
            <a:spLocks noChangeArrowheads="1"/>
          </p:cNvSpPr>
          <p:nvPr/>
        </p:nvSpPr>
        <p:spPr bwMode="auto">
          <a:xfrm>
            <a:off x="2209800" y="385572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anose="020B0604020202020204" pitchFamily="34" charset="0"/>
            </a:endParaRPr>
          </a:p>
        </p:txBody>
      </p:sp>
      <p:sp>
        <p:nvSpPr>
          <p:cNvPr id="87" name="AutoShape 38"/>
          <p:cNvSpPr>
            <a:spLocks noChangeArrowheads="1"/>
          </p:cNvSpPr>
          <p:nvPr/>
        </p:nvSpPr>
        <p:spPr bwMode="auto">
          <a:xfrm>
            <a:off x="566738" y="184277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rgbClr val="FF7C80">
              <a:alpha val="23921"/>
            </a:srgbClr>
          </a:solidFill>
          <a:ln w="9525">
            <a:noFill/>
            <a:round/>
            <a:headEnd/>
            <a:tailEnd/>
          </a:ln>
        </p:spPr>
        <p:txBody>
          <a:bodyPr wrap="none" anchor="ctr"/>
          <a:lstStyle/>
          <a:p>
            <a:endParaRPr lang="en-US" dirty="0">
              <a:latin typeface="Arial" panose="020B0604020202020204" pitchFamily="34" charset="0"/>
            </a:endParaRPr>
          </a:p>
        </p:txBody>
      </p:sp>
      <p:sp>
        <p:nvSpPr>
          <p:cNvPr id="88" name="Freeform 50"/>
          <p:cNvSpPr>
            <a:spLocks/>
          </p:cNvSpPr>
          <p:nvPr/>
        </p:nvSpPr>
        <p:spPr bwMode="auto">
          <a:xfrm>
            <a:off x="4987925" y="3855720"/>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pic>
        <p:nvPicPr>
          <p:cNvPr id="90" name="Picture 8" descr="https://encrypted-tbn0.gstatic.com/images?q=tbn:ANd9GcSJzArL_USGi5Dtj9maTXmOjGQCh5lrzQpuGCCzr_piNsi1N-ZqPG8I6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3230" y="4897120"/>
            <a:ext cx="705688" cy="720090"/>
          </a:xfrm>
          <a:prstGeom prst="rect">
            <a:avLst/>
          </a:prstGeom>
          <a:noFill/>
          <a:extLst>
            <a:ext uri="{909E8E84-426E-40DD-AFC4-6F175D3DCCD1}">
              <a14:hiddenFill xmlns:a14="http://schemas.microsoft.com/office/drawing/2010/main">
                <a:solidFill>
                  <a:srgbClr val="FFFFFF"/>
                </a:solidFill>
              </a14:hiddenFill>
            </a:ext>
          </a:extLst>
        </p:spPr>
      </p:pic>
      <p:sp>
        <p:nvSpPr>
          <p:cNvPr id="91" name="Rounded Rectangular Callout 90"/>
          <p:cNvSpPr/>
          <p:nvPr/>
        </p:nvSpPr>
        <p:spPr bwMode="auto">
          <a:xfrm flipH="1">
            <a:off x="2209800" y="4815223"/>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92" name="Picture 8" descr="https://encrypted-tbn0.gstatic.com/images?q=tbn:ANd9GcSJzArL_USGi5Dtj9maTXmOjGQCh5lrzQpuGCCzr_piNsi1N-ZqPG8I6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749" y="4862242"/>
            <a:ext cx="705688" cy="72009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http://b2b.cbsimg.net/blogs/pear090620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1802" y="3633893"/>
            <a:ext cx="543074" cy="682852"/>
          </a:xfrm>
          <a:prstGeom prst="rect">
            <a:avLst/>
          </a:prstGeom>
          <a:noFill/>
          <a:extLst>
            <a:ext uri="{909E8E84-426E-40DD-AFC4-6F175D3DCCD1}">
              <a14:hiddenFill xmlns:a14="http://schemas.microsoft.com/office/drawing/2010/main">
                <a:solidFill>
                  <a:srgbClr val="FFFFFF"/>
                </a:solidFill>
              </a14:hiddenFill>
            </a:ext>
          </a:extLst>
        </p:spPr>
      </p:pic>
      <p:sp>
        <p:nvSpPr>
          <p:cNvPr id="95" name="Rounded Rectangular Callout 94"/>
          <p:cNvSpPr/>
          <p:nvPr/>
        </p:nvSpPr>
        <p:spPr bwMode="auto">
          <a:xfrm>
            <a:off x="5685053" y="4824551"/>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96" name="Rounded Rectangular Callout 95"/>
          <p:cNvSpPr/>
          <p:nvPr/>
        </p:nvSpPr>
        <p:spPr bwMode="auto">
          <a:xfrm flipV="1">
            <a:off x="7517663" y="3538298"/>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98" name="Rounded Rectangular Callout 97"/>
          <p:cNvSpPr/>
          <p:nvPr/>
        </p:nvSpPr>
        <p:spPr bwMode="auto">
          <a:xfrm flipH="1">
            <a:off x="4200167" y="1892989"/>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99" name="Picture 4" descr="http://b2b.cbsimg.net/blogs/pear090620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1389" y="2033051"/>
            <a:ext cx="543074" cy="682852"/>
          </a:xfrm>
          <a:prstGeom prst="rect">
            <a:avLst/>
          </a:prstGeom>
          <a:noFill/>
          <a:extLst>
            <a:ext uri="{909E8E84-426E-40DD-AFC4-6F175D3DCCD1}">
              <a14:hiddenFill xmlns:a14="http://schemas.microsoft.com/office/drawing/2010/main">
                <a:solidFill>
                  <a:srgbClr val="FFFFFF"/>
                </a:solidFill>
              </a14:hiddenFill>
            </a:ext>
          </a:extLst>
        </p:spPr>
      </p:pic>
      <p:sp>
        <p:nvSpPr>
          <p:cNvPr id="114" name="Freeform 50"/>
          <p:cNvSpPr>
            <a:spLocks/>
          </p:cNvSpPr>
          <p:nvPr/>
        </p:nvSpPr>
        <p:spPr bwMode="auto">
          <a:xfrm>
            <a:off x="5140325" y="4008120"/>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115" name="Freeform 50"/>
          <p:cNvSpPr>
            <a:spLocks/>
          </p:cNvSpPr>
          <p:nvPr/>
        </p:nvSpPr>
        <p:spPr bwMode="auto">
          <a:xfrm rot="18900000" flipV="1">
            <a:off x="4178133" y="2502365"/>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116" name="Freeform 50"/>
          <p:cNvSpPr>
            <a:spLocks/>
          </p:cNvSpPr>
          <p:nvPr/>
        </p:nvSpPr>
        <p:spPr bwMode="auto">
          <a:xfrm flipV="1">
            <a:off x="3239657" y="3925888"/>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grpSp>
        <p:nvGrpSpPr>
          <p:cNvPr id="63" name="Group 38"/>
          <p:cNvGrpSpPr>
            <a:grpSpLocks/>
          </p:cNvGrpSpPr>
          <p:nvPr/>
        </p:nvGrpSpPr>
        <p:grpSpPr bwMode="auto">
          <a:xfrm>
            <a:off x="1753173" y="2575824"/>
            <a:ext cx="1509712" cy="908050"/>
            <a:chOff x="1295" y="669"/>
            <a:chExt cx="1115" cy="671"/>
          </a:xfrm>
        </p:grpSpPr>
        <p:sp>
          <p:nvSpPr>
            <p:cNvPr id="64" name="Freeform 39"/>
            <p:cNvSpPr>
              <a:spLocks/>
            </p:cNvSpPr>
            <p:nvPr/>
          </p:nvSpPr>
          <p:spPr bwMode="auto">
            <a:xfrm>
              <a:off x="1344" y="720"/>
              <a:ext cx="912" cy="480"/>
            </a:xfrm>
            <a:custGeom>
              <a:avLst/>
              <a:gdLst>
                <a:gd name="T0" fmla="*/ 0 w 912"/>
                <a:gd name="T1" fmla="*/ 0 h 624"/>
                <a:gd name="T2" fmla="*/ 384 w 912"/>
                <a:gd name="T3" fmla="*/ 369 h 624"/>
                <a:gd name="T4" fmla="*/ 912 w 912"/>
                <a:gd name="T5" fmla="*/ 369 h 624"/>
                <a:gd name="T6" fmla="*/ 384 w 912"/>
                <a:gd name="T7" fmla="*/ 0 h 624"/>
                <a:gd name="T8" fmla="*/ 0 w 912"/>
                <a:gd name="T9" fmla="*/ 0 h 624"/>
                <a:gd name="T10" fmla="*/ 0 60000 65536"/>
                <a:gd name="T11" fmla="*/ 0 60000 65536"/>
                <a:gd name="T12" fmla="*/ 0 60000 65536"/>
                <a:gd name="T13" fmla="*/ 0 60000 65536"/>
                <a:gd name="T14" fmla="*/ 0 60000 65536"/>
                <a:gd name="T15" fmla="*/ 0 w 912"/>
                <a:gd name="T16" fmla="*/ 0 h 624"/>
                <a:gd name="T17" fmla="*/ 912 w 912"/>
                <a:gd name="T18" fmla="*/ 624 h 624"/>
              </a:gdLst>
              <a:ahLst/>
              <a:cxnLst>
                <a:cxn ang="T10">
                  <a:pos x="T0" y="T1"/>
                </a:cxn>
                <a:cxn ang="T11">
                  <a:pos x="T2" y="T3"/>
                </a:cxn>
                <a:cxn ang="T12">
                  <a:pos x="T4" y="T5"/>
                </a:cxn>
                <a:cxn ang="T13">
                  <a:pos x="T6" y="T7"/>
                </a:cxn>
                <a:cxn ang="T14">
                  <a:pos x="T8" y="T9"/>
                </a:cxn>
              </a:cxnLst>
              <a:rect l="T15" t="T16" r="T17" b="T18"/>
              <a:pathLst>
                <a:path w="912" h="624">
                  <a:moveTo>
                    <a:pt x="0" y="0"/>
                  </a:moveTo>
                  <a:lnTo>
                    <a:pt x="384" y="624"/>
                  </a:lnTo>
                  <a:lnTo>
                    <a:pt x="912" y="624"/>
                  </a:lnTo>
                  <a:lnTo>
                    <a:pt x="384" y="0"/>
                  </a:lnTo>
                  <a:lnTo>
                    <a:pt x="0" y="0"/>
                  </a:lnTo>
                  <a:close/>
                </a:path>
              </a:pathLst>
            </a:custGeom>
            <a:solidFill>
              <a:srgbClr val="DDDDDD"/>
            </a:solidFill>
            <a:ln w="38100">
              <a:solidFill>
                <a:schemeClr val="tx1"/>
              </a:solidFill>
              <a:round/>
              <a:headEnd/>
              <a:tailEnd/>
            </a:ln>
          </p:spPr>
          <p:txBody>
            <a:bodyPr wrap="none" anchor="ctr"/>
            <a:lstStyle/>
            <a:p>
              <a:endParaRPr lang="en-US" dirty="0">
                <a:latin typeface="Arial" pitchFamily="34" charset="0"/>
              </a:endParaRPr>
            </a:p>
          </p:txBody>
        </p:sp>
        <p:sp>
          <p:nvSpPr>
            <p:cNvPr id="65" name="Rectangle 40"/>
            <p:cNvSpPr>
              <a:spLocks noChangeArrowheads="1"/>
            </p:cNvSpPr>
            <p:nvPr/>
          </p:nvSpPr>
          <p:spPr bwMode="auto">
            <a:xfrm>
              <a:off x="1728" y="1200"/>
              <a:ext cx="530" cy="140"/>
            </a:xfrm>
            <a:prstGeom prst="rect">
              <a:avLst/>
            </a:prstGeom>
            <a:solidFill>
              <a:srgbClr val="DDDDDD"/>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66" name="Freeform 41"/>
            <p:cNvSpPr>
              <a:spLocks/>
            </p:cNvSpPr>
            <p:nvPr/>
          </p:nvSpPr>
          <p:spPr bwMode="auto">
            <a:xfrm>
              <a:off x="1335" y="720"/>
              <a:ext cx="393" cy="615"/>
            </a:xfrm>
            <a:custGeom>
              <a:avLst/>
              <a:gdLst>
                <a:gd name="T0" fmla="*/ 9 w 393"/>
                <a:gd name="T1" fmla="*/ 0 h 615"/>
                <a:gd name="T2" fmla="*/ 0 w 393"/>
                <a:gd name="T3" fmla="*/ 121 h 615"/>
                <a:gd name="T4" fmla="*/ 393 w 393"/>
                <a:gd name="T5" fmla="*/ 615 h 615"/>
                <a:gd name="T6" fmla="*/ 393 w 393"/>
                <a:gd name="T7" fmla="*/ 480 h 615"/>
                <a:gd name="T8" fmla="*/ 9 w 393"/>
                <a:gd name="T9" fmla="*/ 0 h 615"/>
                <a:gd name="T10" fmla="*/ 0 60000 65536"/>
                <a:gd name="T11" fmla="*/ 0 60000 65536"/>
                <a:gd name="T12" fmla="*/ 0 60000 65536"/>
                <a:gd name="T13" fmla="*/ 0 60000 65536"/>
                <a:gd name="T14" fmla="*/ 0 60000 65536"/>
                <a:gd name="T15" fmla="*/ 0 w 393"/>
                <a:gd name="T16" fmla="*/ 0 h 615"/>
                <a:gd name="T17" fmla="*/ 393 w 393"/>
                <a:gd name="T18" fmla="*/ 615 h 615"/>
              </a:gdLst>
              <a:ahLst/>
              <a:cxnLst>
                <a:cxn ang="T10">
                  <a:pos x="T0" y="T1"/>
                </a:cxn>
                <a:cxn ang="T11">
                  <a:pos x="T2" y="T3"/>
                </a:cxn>
                <a:cxn ang="T12">
                  <a:pos x="T4" y="T5"/>
                </a:cxn>
                <a:cxn ang="T13">
                  <a:pos x="T6" y="T7"/>
                </a:cxn>
                <a:cxn ang="T14">
                  <a:pos x="T8" y="T9"/>
                </a:cxn>
              </a:cxnLst>
              <a:rect l="T15" t="T16" r="T17" b="T18"/>
              <a:pathLst>
                <a:path w="393" h="615">
                  <a:moveTo>
                    <a:pt x="9" y="0"/>
                  </a:moveTo>
                  <a:lnTo>
                    <a:pt x="0" y="121"/>
                  </a:lnTo>
                  <a:lnTo>
                    <a:pt x="393" y="615"/>
                  </a:lnTo>
                  <a:lnTo>
                    <a:pt x="393" y="480"/>
                  </a:lnTo>
                  <a:lnTo>
                    <a:pt x="9" y="0"/>
                  </a:lnTo>
                  <a:close/>
                </a:path>
              </a:pathLst>
            </a:custGeom>
            <a:solidFill>
              <a:srgbClr val="DDDDDD"/>
            </a:solidFill>
            <a:ln w="38100">
              <a:solidFill>
                <a:schemeClr val="tx1"/>
              </a:solidFill>
              <a:round/>
              <a:headEnd/>
              <a:tailEnd/>
            </a:ln>
          </p:spPr>
          <p:txBody>
            <a:bodyPr wrap="none" anchor="ctr"/>
            <a:lstStyle/>
            <a:p>
              <a:endParaRPr lang="en-US" dirty="0">
                <a:latin typeface="Arial" pitchFamily="34" charset="0"/>
              </a:endParaRPr>
            </a:p>
          </p:txBody>
        </p:sp>
        <p:sp>
          <p:nvSpPr>
            <p:cNvPr id="67" name="Freeform 42"/>
            <p:cNvSpPr>
              <a:spLocks/>
            </p:cNvSpPr>
            <p:nvPr/>
          </p:nvSpPr>
          <p:spPr bwMode="auto">
            <a:xfrm>
              <a:off x="1335" y="912"/>
              <a:ext cx="537" cy="359"/>
            </a:xfrm>
            <a:custGeom>
              <a:avLst/>
              <a:gdLst>
                <a:gd name="T0" fmla="*/ 338 w 537"/>
                <a:gd name="T1" fmla="*/ 258 h 359"/>
                <a:gd name="T2" fmla="*/ 345 w 537"/>
                <a:gd name="T3" fmla="*/ 336 h 359"/>
                <a:gd name="T4" fmla="*/ 164 w 537"/>
                <a:gd name="T5" fmla="*/ 359 h 359"/>
                <a:gd name="T6" fmla="*/ 0 w 537"/>
                <a:gd name="T7" fmla="*/ 176 h 359"/>
                <a:gd name="T8" fmla="*/ 281 w 537"/>
                <a:gd name="T9" fmla="*/ 0 h 359"/>
                <a:gd name="T10" fmla="*/ 537 w 537"/>
                <a:gd name="T11" fmla="*/ 122 h 359"/>
                <a:gd name="T12" fmla="*/ 505 w 537"/>
                <a:gd name="T13" fmla="*/ 153 h 359"/>
                <a:gd name="T14" fmla="*/ 274 w 537"/>
                <a:gd name="T15" fmla="*/ 75 h 359"/>
                <a:gd name="T16" fmla="*/ 91 w 537"/>
                <a:gd name="T17" fmla="*/ 176 h 359"/>
                <a:gd name="T18" fmla="*/ 201 w 537"/>
                <a:gd name="T19" fmla="*/ 304 h 359"/>
                <a:gd name="T20" fmla="*/ 338 w 537"/>
                <a:gd name="T21" fmla="*/ 258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7"/>
                <a:gd name="T34" fmla="*/ 0 h 359"/>
                <a:gd name="T35" fmla="*/ 537 w 537"/>
                <a:gd name="T36" fmla="*/ 359 h 3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7" h="359">
                  <a:moveTo>
                    <a:pt x="338" y="258"/>
                  </a:moveTo>
                  <a:lnTo>
                    <a:pt x="345" y="336"/>
                  </a:lnTo>
                  <a:lnTo>
                    <a:pt x="164" y="359"/>
                  </a:lnTo>
                  <a:lnTo>
                    <a:pt x="0" y="176"/>
                  </a:lnTo>
                  <a:lnTo>
                    <a:pt x="281" y="0"/>
                  </a:lnTo>
                  <a:lnTo>
                    <a:pt x="537" y="122"/>
                  </a:lnTo>
                  <a:lnTo>
                    <a:pt x="505" y="153"/>
                  </a:lnTo>
                  <a:lnTo>
                    <a:pt x="274" y="75"/>
                  </a:lnTo>
                  <a:lnTo>
                    <a:pt x="91" y="176"/>
                  </a:lnTo>
                  <a:lnTo>
                    <a:pt x="201" y="304"/>
                  </a:lnTo>
                  <a:lnTo>
                    <a:pt x="338" y="25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68" name="Freeform 43"/>
            <p:cNvSpPr>
              <a:spLocks/>
            </p:cNvSpPr>
            <p:nvPr/>
          </p:nvSpPr>
          <p:spPr bwMode="auto">
            <a:xfrm>
              <a:off x="1309" y="789"/>
              <a:ext cx="419" cy="245"/>
            </a:xfrm>
            <a:custGeom>
              <a:avLst/>
              <a:gdLst>
                <a:gd name="T0" fmla="*/ 206 w 537"/>
                <a:gd name="T1" fmla="*/ 120 h 359"/>
                <a:gd name="T2" fmla="*/ 210 w 537"/>
                <a:gd name="T3" fmla="*/ 156 h 359"/>
                <a:gd name="T4" fmla="*/ 100 w 537"/>
                <a:gd name="T5" fmla="*/ 167 h 359"/>
                <a:gd name="T6" fmla="*/ 0 w 537"/>
                <a:gd name="T7" fmla="*/ 82 h 359"/>
                <a:gd name="T8" fmla="*/ 171 w 537"/>
                <a:gd name="T9" fmla="*/ 0 h 359"/>
                <a:gd name="T10" fmla="*/ 327 w 537"/>
                <a:gd name="T11" fmla="*/ 57 h 359"/>
                <a:gd name="T12" fmla="*/ 307 w 537"/>
                <a:gd name="T13" fmla="*/ 71 h 359"/>
                <a:gd name="T14" fmla="*/ 167 w 537"/>
                <a:gd name="T15" fmla="*/ 35 h 359"/>
                <a:gd name="T16" fmla="*/ 55 w 537"/>
                <a:gd name="T17" fmla="*/ 82 h 359"/>
                <a:gd name="T18" fmla="*/ 123 w 537"/>
                <a:gd name="T19" fmla="*/ 141 h 359"/>
                <a:gd name="T20" fmla="*/ 206 w 537"/>
                <a:gd name="T21" fmla="*/ 12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7"/>
                <a:gd name="T34" fmla="*/ 0 h 359"/>
                <a:gd name="T35" fmla="*/ 537 w 537"/>
                <a:gd name="T36" fmla="*/ 359 h 3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7" h="359">
                  <a:moveTo>
                    <a:pt x="338" y="258"/>
                  </a:moveTo>
                  <a:lnTo>
                    <a:pt x="345" y="336"/>
                  </a:lnTo>
                  <a:lnTo>
                    <a:pt x="164" y="359"/>
                  </a:lnTo>
                  <a:lnTo>
                    <a:pt x="0" y="176"/>
                  </a:lnTo>
                  <a:lnTo>
                    <a:pt x="281" y="0"/>
                  </a:lnTo>
                  <a:lnTo>
                    <a:pt x="537" y="122"/>
                  </a:lnTo>
                  <a:lnTo>
                    <a:pt x="505" y="153"/>
                  </a:lnTo>
                  <a:lnTo>
                    <a:pt x="274" y="75"/>
                  </a:lnTo>
                  <a:lnTo>
                    <a:pt x="91" y="176"/>
                  </a:lnTo>
                  <a:lnTo>
                    <a:pt x="201" y="304"/>
                  </a:lnTo>
                  <a:lnTo>
                    <a:pt x="338" y="25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69" name="Freeform 44"/>
            <p:cNvSpPr>
              <a:spLocks/>
            </p:cNvSpPr>
            <p:nvPr/>
          </p:nvSpPr>
          <p:spPr bwMode="auto">
            <a:xfrm>
              <a:off x="1295" y="672"/>
              <a:ext cx="320" cy="240"/>
            </a:xfrm>
            <a:custGeom>
              <a:avLst/>
              <a:gdLst>
                <a:gd name="T0" fmla="*/ 120 w 537"/>
                <a:gd name="T1" fmla="*/ 115 h 359"/>
                <a:gd name="T2" fmla="*/ 123 w 537"/>
                <a:gd name="T3" fmla="*/ 150 h 359"/>
                <a:gd name="T4" fmla="*/ 58 w 537"/>
                <a:gd name="T5" fmla="*/ 160 h 359"/>
                <a:gd name="T6" fmla="*/ 0 w 537"/>
                <a:gd name="T7" fmla="*/ 79 h 359"/>
                <a:gd name="T8" fmla="*/ 100 w 537"/>
                <a:gd name="T9" fmla="*/ 0 h 359"/>
                <a:gd name="T10" fmla="*/ 191 w 537"/>
                <a:gd name="T11" fmla="*/ 55 h 359"/>
                <a:gd name="T12" fmla="*/ 179 w 537"/>
                <a:gd name="T13" fmla="*/ 68 h 359"/>
                <a:gd name="T14" fmla="*/ 97 w 537"/>
                <a:gd name="T15" fmla="*/ 33 h 359"/>
                <a:gd name="T16" fmla="*/ 32 w 537"/>
                <a:gd name="T17" fmla="*/ 79 h 359"/>
                <a:gd name="T18" fmla="*/ 72 w 537"/>
                <a:gd name="T19" fmla="*/ 136 h 359"/>
                <a:gd name="T20" fmla="*/ 120 w 537"/>
                <a:gd name="T21" fmla="*/ 115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7"/>
                <a:gd name="T34" fmla="*/ 0 h 359"/>
                <a:gd name="T35" fmla="*/ 537 w 537"/>
                <a:gd name="T36" fmla="*/ 359 h 3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7" h="359">
                  <a:moveTo>
                    <a:pt x="338" y="258"/>
                  </a:moveTo>
                  <a:lnTo>
                    <a:pt x="345" y="336"/>
                  </a:lnTo>
                  <a:lnTo>
                    <a:pt x="164" y="359"/>
                  </a:lnTo>
                  <a:lnTo>
                    <a:pt x="0" y="176"/>
                  </a:lnTo>
                  <a:lnTo>
                    <a:pt x="281" y="0"/>
                  </a:lnTo>
                  <a:lnTo>
                    <a:pt x="537" y="122"/>
                  </a:lnTo>
                  <a:lnTo>
                    <a:pt x="505" y="153"/>
                  </a:lnTo>
                  <a:lnTo>
                    <a:pt x="274" y="75"/>
                  </a:lnTo>
                  <a:lnTo>
                    <a:pt x="91" y="176"/>
                  </a:lnTo>
                  <a:lnTo>
                    <a:pt x="201" y="304"/>
                  </a:lnTo>
                  <a:lnTo>
                    <a:pt x="338" y="25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70" name="Freeform 45"/>
            <p:cNvSpPr>
              <a:spLocks/>
            </p:cNvSpPr>
            <p:nvPr/>
          </p:nvSpPr>
          <p:spPr bwMode="auto">
            <a:xfrm>
              <a:off x="1770" y="789"/>
              <a:ext cx="419" cy="245"/>
            </a:xfrm>
            <a:custGeom>
              <a:avLst/>
              <a:gdLst>
                <a:gd name="T0" fmla="*/ 241 w 419"/>
                <a:gd name="T1" fmla="*/ 171 h 245"/>
                <a:gd name="T2" fmla="*/ 260 w 419"/>
                <a:gd name="T3" fmla="*/ 217 h 245"/>
                <a:gd name="T4" fmla="*/ 291 w 419"/>
                <a:gd name="T5" fmla="*/ 245 h 245"/>
                <a:gd name="T6" fmla="*/ 419 w 419"/>
                <a:gd name="T7" fmla="*/ 120 h 245"/>
                <a:gd name="T8" fmla="*/ 200 w 419"/>
                <a:gd name="T9" fmla="*/ 0 h 245"/>
                <a:gd name="T10" fmla="*/ 0 w 419"/>
                <a:gd name="T11" fmla="*/ 83 h 245"/>
                <a:gd name="T12" fmla="*/ 25 w 419"/>
                <a:gd name="T13" fmla="*/ 104 h 245"/>
                <a:gd name="T14" fmla="*/ 205 w 419"/>
                <a:gd name="T15" fmla="*/ 51 h 245"/>
                <a:gd name="T16" fmla="*/ 348 w 419"/>
                <a:gd name="T17" fmla="*/ 120 h 245"/>
                <a:gd name="T18" fmla="*/ 262 w 419"/>
                <a:gd name="T19" fmla="*/ 207 h 245"/>
                <a:gd name="T20" fmla="*/ 241 w 419"/>
                <a:gd name="T21" fmla="*/ 171 h 2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9"/>
                <a:gd name="T34" fmla="*/ 0 h 245"/>
                <a:gd name="T35" fmla="*/ 419 w 419"/>
                <a:gd name="T36" fmla="*/ 245 h 2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9" h="245">
                  <a:moveTo>
                    <a:pt x="241" y="171"/>
                  </a:moveTo>
                  <a:lnTo>
                    <a:pt x="260" y="217"/>
                  </a:lnTo>
                  <a:lnTo>
                    <a:pt x="291" y="245"/>
                  </a:lnTo>
                  <a:lnTo>
                    <a:pt x="419" y="120"/>
                  </a:lnTo>
                  <a:lnTo>
                    <a:pt x="200" y="0"/>
                  </a:lnTo>
                  <a:lnTo>
                    <a:pt x="0" y="83"/>
                  </a:lnTo>
                  <a:lnTo>
                    <a:pt x="25" y="104"/>
                  </a:lnTo>
                  <a:lnTo>
                    <a:pt x="205" y="51"/>
                  </a:lnTo>
                  <a:lnTo>
                    <a:pt x="348" y="120"/>
                  </a:lnTo>
                  <a:lnTo>
                    <a:pt x="262" y="207"/>
                  </a:lnTo>
                  <a:lnTo>
                    <a:pt x="241" y="171"/>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71" name="Freeform 46"/>
            <p:cNvSpPr>
              <a:spLocks/>
            </p:cNvSpPr>
            <p:nvPr/>
          </p:nvSpPr>
          <p:spPr bwMode="auto">
            <a:xfrm>
              <a:off x="1673" y="669"/>
              <a:ext cx="320" cy="240"/>
            </a:xfrm>
            <a:custGeom>
              <a:avLst/>
              <a:gdLst>
                <a:gd name="T0" fmla="*/ 201 w 320"/>
                <a:gd name="T1" fmla="*/ 172 h 240"/>
                <a:gd name="T2" fmla="*/ 274 w 320"/>
                <a:gd name="T3" fmla="*/ 227 h 240"/>
                <a:gd name="T4" fmla="*/ 222 w 320"/>
                <a:gd name="T5" fmla="*/ 240 h 240"/>
                <a:gd name="T6" fmla="*/ 320 w 320"/>
                <a:gd name="T7" fmla="*/ 118 h 240"/>
                <a:gd name="T8" fmla="*/ 153 w 320"/>
                <a:gd name="T9" fmla="*/ 0 h 240"/>
                <a:gd name="T10" fmla="*/ 0 w 320"/>
                <a:gd name="T11" fmla="*/ 82 h 240"/>
                <a:gd name="T12" fmla="*/ 19 w 320"/>
                <a:gd name="T13" fmla="*/ 102 h 240"/>
                <a:gd name="T14" fmla="*/ 157 w 320"/>
                <a:gd name="T15" fmla="*/ 50 h 240"/>
                <a:gd name="T16" fmla="*/ 266 w 320"/>
                <a:gd name="T17" fmla="*/ 118 h 240"/>
                <a:gd name="T18" fmla="*/ 200 w 320"/>
                <a:gd name="T19" fmla="*/ 203 h 240"/>
                <a:gd name="T20" fmla="*/ 201 w 320"/>
                <a:gd name="T21" fmla="*/ 172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
                <a:gd name="T34" fmla="*/ 0 h 240"/>
                <a:gd name="T35" fmla="*/ 320 w 320"/>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 h="240">
                  <a:moveTo>
                    <a:pt x="201" y="172"/>
                  </a:moveTo>
                  <a:lnTo>
                    <a:pt x="274" y="227"/>
                  </a:lnTo>
                  <a:lnTo>
                    <a:pt x="222" y="240"/>
                  </a:lnTo>
                  <a:lnTo>
                    <a:pt x="320" y="118"/>
                  </a:lnTo>
                  <a:lnTo>
                    <a:pt x="153" y="0"/>
                  </a:lnTo>
                  <a:lnTo>
                    <a:pt x="0" y="82"/>
                  </a:lnTo>
                  <a:lnTo>
                    <a:pt x="19" y="102"/>
                  </a:lnTo>
                  <a:lnTo>
                    <a:pt x="157" y="50"/>
                  </a:lnTo>
                  <a:lnTo>
                    <a:pt x="266" y="118"/>
                  </a:lnTo>
                  <a:lnTo>
                    <a:pt x="200" y="203"/>
                  </a:lnTo>
                  <a:lnTo>
                    <a:pt x="201" y="17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73" name="Freeform 47"/>
            <p:cNvSpPr>
              <a:spLocks/>
            </p:cNvSpPr>
            <p:nvPr/>
          </p:nvSpPr>
          <p:spPr bwMode="auto">
            <a:xfrm>
              <a:off x="1873" y="854"/>
              <a:ext cx="537" cy="359"/>
            </a:xfrm>
            <a:custGeom>
              <a:avLst/>
              <a:gdLst>
                <a:gd name="T0" fmla="*/ 349 w 537"/>
                <a:gd name="T1" fmla="*/ 316 h 359"/>
                <a:gd name="T2" fmla="*/ 330 w 537"/>
                <a:gd name="T3" fmla="*/ 307 h 359"/>
                <a:gd name="T4" fmla="*/ 321 w 537"/>
                <a:gd name="T5" fmla="*/ 344 h 359"/>
                <a:gd name="T6" fmla="*/ 373 w 537"/>
                <a:gd name="T7" fmla="*/ 359 h 359"/>
                <a:gd name="T8" fmla="*/ 537 w 537"/>
                <a:gd name="T9" fmla="*/ 176 h 359"/>
                <a:gd name="T10" fmla="*/ 256 w 537"/>
                <a:gd name="T11" fmla="*/ 0 h 359"/>
                <a:gd name="T12" fmla="*/ 0 w 537"/>
                <a:gd name="T13" fmla="*/ 122 h 359"/>
                <a:gd name="T14" fmla="*/ 32 w 537"/>
                <a:gd name="T15" fmla="*/ 153 h 359"/>
                <a:gd name="T16" fmla="*/ 263 w 537"/>
                <a:gd name="T17" fmla="*/ 75 h 359"/>
                <a:gd name="T18" fmla="*/ 446 w 537"/>
                <a:gd name="T19" fmla="*/ 176 h 359"/>
                <a:gd name="T20" fmla="*/ 336 w 537"/>
                <a:gd name="T21" fmla="*/ 304 h 359"/>
                <a:gd name="T22" fmla="*/ 349 w 537"/>
                <a:gd name="T23" fmla="*/ 289 h 359"/>
                <a:gd name="T24" fmla="*/ 330 w 537"/>
                <a:gd name="T25" fmla="*/ 289 h 359"/>
                <a:gd name="T26" fmla="*/ 312 w 537"/>
                <a:gd name="T27" fmla="*/ 289 h 359"/>
                <a:gd name="T28" fmla="*/ 349 w 537"/>
                <a:gd name="T29" fmla="*/ 316 h 3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7"/>
                <a:gd name="T46" fmla="*/ 0 h 359"/>
                <a:gd name="T47" fmla="*/ 537 w 537"/>
                <a:gd name="T48" fmla="*/ 359 h 3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7" h="359">
                  <a:moveTo>
                    <a:pt x="349" y="316"/>
                  </a:moveTo>
                  <a:lnTo>
                    <a:pt x="330" y="307"/>
                  </a:lnTo>
                  <a:lnTo>
                    <a:pt x="321" y="344"/>
                  </a:lnTo>
                  <a:lnTo>
                    <a:pt x="373" y="359"/>
                  </a:lnTo>
                  <a:lnTo>
                    <a:pt x="537" y="176"/>
                  </a:lnTo>
                  <a:lnTo>
                    <a:pt x="256" y="0"/>
                  </a:lnTo>
                  <a:lnTo>
                    <a:pt x="0" y="122"/>
                  </a:lnTo>
                  <a:lnTo>
                    <a:pt x="32" y="153"/>
                  </a:lnTo>
                  <a:lnTo>
                    <a:pt x="263" y="75"/>
                  </a:lnTo>
                  <a:lnTo>
                    <a:pt x="446" y="176"/>
                  </a:lnTo>
                  <a:lnTo>
                    <a:pt x="336" y="304"/>
                  </a:lnTo>
                  <a:lnTo>
                    <a:pt x="349" y="289"/>
                  </a:lnTo>
                  <a:lnTo>
                    <a:pt x="330" y="289"/>
                  </a:lnTo>
                  <a:lnTo>
                    <a:pt x="312" y="289"/>
                  </a:lnTo>
                  <a:lnTo>
                    <a:pt x="349" y="316"/>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spTree>
    <p:extLst>
      <p:ext uri="{BB962C8B-B14F-4D97-AF65-F5344CB8AC3E}">
        <p14:creationId xmlns:p14="http://schemas.microsoft.com/office/powerpoint/2010/main" val="37457078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Byzantine Failures</a:t>
            </a:r>
          </a:p>
        </p:txBody>
      </p:sp>
      <p:sp>
        <p:nvSpPr>
          <p:cNvPr id="4" name="Slide Number Placeholder 3"/>
          <p:cNvSpPr>
            <a:spLocks noGrp="1"/>
          </p:cNvSpPr>
          <p:nvPr>
            <p:ph type="sldNum" sz="quarter" idx="11"/>
          </p:nvPr>
        </p:nvSpPr>
        <p:spPr>
          <a:xfrm>
            <a:off x="6248400" y="6400800"/>
            <a:ext cx="2895600" cy="457200"/>
          </a:xfrm>
        </p:spPr>
        <p:txBody>
          <a:bodyPr/>
          <a:lstStyle/>
          <a:p>
            <a:fld id="{DDA13F16-CD78-4520-9B53-E3A23A002AF0}" type="slidenum">
              <a:rPr lang="en-US" smtClean="0"/>
              <a:pPr/>
              <a:t>74</a:t>
            </a:fld>
            <a:endParaRPr lang="en-US" dirty="0"/>
          </a:p>
        </p:txBody>
      </p:sp>
      <p:grpSp>
        <p:nvGrpSpPr>
          <p:cNvPr id="7" name="Group 60"/>
          <p:cNvGrpSpPr>
            <a:grpSpLocks/>
          </p:cNvGrpSpPr>
          <p:nvPr/>
        </p:nvGrpSpPr>
        <p:grpSpPr bwMode="auto">
          <a:xfrm flipH="1">
            <a:off x="5657430" y="2605193"/>
            <a:ext cx="1447800" cy="1295400"/>
            <a:chOff x="3168" y="1824"/>
            <a:chExt cx="912" cy="816"/>
          </a:xfrm>
          <a:solidFill>
            <a:schemeClr val="bg1">
              <a:lumMod val="75000"/>
            </a:schemeClr>
          </a:solidFill>
        </p:grpSpPr>
        <p:sp>
          <p:nvSpPr>
            <p:cNvPr id="54" name="Freeform 6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55" name="Freeform 6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56" name="Freeform 6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57" name="Freeform 6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grpFill/>
            <a:ln w="38100">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58" name="Freeform 6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grpFill/>
            <a:ln w="38100">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59" name="Freeform 6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grpFill/>
            <a:ln w="38100">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60" name="Freeform 6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61" name="Freeform 6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62" name="Freeform 6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grpSp>
      <p:grpSp>
        <p:nvGrpSpPr>
          <p:cNvPr id="9" name="Group 39"/>
          <p:cNvGrpSpPr>
            <a:grpSpLocks/>
          </p:cNvGrpSpPr>
          <p:nvPr/>
        </p:nvGrpSpPr>
        <p:grpSpPr bwMode="auto">
          <a:xfrm>
            <a:off x="3867569" y="5143351"/>
            <a:ext cx="1146175" cy="1000125"/>
            <a:chOff x="1043" y="2546"/>
            <a:chExt cx="869" cy="740"/>
          </a:xfrm>
          <a:solidFill>
            <a:schemeClr val="bg1">
              <a:lumMod val="75000"/>
            </a:schemeClr>
          </a:solidFill>
        </p:grpSpPr>
        <p:sp>
          <p:nvSpPr>
            <p:cNvPr id="35" name="Freeform 40"/>
            <p:cNvSpPr>
              <a:spLocks/>
            </p:cNvSpPr>
            <p:nvPr/>
          </p:nvSpPr>
          <p:spPr bwMode="auto">
            <a:xfrm>
              <a:off x="1769" y="3004"/>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36" name="Freeform 41"/>
            <p:cNvSpPr>
              <a:spLocks/>
            </p:cNvSpPr>
            <p:nvPr/>
          </p:nvSpPr>
          <p:spPr bwMode="auto">
            <a:xfrm>
              <a:off x="1737" y="2814"/>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37" name="Freeform 42"/>
            <p:cNvSpPr>
              <a:spLocks/>
            </p:cNvSpPr>
            <p:nvPr/>
          </p:nvSpPr>
          <p:spPr bwMode="auto">
            <a:xfrm flipH="1">
              <a:off x="1043" y="3008"/>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38" name="Freeform 43"/>
            <p:cNvSpPr>
              <a:spLocks/>
            </p:cNvSpPr>
            <p:nvPr/>
          </p:nvSpPr>
          <p:spPr bwMode="auto">
            <a:xfrm flipH="1">
              <a:off x="1133" y="2833"/>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39" name="AutoShape 44"/>
            <p:cNvSpPr>
              <a:spLocks noChangeArrowheads="1"/>
            </p:cNvSpPr>
            <p:nvPr/>
          </p:nvSpPr>
          <p:spPr bwMode="auto">
            <a:xfrm flipV="1">
              <a:off x="1163" y="2546"/>
              <a:ext cx="657" cy="557"/>
            </a:xfrm>
            <a:custGeom>
              <a:avLst/>
              <a:gdLst>
                <a:gd name="T0" fmla="*/ 17 w 21600"/>
                <a:gd name="T1" fmla="*/ 7 h 21600"/>
                <a:gd name="T2" fmla="*/ 10 w 21600"/>
                <a:gd name="T3" fmla="*/ 14 h 21600"/>
                <a:gd name="T4" fmla="*/ 2 w 21600"/>
                <a:gd name="T5" fmla="*/ 7 h 21600"/>
                <a:gd name="T6" fmla="*/ 10 w 21600"/>
                <a:gd name="T7" fmla="*/ 0 h 21600"/>
                <a:gd name="T8" fmla="*/ 0 60000 65536"/>
                <a:gd name="T9" fmla="*/ 0 60000 65536"/>
                <a:gd name="T10" fmla="*/ 0 60000 65536"/>
                <a:gd name="T11" fmla="*/ 0 60000 65536"/>
                <a:gd name="T12" fmla="*/ 4504 w 21600"/>
                <a:gd name="T13" fmla="*/ 4498 h 21600"/>
                <a:gd name="T14" fmla="*/ 17096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pFill/>
            <a:ln w="38100">
              <a:solidFill>
                <a:schemeClr val="bg1">
                  <a:lumMod val="50000"/>
                </a:schemeClr>
              </a:solidFill>
              <a:miter lim="800000"/>
              <a:headEnd/>
              <a:tailEnd/>
            </a:ln>
          </p:spPr>
          <p:txBody>
            <a:bodyPr rot="10800000" wrap="none" anchor="ctr"/>
            <a:lstStyle/>
            <a:p>
              <a:endParaRPr lang="en-US" dirty="0">
                <a:latin typeface="Arial" panose="020B0604020202020204" pitchFamily="34" charset="0"/>
              </a:endParaRPr>
            </a:p>
          </p:txBody>
        </p:sp>
        <p:sp>
          <p:nvSpPr>
            <p:cNvPr id="40" name="Rectangle 45"/>
            <p:cNvSpPr>
              <a:spLocks noChangeArrowheads="1"/>
            </p:cNvSpPr>
            <p:nvPr/>
          </p:nvSpPr>
          <p:spPr bwMode="auto">
            <a:xfrm>
              <a:off x="1163" y="3110"/>
              <a:ext cx="657" cy="157"/>
            </a:xfrm>
            <a:prstGeom prst="rect">
              <a:avLst/>
            </a:prstGeom>
            <a:grpFill/>
            <a:ln w="38100">
              <a:solidFill>
                <a:schemeClr val="bg1">
                  <a:lumMod val="50000"/>
                </a:schemeClr>
              </a:solidFill>
              <a:miter lim="800000"/>
              <a:headEnd/>
              <a:tailEnd/>
            </a:ln>
          </p:spPr>
          <p:txBody>
            <a:bodyPr wrap="none" anchor="ctr"/>
            <a:lstStyle/>
            <a:p>
              <a:endParaRPr lang="en-US" dirty="0">
                <a:latin typeface="Arial" panose="020B0604020202020204" pitchFamily="34" charset="0"/>
              </a:endParaRPr>
            </a:p>
          </p:txBody>
        </p:sp>
        <p:sp>
          <p:nvSpPr>
            <p:cNvPr id="41" name="Freeform 46"/>
            <p:cNvSpPr>
              <a:spLocks/>
            </p:cNvSpPr>
            <p:nvPr/>
          </p:nvSpPr>
          <p:spPr bwMode="auto">
            <a:xfrm>
              <a:off x="1694"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sp>
          <p:nvSpPr>
            <p:cNvPr id="42" name="Freeform 47"/>
            <p:cNvSpPr>
              <a:spLocks/>
            </p:cNvSpPr>
            <p:nvPr/>
          </p:nvSpPr>
          <p:spPr bwMode="auto">
            <a:xfrm flipH="1">
              <a:off x="1186" y="2640"/>
              <a:ext cx="86" cy="221"/>
            </a:xfrm>
            <a:custGeom>
              <a:avLst/>
              <a:gdLst>
                <a:gd name="T0" fmla="*/ 0 w 143"/>
                <a:gd name="T1" fmla="*/ 0 h 278"/>
                <a:gd name="T2" fmla="*/ 86 w 143"/>
                <a:gd name="T3" fmla="*/ 33 h 278"/>
                <a:gd name="T4" fmla="*/ 86 w 143"/>
                <a:gd name="T5" fmla="*/ 192 h 278"/>
                <a:gd name="T6" fmla="*/ 60 w 143"/>
                <a:gd name="T7" fmla="*/ 221 h 278"/>
                <a:gd name="T8" fmla="*/ 56 w 143"/>
                <a:gd name="T9" fmla="*/ 79 h 278"/>
                <a:gd name="T10" fmla="*/ 4 w 143"/>
                <a:gd name="T11" fmla="*/ 4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grpFill/>
            <a:ln w="9525">
              <a:solidFill>
                <a:schemeClr val="bg1">
                  <a:lumMod val="50000"/>
                </a:schemeClr>
              </a:solidFill>
              <a:round/>
              <a:headEnd/>
              <a:tailEnd/>
            </a:ln>
          </p:spPr>
          <p:txBody>
            <a:bodyPr wrap="none" anchor="ctr"/>
            <a:lstStyle/>
            <a:p>
              <a:endParaRPr lang="en-US" dirty="0">
                <a:latin typeface="Arial" panose="020B0604020202020204" pitchFamily="34" charset="0"/>
              </a:endParaRPr>
            </a:p>
          </p:txBody>
        </p:sp>
      </p:grpSp>
      <p:sp>
        <p:nvSpPr>
          <p:cNvPr id="85" name="AutoShape 2"/>
          <p:cNvSpPr>
            <a:spLocks noChangeArrowheads="1"/>
          </p:cNvSpPr>
          <p:nvPr/>
        </p:nvSpPr>
        <p:spPr bwMode="auto">
          <a:xfrm>
            <a:off x="3490913" y="1936433"/>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cs typeface="Arial" pitchFamily="34" charset="0"/>
            </a:endParaRPr>
          </a:p>
        </p:txBody>
      </p:sp>
      <p:sp>
        <p:nvSpPr>
          <p:cNvPr id="86" name="AutoShape 3"/>
          <p:cNvSpPr>
            <a:spLocks noChangeArrowheads="1"/>
          </p:cNvSpPr>
          <p:nvPr/>
        </p:nvSpPr>
        <p:spPr bwMode="auto">
          <a:xfrm>
            <a:off x="2209800" y="385572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anose="020B0604020202020204" pitchFamily="34" charset="0"/>
            </a:endParaRPr>
          </a:p>
        </p:txBody>
      </p:sp>
      <p:sp>
        <p:nvSpPr>
          <p:cNvPr id="87" name="AutoShape 38"/>
          <p:cNvSpPr>
            <a:spLocks noChangeArrowheads="1"/>
          </p:cNvSpPr>
          <p:nvPr/>
        </p:nvSpPr>
        <p:spPr bwMode="auto">
          <a:xfrm>
            <a:off x="566738" y="1842770"/>
            <a:ext cx="4724400" cy="2886075"/>
          </a:xfrm>
          <a:custGeom>
            <a:avLst/>
            <a:gdLst>
              <a:gd name="T0" fmla="*/ 516665665 w 21600"/>
              <a:gd name="T1" fmla="*/ 0 h 21600"/>
              <a:gd name="T2" fmla="*/ 151315970 w 21600"/>
              <a:gd name="T3" fmla="*/ 56468592 h 21600"/>
              <a:gd name="T4" fmla="*/ 0 w 21600"/>
              <a:gd name="T5" fmla="*/ 192810918 h 21600"/>
              <a:gd name="T6" fmla="*/ 151315970 w 21600"/>
              <a:gd name="T7" fmla="*/ 329153127 h 21600"/>
              <a:gd name="T8" fmla="*/ 516665665 w 21600"/>
              <a:gd name="T9" fmla="*/ 385621569 h 21600"/>
              <a:gd name="T10" fmla="*/ 882015196 w 21600"/>
              <a:gd name="T11" fmla="*/ 329153127 h 21600"/>
              <a:gd name="T12" fmla="*/ 1033331330 w 21600"/>
              <a:gd name="T13" fmla="*/ 192810918 h 21600"/>
              <a:gd name="T14" fmla="*/ 882015196 w 21600"/>
              <a:gd name="T15" fmla="*/ 5646859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rgbClr val="FF7C80">
              <a:alpha val="23921"/>
            </a:srgbClr>
          </a:solidFill>
          <a:ln w="9525">
            <a:noFill/>
            <a:round/>
            <a:headEnd/>
            <a:tailEnd/>
          </a:ln>
        </p:spPr>
        <p:txBody>
          <a:bodyPr wrap="none" anchor="ctr"/>
          <a:lstStyle/>
          <a:p>
            <a:endParaRPr lang="en-US" dirty="0">
              <a:latin typeface="Arial" panose="020B0604020202020204" pitchFamily="34" charset="0"/>
            </a:endParaRPr>
          </a:p>
        </p:txBody>
      </p:sp>
      <p:sp>
        <p:nvSpPr>
          <p:cNvPr id="88" name="Freeform 50"/>
          <p:cNvSpPr>
            <a:spLocks/>
          </p:cNvSpPr>
          <p:nvPr/>
        </p:nvSpPr>
        <p:spPr bwMode="auto">
          <a:xfrm>
            <a:off x="4987925" y="3855720"/>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chemeClr val="bg1">
              <a:lumMod val="75000"/>
            </a:schemeClr>
          </a:solidFill>
          <a:ln w="38100">
            <a:solidFill>
              <a:schemeClr val="bg1">
                <a:lumMod val="50000"/>
              </a:schemeClr>
            </a:solidFill>
            <a:round/>
            <a:headEnd/>
            <a:tailEnd/>
          </a:ln>
        </p:spPr>
        <p:txBody>
          <a:bodyPr wrap="none" anchor="ctr"/>
          <a:lstStyle/>
          <a:p>
            <a:endParaRPr lang="en-US" dirty="0">
              <a:latin typeface="Arial" pitchFamily="34" charset="0"/>
            </a:endParaRPr>
          </a:p>
        </p:txBody>
      </p:sp>
      <p:sp>
        <p:nvSpPr>
          <p:cNvPr id="89" name="Freeform 50"/>
          <p:cNvSpPr>
            <a:spLocks/>
          </p:cNvSpPr>
          <p:nvPr/>
        </p:nvSpPr>
        <p:spPr bwMode="auto">
          <a:xfrm flipV="1">
            <a:off x="3087257" y="3899218"/>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chemeClr val="bg1">
              <a:lumMod val="75000"/>
            </a:schemeClr>
          </a:solidFill>
          <a:ln w="38100">
            <a:solidFill>
              <a:schemeClr val="bg1">
                <a:lumMod val="50000"/>
              </a:schemeClr>
            </a:solidFill>
            <a:round/>
            <a:headEnd/>
            <a:tailEnd/>
          </a:ln>
        </p:spPr>
        <p:txBody>
          <a:bodyPr wrap="none" anchor="ctr"/>
          <a:lstStyle/>
          <a:p>
            <a:endParaRPr lang="en-US" dirty="0">
              <a:latin typeface="Arial" pitchFamily="34" charset="0"/>
            </a:endParaRPr>
          </a:p>
        </p:txBody>
      </p:sp>
      <p:pic>
        <p:nvPicPr>
          <p:cNvPr id="90" name="Picture 8" descr="https://encrypted-tbn0.gstatic.com/images?q=tbn:ANd9GcSJzArL_USGi5Dtj9maTXmOjGQCh5lrzQpuGCCzr_piNsi1N-ZqPG8I6Q"/>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93230" y="4897120"/>
            <a:ext cx="705688" cy="720090"/>
          </a:xfrm>
          <a:prstGeom prst="rect">
            <a:avLst/>
          </a:prstGeom>
          <a:noFill/>
          <a:extLst>
            <a:ext uri="{909E8E84-426E-40DD-AFC4-6F175D3DCCD1}">
              <a14:hiddenFill xmlns:a14="http://schemas.microsoft.com/office/drawing/2010/main">
                <a:solidFill>
                  <a:srgbClr val="FFFFFF"/>
                </a:solidFill>
              </a14:hiddenFill>
            </a:ext>
          </a:extLst>
        </p:spPr>
      </p:pic>
      <p:sp>
        <p:nvSpPr>
          <p:cNvPr id="91" name="Rounded Rectangular Callout 90"/>
          <p:cNvSpPr/>
          <p:nvPr/>
        </p:nvSpPr>
        <p:spPr bwMode="auto">
          <a:xfrm flipH="1">
            <a:off x="2209800" y="4815223"/>
            <a:ext cx="1057838" cy="865227"/>
          </a:xfrm>
          <a:prstGeom prst="wedgeRoundRectCallout">
            <a:avLst>
              <a:gd name="adj1" fmla="val -101458"/>
              <a:gd name="adj2" fmla="val 49290"/>
              <a:gd name="adj3" fmla="val 16667"/>
            </a:avLst>
          </a:prstGeom>
          <a:noFill/>
          <a:ln w="38100">
            <a:solidFill>
              <a:schemeClr val="bg1">
                <a:lumMod val="50000"/>
              </a:schemeClr>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92" name="Picture 8" descr="https://encrypted-tbn0.gstatic.com/images?q=tbn:ANd9GcSJzArL_USGi5Dtj9maTXmOjGQCh5lrzQpuGCCzr_piNsi1N-ZqPG8I6Q"/>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50749" y="4862242"/>
            <a:ext cx="705688" cy="72009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http://b2b.cbsimg.net/blogs/pear09062012.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11802" y="3633893"/>
            <a:ext cx="543074" cy="682852"/>
          </a:xfrm>
          <a:prstGeom prst="rect">
            <a:avLst/>
          </a:prstGeom>
          <a:noFill/>
          <a:extLst>
            <a:ext uri="{909E8E84-426E-40DD-AFC4-6F175D3DCCD1}">
              <a14:hiddenFill xmlns:a14="http://schemas.microsoft.com/office/drawing/2010/main">
                <a:solidFill>
                  <a:srgbClr val="FFFFFF"/>
                </a:solidFill>
              </a14:hiddenFill>
            </a:ext>
          </a:extLst>
        </p:spPr>
      </p:pic>
      <p:sp>
        <p:nvSpPr>
          <p:cNvPr id="95" name="Rounded Rectangular Callout 94"/>
          <p:cNvSpPr/>
          <p:nvPr/>
        </p:nvSpPr>
        <p:spPr bwMode="auto">
          <a:xfrm>
            <a:off x="5685053" y="4824551"/>
            <a:ext cx="1057838" cy="865227"/>
          </a:xfrm>
          <a:prstGeom prst="wedgeRoundRectCallout">
            <a:avLst>
              <a:gd name="adj1" fmla="val -101458"/>
              <a:gd name="adj2" fmla="val 49290"/>
              <a:gd name="adj3" fmla="val 16667"/>
            </a:avLst>
          </a:prstGeom>
          <a:noFill/>
          <a:ln w="38100">
            <a:solidFill>
              <a:schemeClr val="bg1">
                <a:lumMod val="50000"/>
              </a:schemeClr>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96" name="Rounded Rectangular Callout 95"/>
          <p:cNvSpPr/>
          <p:nvPr/>
        </p:nvSpPr>
        <p:spPr bwMode="auto">
          <a:xfrm flipV="1">
            <a:off x="7517663" y="3538298"/>
            <a:ext cx="1057838" cy="865227"/>
          </a:xfrm>
          <a:prstGeom prst="wedgeRoundRectCallout">
            <a:avLst>
              <a:gd name="adj1" fmla="val -101458"/>
              <a:gd name="adj2" fmla="val 49290"/>
              <a:gd name="adj3" fmla="val 16667"/>
            </a:avLst>
          </a:prstGeom>
          <a:noFill/>
          <a:ln w="38100">
            <a:solidFill>
              <a:schemeClr val="bg1">
                <a:lumMod val="50000"/>
              </a:schemeClr>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97" name="Freeform 50"/>
          <p:cNvSpPr>
            <a:spLocks/>
          </p:cNvSpPr>
          <p:nvPr/>
        </p:nvSpPr>
        <p:spPr bwMode="auto">
          <a:xfrm rot="18900000" flipV="1">
            <a:off x="4025733" y="2349965"/>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chemeClr val="bg1">
              <a:lumMod val="75000"/>
            </a:schemeClr>
          </a:solidFill>
          <a:ln w="38100">
            <a:solidFill>
              <a:schemeClr val="bg1">
                <a:lumMod val="50000"/>
              </a:schemeClr>
            </a:solidFill>
            <a:round/>
            <a:headEnd/>
            <a:tailEnd/>
          </a:ln>
        </p:spPr>
        <p:txBody>
          <a:bodyPr wrap="none" anchor="ctr"/>
          <a:lstStyle/>
          <a:p>
            <a:endParaRPr lang="en-US" dirty="0">
              <a:latin typeface="Arial" pitchFamily="34" charset="0"/>
            </a:endParaRPr>
          </a:p>
        </p:txBody>
      </p:sp>
      <p:sp>
        <p:nvSpPr>
          <p:cNvPr id="98" name="Rounded Rectangular Callout 97"/>
          <p:cNvSpPr/>
          <p:nvPr/>
        </p:nvSpPr>
        <p:spPr bwMode="auto">
          <a:xfrm flipH="1">
            <a:off x="4200167" y="1892989"/>
            <a:ext cx="1057838" cy="865227"/>
          </a:xfrm>
          <a:prstGeom prst="wedgeRoundRectCallout">
            <a:avLst>
              <a:gd name="adj1" fmla="val -101458"/>
              <a:gd name="adj2" fmla="val 49290"/>
              <a:gd name="adj3" fmla="val 16667"/>
            </a:avLst>
          </a:prstGeom>
          <a:noFill/>
          <a:ln w="38100">
            <a:solidFill>
              <a:schemeClr val="bg1">
                <a:lumMod val="50000"/>
              </a:schemeClr>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99" name="Picture 4" descr="http://b2b.cbsimg.net/blogs/pear09062012.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11389" y="2033051"/>
            <a:ext cx="543074" cy="682852"/>
          </a:xfrm>
          <a:prstGeom prst="rect">
            <a:avLst/>
          </a:prstGeom>
          <a:noFill/>
          <a:extLst>
            <a:ext uri="{909E8E84-426E-40DD-AFC4-6F175D3DCCD1}">
              <a14:hiddenFill xmlns:a14="http://schemas.microsoft.com/office/drawing/2010/main">
                <a:solidFill>
                  <a:srgbClr val="FFFFFF"/>
                </a:solidFill>
              </a14:hiddenFill>
            </a:ext>
          </a:extLst>
        </p:spPr>
      </p:pic>
      <p:sp>
        <p:nvSpPr>
          <p:cNvPr id="100" name="Rounded Rectangular Callout 99"/>
          <p:cNvSpPr/>
          <p:nvPr/>
        </p:nvSpPr>
        <p:spPr bwMode="auto">
          <a:xfrm flipH="1" flipV="1">
            <a:off x="400583" y="3506548"/>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sp>
        <p:nvSpPr>
          <p:cNvPr id="101" name="Rounded Rectangular Callout 100"/>
          <p:cNvSpPr/>
          <p:nvPr/>
        </p:nvSpPr>
        <p:spPr bwMode="auto">
          <a:xfrm>
            <a:off x="3294729" y="1763409"/>
            <a:ext cx="1057838" cy="865227"/>
          </a:xfrm>
          <a:prstGeom prst="wedgeRoundRectCallout">
            <a:avLst>
              <a:gd name="adj1" fmla="val -101458"/>
              <a:gd name="adj2" fmla="val 49290"/>
              <a:gd name="adj3" fmla="val 16667"/>
            </a:avLst>
          </a:prstGeom>
          <a:noFill/>
          <a:ln w="38100">
            <a:solidFill>
              <a:schemeClr val="tx1"/>
            </a:solidFill>
            <a:round/>
            <a:headEnd/>
            <a:tailEnd/>
          </a:ln>
          <a:effectLst/>
        </p:spPr>
        <p:txBody>
          <a:bodyPr wrap="none" rtlCol="0" anchor="ctr"/>
          <a:lstStyle/>
          <a:p>
            <a:pPr algn="ctr"/>
            <a:endParaRPr lang="en-US" dirty="0">
              <a:latin typeface="Arial" pitchFamily="34" charset="0"/>
              <a:cs typeface="Arial" pitchFamily="34" charset="0"/>
            </a:endParaRPr>
          </a:p>
        </p:txBody>
      </p:sp>
      <p:pic>
        <p:nvPicPr>
          <p:cNvPr id="103" name="Picture 2" descr="http://b2b.cbsimg.net/blogs/cherry090620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502" y="3616814"/>
            <a:ext cx="617999" cy="699931"/>
          </a:xfrm>
          <a:prstGeom prst="rect">
            <a:avLst/>
          </a:prstGeom>
          <a:noFill/>
          <a:extLst>
            <a:ext uri="{909E8E84-426E-40DD-AFC4-6F175D3DCCD1}">
              <a14:hiddenFill xmlns:a14="http://schemas.microsoft.com/office/drawing/2010/main">
                <a:solidFill>
                  <a:srgbClr val="FFFFFF"/>
                </a:solidFill>
              </a14:hiddenFill>
            </a:ext>
          </a:extLst>
        </p:spPr>
      </p:pic>
      <p:sp>
        <p:nvSpPr>
          <p:cNvPr id="114" name="Freeform 50"/>
          <p:cNvSpPr>
            <a:spLocks/>
          </p:cNvSpPr>
          <p:nvPr/>
        </p:nvSpPr>
        <p:spPr bwMode="auto">
          <a:xfrm>
            <a:off x="5140325" y="4008120"/>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chemeClr val="bg1">
              <a:lumMod val="75000"/>
            </a:schemeClr>
          </a:solidFill>
          <a:ln w="38100">
            <a:solidFill>
              <a:schemeClr val="bg1">
                <a:lumMod val="50000"/>
              </a:schemeClr>
            </a:solidFill>
            <a:round/>
            <a:headEnd/>
            <a:tailEnd/>
          </a:ln>
        </p:spPr>
        <p:txBody>
          <a:bodyPr wrap="none" anchor="ctr"/>
          <a:lstStyle/>
          <a:p>
            <a:endParaRPr lang="en-US" dirty="0">
              <a:latin typeface="Arial" pitchFamily="34" charset="0"/>
            </a:endParaRPr>
          </a:p>
        </p:txBody>
      </p:sp>
      <p:sp>
        <p:nvSpPr>
          <p:cNvPr id="115" name="Freeform 50"/>
          <p:cNvSpPr>
            <a:spLocks/>
          </p:cNvSpPr>
          <p:nvPr/>
        </p:nvSpPr>
        <p:spPr bwMode="auto">
          <a:xfrm rot="18900000" flipV="1">
            <a:off x="4178133" y="2502365"/>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sp>
        <p:nvSpPr>
          <p:cNvPr id="116" name="Freeform 50"/>
          <p:cNvSpPr>
            <a:spLocks/>
          </p:cNvSpPr>
          <p:nvPr/>
        </p:nvSpPr>
        <p:spPr bwMode="auto">
          <a:xfrm flipV="1">
            <a:off x="3239657" y="3925888"/>
            <a:ext cx="866775" cy="1041400"/>
          </a:xfrm>
          <a:custGeom>
            <a:avLst/>
            <a:gdLst>
              <a:gd name="T0" fmla="*/ 2147483647 w 546"/>
              <a:gd name="T1" fmla="*/ 0 h 656"/>
              <a:gd name="T2" fmla="*/ 2147483647 w 546"/>
              <a:gd name="T3" fmla="*/ 2147483647 h 656"/>
              <a:gd name="T4" fmla="*/ 2147483647 w 546"/>
              <a:gd name="T5" fmla="*/ 2147483647 h 656"/>
              <a:gd name="T6" fmla="*/ 0 w 546"/>
              <a:gd name="T7" fmla="*/ 2147483647 h 656"/>
              <a:gd name="T8" fmla="*/ 2147483647 w 546"/>
              <a:gd name="T9" fmla="*/ 2147483647 h 656"/>
              <a:gd name="T10" fmla="*/ 2147483647 w 546"/>
              <a:gd name="T11" fmla="*/ 2147483647 h 656"/>
              <a:gd name="T12" fmla="*/ 2147483647 w 546"/>
              <a:gd name="T13" fmla="*/ 0 h 656"/>
              <a:gd name="T14" fmla="*/ 0 60000 65536"/>
              <a:gd name="T15" fmla="*/ 0 60000 65536"/>
              <a:gd name="T16" fmla="*/ 0 60000 65536"/>
              <a:gd name="T17" fmla="*/ 0 60000 65536"/>
              <a:gd name="T18" fmla="*/ 0 60000 65536"/>
              <a:gd name="T19" fmla="*/ 0 60000 65536"/>
              <a:gd name="T20" fmla="*/ 0 60000 65536"/>
              <a:gd name="T21" fmla="*/ 0 w 546"/>
              <a:gd name="T22" fmla="*/ 0 h 656"/>
              <a:gd name="T23" fmla="*/ 546 w 546"/>
              <a:gd name="T24" fmla="*/ 656 h 6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656">
                <a:moveTo>
                  <a:pt x="546" y="0"/>
                </a:moveTo>
                <a:lnTo>
                  <a:pt x="79" y="308"/>
                </a:lnTo>
                <a:lnTo>
                  <a:pt x="248" y="348"/>
                </a:lnTo>
                <a:lnTo>
                  <a:pt x="0" y="656"/>
                </a:lnTo>
                <a:lnTo>
                  <a:pt x="497" y="298"/>
                </a:lnTo>
                <a:lnTo>
                  <a:pt x="358" y="269"/>
                </a:lnTo>
                <a:lnTo>
                  <a:pt x="546" y="0"/>
                </a:lnTo>
                <a:close/>
              </a:path>
            </a:pathLst>
          </a:custGeom>
          <a:solidFill>
            <a:srgbClr val="FFFF00"/>
          </a:solidFill>
          <a:ln w="38100">
            <a:solidFill>
              <a:srgbClr val="FF0066"/>
            </a:solidFill>
            <a:round/>
            <a:headEnd/>
            <a:tailEnd/>
          </a:ln>
        </p:spPr>
        <p:txBody>
          <a:bodyPr wrap="none" anchor="ctr"/>
          <a:lstStyle/>
          <a:p>
            <a:endParaRPr lang="en-US" dirty="0">
              <a:latin typeface="Arial" pitchFamily="34" charset="0"/>
            </a:endParaRPr>
          </a:p>
        </p:txBody>
      </p:sp>
      <p:grpSp>
        <p:nvGrpSpPr>
          <p:cNvPr id="63" name="Group 50"/>
          <p:cNvGrpSpPr>
            <a:grpSpLocks/>
          </p:cNvGrpSpPr>
          <p:nvPr/>
        </p:nvGrpSpPr>
        <p:grpSpPr bwMode="auto">
          <a:xfrm>
            <a:off x="1660650" y="2490893"/>
            <a:ext cx="1447800" cy="1295400"/>
            <a:chOff x="3168" y="1824"/>
            <a:chExt cx="912" cy="816"/>
          </a:xfrm>
        </p:grpSpPr>
        <p:sp>
          <p:nvSpPr>
            <p:cNvPr id="64" name="Freeform 51"/>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5" name="Freeform 52"/>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6" name="Freeform 53"/>
            <p:cNvSpPr>
              <a:spLocks/>
            </p:cNvSpPr>
            <p:nvPr/>
          </p:nvSpPr>
          <p:spPr bwMode="auto">
            <a:xfrm>
              <a:off x="3504" y="1824"/>
              <a:ext cx="144" cy="288"/>
            </a:xfrm>
            <a:custGeom>
              <a:avLst/>
              <a:gdLst>
                <a:gd name="T0" fmla="*/ 0 w 144"/>
                <a:gd name="T1" fmla="*/ 41 h 336"/>
                <a:gd name="T2" fmla="*/ 96 w 144"/>
                <a:gd name="T3" fmla="*/ 0 h 336"/>
                <a:gd name="T4" fmla="*/ 144 w 144"/>
                <a:gd name="T5" fmla="*/ 41 h 336"/>
                <a:gd name="T6" fmla="*/ 144 w 144"/>
                <a:gd name="T7" fmla="*/ 288 h 336"/>
                <a:gd name="T8" fmla="*/ 96 w 144"/>
                <a:gd name="T9" fmla="*/ 247 h 336"/>
                <a:gd name="T10" fmla="*/ 96 w 144"/>
                <a:gd name="T11" fmla="*/ 82 h 336"/>
                <a:gd name="T12" fmla="*/ 0 w 144"/>
                <a:gd name="T13" fmla="*/ 123 h 336"/>
                <a:gd name="T14" fmla="*/ 0 w 144"/>
                <a:gd name="T15" fmla="*/ 41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67" name="Freeform 54"/>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68" name="Freeform 55"/>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69" name="Freeform 56"/>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tx1"/>
              </a:solidFill>
              <a:round/>
              <a:headEnd/>
              <a:tailEnd/>
            </a:ln>
          </p:spPr>
          <p:txBody>
            <a:bodyPr wrap="none" anchor="ctr"/>
            <a:lstStyle/>
            <a:p>
              <a:endParaRPr lang="en-US" dirty="0">
                <a:latin typeface="Arial" panose="020B0604020202020204" pitchFamily="34" charset="0"/>
              </a:endParaRPr>
            </a:p>
          </p:txBody>
        </p:sp>
        <p:sp>
          <p:nvSpPr>
            <p:cNvPr id="70" name="Freeform 57"/>
            <p:cNvSpPr>
              <a:spLocks/>
            </p:cNvSpPr>
            <p:nvPr/>
          </p:nvSpPr>
          <p:spPr bwMode="auto">
            <a:xfrm>
              <a:off x="3504" y="2304"/>
              <a:ext cx="240" cy="336"/>
            </a:xfrm>
            <a:custGeom>
              <a:avLst/>
              <a:gdLst>
                <a:gd name="T0" fmla="*/ 137 w 336"/>
                <a:gd name="T1" fmla="*/ 0 h 432"/>
                <a:gd name="T2" fmla="*/ 240 w 336"/>
                <a:gd name="T3" fmla="*/ 75 h 432"/>
                <a:gd name="T4" fmla="*/ 69 w 336"/>
                <a:gd name="T5" fmla="*/ 112 h 432"/>
                <a:gd name="T6" fmla="*/ 69 w 336"/>
                <a:gd name="T7" fmla="*/ 336 h 432"/>
                <a:gd name="T8" fmla="*/ 0 w 336"/>
                <a:gd name="T9" fmla="*/ 261 h 432"/>
                <a:gd name="T10" fmla="*/ 0 w 336"/>
                <a:gd name="T11" fmla="*/ 37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71" name="Freeform 58"/>
            <p:cNvSpPr>
              <a:spLocks/>
            </p:cNvSpPr>
            <p:nvPr/>
          </p:nvSpPr>
          <p:spPr bwMode="auto">
            <a:xfrm>
              <a:off x="3312" y="2160"/>
              <a:ext cx="240" cy="288"/>
            </a:xfrm>
            <a:custGeom>
              <a:avLst/>
              <a:gdLst>
                <a:gd name="T0" fmla="*/ 137 w 336"/>
                <a:gd name="T1" fmla="*/ 0 h 432"/>
                <a:gd name="T2" fmla="*/ 240 w 336"/>
                <a:gd name="T3" fmla="*/ 64 h 432"/>
                <a:gd name="T4" fmla="*/ 69 w 336"/>
                <a:gd name="T5" fmla="*/ 96 h 432"/>
                <a:gd name="T6" fmla="*/ 69 w 336"/>
                <a:gd name="T7" fmla="*/ 288 h 432"/>
                <a:gd name="T8" fmla="*/ 0 w 336"/>
                <a:gd name="T9" fmla="*/ 224 h 432"/>
                <a:gd name="T10" fmla="*/ 0 w 336"/>
                <a:gd name="T11" fmla="*/ 32 h 432"/>
                <a:gd name="T12" fmla="*/ 13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sp>
          <p:nvSpPr>
            <p:cNvPr id="73" name="Freeform 59"/>
            <p:cNvSpPr>
              <a:spLocks/>
            </p:cNvSpPr>
            <p:nvPr/>
          </p:nvSpPr>
          <p:spPr bwMode="auto">
            <a:xfrm>
              <a:off x="3168" y="2016"/>
              <a:ext cx="192" cy="288"/>
            </a:xfrm>
            <a:custGeom>
              <a:avLst/>
              <a:gdLst>
                <a:gd name="T0" fmla="*/ 110 w 336"/>
                <a:gd name="T1" fmla="*/ 0 h 432"/>
                <a:gd name="T2" fmla="*/ 192 w 336"/>
                <a:gd name="T3" fmla="*/ 64 h 432"/>
                <a:gd name="T4" fmla="*/ 55 w 336"/>
                <a:gd name="T5" fmla="*/ 96 h 432"/>
                <a:gd name="T6" fmla="*/ 55 w 336"/>
                <a:gd name="T7" fmla="*/ 288 h 432"/>
                <a:gd name="T8" fmla="*/ 0 w 336"/>
                <a:gd name="T9" fmla="*/ 224 h 432"/>
                <a:gd name="T10" fmla="*/ 0 w 336"/>
                <a:gd name="T11" fmla="*/ 32 h 432"/>
                <a:gd name="T12" fmla="*/ 11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anose="020B0604020202020204" pitchFamily="34" charset="0"/>
              </a:endParaRPr>
            </a:p>
          </p:txBody>
        </p:sp>
      </p:grpSp>
      <p:sp>
        <p:nvSpPr>
          <p:cNvPr id="74" name="Freeform 73"/>
          <p:cNvSpPr/>
          <p:nvPr/>
        </p:nvSpPr>
        <p:spPr bwMode="auto">
          <a:xfrm>
            <a:off x="1362456" y="2186056"/>
            <a:ext cx="907794" cy="457237"/>
          </a:xfrm>
          <a:custGeom>
            <a:avLst/>
            <a:gdLst>
              <a:gd name="connsiteX0" fmla="*/ 699976 w 907794"/>
              <a:gd name="connsiteY0" fmla="*/ 387928 h 457237"/>
              <a:gd name="connsiteX1" fmla="*/ 312049 w 907794"/>
              <a:gd name="connsiteY1" fmla="*/ 27709 h 457237"/>
              <a:gd name="connsiteX2" fmla="*/ 21104 w 907794"/>
              <a:gd name="connsiteY2" fmla="*/ 457200 h 457237"/>
              <a:gd name="connsiteX3" fmla="*/ 907794 w 907794"/>
              <a:gd name="connsiteY3" fmla="*/ 0 h 457237"/>
              <a:gd name="connsiteX4" fmla="*/ 907794 w 907794"/>
              <a:gd name="connsiteY4" fmla="*/ 0 h 457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794" h="457237">
                <a:moveTo>
                  <a:pt x="699976" y="387928"/>
                </a:moveTo>
                <a:cubicBezTo>
                  <a:pt x="562585" y="202046"/>
                  <a:pt x="425194" y="16164"/>
                  <a:pt x="312049" y="27709"/>
                </a:cubicBezTo>
                <a:cubicBezTo>
                  <a:pt x="198904" y="39254"/>
                  <a:pt x="-78187" y="461818"/>
                  <a:pt x="21104" y="457200"/>
                </a:cubicBezTo>
                <a:cubicBezTo>
                  <a:pt x="120395" y="452582"/>
                  <a:pt x="907794" y="0"/>
                  <a:pt x="907794" y="0"/>
                </a:cubicBezTo>
                <a:lnTo>
                  <a:pt x="907794" y="0"/>
                </a:lnTo>
              </a:path>
            </a:pathLst>
          </a:custGeom>
          <a:noFill/>
          <a:ln w="76200">
            <a:solidFill>
              <a:srgbClr val="FF0000"/>
            </a:solidFill>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FF"/>
              </a:solidFill>
              <a:effectLst/>
              <a:latin typeface="Comic Sans MS" pitchFamily="66" charset="0"/>
            </a:endParaRPr>
          </a:p>
        </p:txBody>
      </p:sp>
      <p:pic>
        <p:nvPicPr>
          <p:cNvPr id="75" name="Picture 2" descr="http://b2b.cbsimg.net/blogs/lemon090620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0885" y="2004045"/>
            <a:ext cx="624547" cy="470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765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75</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51140">
            <a:off x="503989" y="232736"/>
            <a:ext cx="8255000" cy="9152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7741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p:cNvCxnSpPr/>
          <p:nvPr/>
        </p:nvCxnSpPr>
        <p:spPr bwMode="auto">
          <a:xfrm flipH="1">
            <a:off x="4778586" y="5799818"/>
            <a:ext cx="1400059" cy="175175"/>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37" name="Straight Arrow Connector 36"/>
          <p:cNvCxnSpPr/>
          <p:nvPr/>
        </p:nvCxnSpPr>
        <p:spPr bwMode="auto">
          <a:xfrm rot="5400000" flipH="1">
            <a:off x="2755567" y="1762896"/>
            <a:ext cx="515110" cy="0"/>
          </a:xfrm>
          <a:prstGeom prst="straightConnector1">
            <a:avLst/>
          </a:prstGeom>
          <a:solidFill>
            <a:schemeClr val="accent5">
              <a:lumMod val="40000"/>
              <a:lumOff val="60000"/>
            </a:schemeClr>
          </a:solidFill>
          <a:ln w="76200" cap="flat" cmpd="sng" algn="ctr">
            <a:solidFill>
              <a:srgbClr val="FF0000"/>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7" name="Rounded Rectangle 26"/>
              <p:cNvSpPr/>
              <p:nvPr/>
            </p:nvSpPr>
            <p:spPr bwMode="auto">
              <a:xfrm>
                <a:off x="1393354" y="3123932"/>
                <a:ext cx="3239537" cy="512127"/>
              </a:xfrm>
              <a:prstGeom prst="round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algn="ctr"/>
                <a:r>
                  <a:rPr lang="en-US" dirty="0">
                    <a:solidFill>
                      <a:srgbClr val="FFFF00"/>
                    </a:solidFill>
                    <a:latin typeface="Arial" panose="020B0604020202020204" pitchFamily="34" charset="0"/>
                    <a:cs typeface="Arial" panose="020B0604020202020204" pitchFamily="34" charset="0"/>
                  </a:rPr>
                  <a:t>-</a:t>
                </a:r>
                <a14:m>
                  <m:oMath xmlns:m="http://schemas.openxmlformats.org/officeDocument/2006/math">
                    <m:sSup>
                      <m:sSupPr>
                        <m:ctrlPr>
                          <a:rPr lang="en-US" i="1" dirty="0">
                            <a:solidFill>
                              <a:srgbClr val="FFFF00"/>
                            </a:solidFill>
                            <a:latin typeface="Cambria Math" panose="02040503050406030204" pitchFamily="18" charset="0"/>
                            <a:cs typeface="Arial" panose="020B0604020202020204" pitchFamily="34" charset="0"/>
                          </a:rPr>
                        </m:ctrlPr>
                      </m:sSupPr>
                      <m:e>
                        <m:r>
                          <a:rPr lang="en-US" i="1" dirty="0">
                            <a:solidFill>
                              <a:srgbClr val="FFFF00"/>
                            </a:solidFill>
                            <a:latin typeface="Cambria Math"/>
                            <a:cs typeface="Arial" panose="020B0604020202020204" pitchFamily="34" charset="0"/>
                          </a:rPr>
                          <m:t>1</m:t>
                        </m:r>
                        <m:r>
                          <a:rPr lang="en-US" b="0" i="1" dirty="0" smtClean="0">
                            <a:solidFill>
                              <a:srgbClr val="FFFF00"/>
                            </a:solidFill>
                            <a:latin typeface="Cambria Math"/>
                            <a:cs typeface="Arial" panose="020B0604020202020204" pitchFamily="34" charset="0"/>
                          </a:rPr>
                          <m:t>1</m:t>
                        </m:r>
                      </m:e>
                      <m:sup>
                        <m:r>
                          <a:rPr lang="en-US" i="1" dirty="0">
                            <a:solidFill>
                              <a:srgbClr val="FFFF00"/>
                            </a:solidFill>
                            <a:latin typeface="Cambria Math"/>
                            <a:cs typeface="Arial" panose="020B0604020202020204" pitchFamily="34" charset="0"/>
                          </a:rPr>
                          <m:t>𝑂</m:t>
                        </m:r>
                      </m:sup>
                    </m:sSup>
                    <m:r>
                      <a:rPr lang="en-US" i="1" dirty="0">
                        <a:solidFill>
                          <a:srgbClr val="FFFF00"/>
                        </a:solidFill>
                        <a:latin typeface="Cambria Math"/>
                        <a:cs typeface="Arial" panose="020B0604020202020204" pitchFamily="34" charset="0"/>
                      </a:rPr>
                      <m:t> </m:t>
                    </m:r>
                  </m:oMath>
                </a14:m>
                <a:r>
                  <a:rPr lang="en-US" dirty="0">
                    <a:solidFill>
                      <a:srgbClr val="FFFF00"/>
                    </a:solidFill>
                    <a:latin typeface="Arial" panose="020B0604020202020204" pitchFamily="34" charset="0"/>
                    <a:cs typeface="Arial" panose="020B0604020202020204" pitchFamily="34" charset="0"/>
                  </a:rPr>
                  <a:t>C at 13:10 | </a:t>
                </a:r>
                <a:r>
                  <a:rPr lang="en-US" dirty="0">
                    <a:solidFill>
                      <a:srgbClr val="FF66FF"/>
                    </a:solidFill>
                    <a:latin typeface="Arial" panose="020B0604020202020204" pitchFamily="34" charset="0"/>
                    <a:cs typeface="Arial" panose="020B0604020202020204" pitchFamily="34" charset="0"/>
                  </a:rPr>
                  <a:t>hash</a:t>
                </a:r>
                <a:endParaRPr lang="en-US" dirty="0">
                  <a:solidFill>
                    <a:srgbClr val="FFFF00"/>
                  </a:solidFill>
                  <a:latin typeface="Arial" panose="020B0604020202020204" pitchFamily="34" charset="0"/>
                  <a:cs typeface="Arial" panose="020B0604020202020204" pitchFamily="34" charset="0"/>
                </a:endParaRPr>
              </a:p>
            </p:txBody>
          </p:sp>
        </mc:Choice>
        <mc:Fallback xmlns="">
          <p:sp>
            <p:nvSpPr>
              <p:cNvPr id="27" name="Rounded Rectangle 26"/>
              <p:cNvSpPr>
                <a:spLocks noRot="1" noChangeAspect="1" noMove="1" noResize="1" noEditPoints="1" noAdjustHandles="1" noChangeArrowheads="1" noChangeShapeType="1" noTextEdit="1"/>
              </p:cNvSpPr>
              <p:nvPr/>
            </p:nvSpPr>
            <p:spPr bwMode="auto">
              <a:xfrm>
                <a:off x="1393354" y="3123932"/>
                <a:ext cx="3239537" cy="512127"/>
              </a:xfrm>
              <a:prstGeom prst="roundRect">
                <a:avLst/>
              </a:prstGeom>
              <a:blipFill>
                <a:blip r:embed="rId3"/>
                <a:stretch>
                  <a:fillRect l="-1676" r="-1304" b="-18889"/>
                </a:stretch>
              </a:blipFill>
              <a:ln w="38100" cap="flat" cmpd="sng" algn="ctr">
                <a:solidFill>
                  <a:schemeClr val="accent1"/>
                </a:solidFill>
                <a:prstDash val="solid"/>
                <a:round/>
                <a:headEnd type="none" w="med" len="med"/>
                <a:tailEnd type="none" w="med" len="med"/>
              </a:ln>
              <a:effectLst/>
            </p:spPr>
            <p:txBody>
              <a:bodyPr/>
              <a:lstStyle/>
              <a:p>
                <a:r>
                  <a:rPr lang="en-US">
                    <a:noFill/>
                  </a:rPr>
                  <a:t> </a:t>
                </a:r>
              </a:p>
            </p:txBody>
          </p:sp>
        </mc:Fallback>
      </mc:AlternateContent>
      <p:cxnSp>
        <p:nvCxnSpPr>
          <p:cNvPr id="30" name="Straight Arrow Connector 29"/>
          <p:cNvCxnSpPr/>
          <p:nvPr/>
        </p:nvCxnSpPr>
        <p:spPr bwMode="auto">
          <a:xfrm rot="5400000" flipH="1">
            <a:off x="2755567" y="2840962"/>
            <a:ext cx="515110" cy="0"/>
          </a:xfrm>
          <a:prstGeom prst="straightConnector1">
            <a:avLst/>
          </a:prstGeom>
          <a:solidFill>
            <a:schemeClr val="accent5">
              <a:lumMod val="40000"/>
              <a:lumOff val="60000"/>
            </a:schemeClr>
          </a:solidFill>
          <a:ln w="76200" cap="flat" cmpd="sng" algn="ctr">
            <a:solidFill>
              <a:schemeClr val="accent1"/>
            </a:solidFill>
            <a:prstDash val="solid"/>
            <a:round/>
            <a:headEnd type="none" w="med" len="med"/>
            <a:tailEnd type="arrow"/>
          </a:ln>
          <a:effectLst/>
        </p:spPr>
      </p:cxnSp>
      <p:grpSp>
        <p:nvGrpSpPr>
          <p:cNvPr id="7" name="Group 6"/>
          <p:cNvGrpSpPr/>
          <p:nvPr/>
        </p:nvGrpSpPr>
        <p:grpSpPr>
          <a:xfrm>
            <a:off x="1755986" y="4997093"/>
            <a:ext cx="3022600" cy="1955800"/>
            <a:chOff x="2068441" y="4762500"/>
            <a:chExt cx="3022600" cy="1955800"/>
          </a:xfrm>
        </p:grpSpPr>
        <p:sp>
          <p:nvSpPr>
            <p:cNvPr id="51" name="Freeform 27"/>
            <p:cNvSpPr>
              <a:spLocks/>
            </p:cNvSpPr>
            <p:nvPr/>
          </p:nvSpPr>
          <p:spPr bwMode="auto">
            <a:xfrm>
              <a:off x="2068441" y="4762500"/>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solidFill>
              <a:srgbClr val="FFFF00"/>
            </a:solidFill>
            <a:ln w="38100">
              <a:solidFill>
                <a:srgbClr val="FF0000"/>
              </a:solidFill>
              <a:round/>
              <a:headEnd/>
              <a:tailEnd/>
            </a:ln>
          </p:spPr>
          <p:txBody>
            <a:bodyPr wrap="none" anchor="ctr"/>
            <a:lstStyle/>
            <a:p>
              <a:endParaRPr lang="en-US" dirty="0">
                <a:latin typeface="Courier New" pitchFamily="49" charset="0"/>
              </a:endParaRPr>
            </a:p>
          </p:txBody>
        </p:sp>
        <p:sp>
          <p:nvSpPr>
            <p:cNvPr id="52" name="Text Box 28"/>
            <p:cNvSpPr txBox="1">
              <a:spLocks noChangeArrowheads="1"/>
            </p:cNvSpPr>
            <p:nvPr/>
          </p:nvSpPr>
          <p:spPr bwMode="auto">
            <a:xfrm>
              <a:off x="2603530" y="5300663"/>
              <a:ext cx="1410964" cy="400110"/>
            </a:xfrm>
            <a:prstGeom prst="rect">
              <a:avLst/>
            </a:prstGeom>
            <a:noFill/>
            <a:ln w="9525" algn="ctr">
              <a:noFill/>
              <a:miter lim="800000"/>
              <a:headEnd/>
              <a:tailEnd/>
            </a:ln>
          </p:spPr>
          <p:txBody>
            <a:bodyPr wrap="none">
              <a:spAutoFit/>
            </a:bodyPr>
            <a:lstStyle/>
            <a:p>
              <a:pPr algn="r">
                <a:spcBef>
                  <a:spcPct val="0"/>
                </a:spcBef>
              </a:pPr>
              <a:r>
                <a:rPr lang="en-US" sz="2000" b="0" dirty="0">
                  <a:solidFill>
                    <a:srgbClr val="FF0000"/>
                  </a:solidFill>
                  <a:latin typeface="Arial" pitchFamily="34" charset="0"/>
                  <a:sym typeface="Symbol" pitchFamily="18" charset="2"/>
                </a:rPr>
                <a:t>consensus</a:t>
              </a:r>
              <a:endParaRPr lang="el-GR" sz="2000" b="0" dirty="0">
                <a:solidFill>
                  <a:srgbClr val="FF0000"/>
                </a:solidFill>
                <a:latin typeface="Arial" pitchFamily="34" charset="0"/>
                <a:sym typeface="Symbol" pitchFamily="18" charset="2"/>
              </a:endParaRPr>
            </a:p>
          </p:txBody>
        </p:sp>
      </p:grpSp>
      <mc:AlternateContent xmlns:mc="http://schemas.openxmlformats.org/markup-compatibility/2006" xmlns:a14="http://schemas.microsoft.com/office/drawing/2010/main">
        <mc:Choice Requires="a14">
          <p:sp>
            <p:nvSpPr>
              <p:cNvPr id="53" name="Rounded Rectangle 52"/>
              <p:cNvSpPr/>
              <p:nvPr/>
            </p:nvSpPr>
            <p:spPr bwMode="auto">
              <a:xfrm>
                <a:off x="1393354" y="2045866"/>
                <a:ext cx="3239537" cy="512127"/>
              </a:xfrm>
              <a:prstGeom prst="roundRect">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algn="ct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a:t>
                </a:r>
                <a14:m>
                  <m:oMath xmlns:m="http://schemas.openxmlformats.org/officeDocument/2006/math">
                    <m:sSup>
                      <m:sSupPr>
                        <m:ctrlPr>
                          <a:rPr kumimoji="0" lang="en-US" sz="2400" b="0" i="1" u="none" strike="noStrike" cap="none" normalizeH="0" baseline="0" dirty="0" smtClean="0">
                            <a:ln>
                              <a:noFill/>
                            </a:ln>
                            <a:solidFill>
                              <a:srgbClr val="FFFF00"/>
                            </a:solidFill>
                            <a:effectLst/>
                            <a:latin typeface="Cambria Math" panose="02040503050406030204" pitchFamily="18" charset="0"/>
                            <a:cs typeface="Arial" panose="020B0604020202020204" pitchFamily="34" charset="0"/>
                          </a:rPr>
                        </m:ctrlPr>
                      </m:sSupPr>
                      <m:e>
                        <m:r>
                          <a:rPr kumimoji="0" lang="en-US" sz="2400" b="0" i="1" u="none" strike="noStrike" cap="none" normalizeH="0" baseline="0" dirty="0" smtClean="0">
                            <a:ln>
                              <a:noFill/>
                            </a:ln>
                            <a:solidFill>
                              <a:srgbClr val="FFFF00"/>
                            </a:solidFill>
                            <a:effectLst/>
                            <a:latin typeface="Cambria Math"/>
                            <a:cs typeface="Arial" panose="020B0604020202020204" pitchFamily="34" charset="0"/>
                          </a:rPr>
                          <m:t>10</m:t>
                        </m:r>
                      </m:e>
                      <m:sup>
                        <m:r>
                          <a:rPr kumimoji="0" lang="en-US" sz="2400" b="0" i="1" u="none" strike="noStrike" cap="none" normalizeH="0" baseline="0" dirty="0" smtClean="0">
                            <a:ln>
                              <a:noFill/>
                            </a:ln>
                            <a:solidFill>
                              <a:srgbClr val="FFFF00"/>
                            </a:solidFill>
                            <a:effectLst/>
                            <a:latin typeface="Cambria Math"/>
                            <a:cs typeface="Arial" panose="020B0604020202020204" pitchFamily="34" charset="0"/>
                          </a:rPr>
                          <m:t>𝑂</m:t>
                        </m:r>
                      </m:sup>
                    </m:sSup>
                    <m:r>
                      <a:rPr kumimoji="0" lang="en-US" sz="2400" b="0" i="1" u="none" strike="noStrike" cap="none" normalizeH="0" baseline="0" dirty="0" smtClean="0">
                        <a:ln>
                          <a:noFill/>
                        </a:ln>
                        <a:solidFill>
                          <a:srgbClr val="FFFF00"/>
                        </a:solidFill>
                        <a:effectLst/>
                        <a:latin typeface="Cambria Math"/>
                        <a:cs typeface="Arial" panose="020B0604020202020204" pitchFamily="34" charset="0"/>
                      </a:rPr>
                      <m:t> </m:t>
                    </m:r>
                  </m:oMath>
                </a14:m>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C at </a:t>
                </a:r>
                <a:r>
                  <a:rPr lang="en-US" dirty="0">
                    <a:solidFill>
                      <a:srgbClr val="FFFF00"/>
                    </a:solidFill>
                    <a:latin typeface="Arial" panose="020B0604020202020204" pitchFamily="34" charset="0"/>
                    <a:cs typeface="Arial" panose="020B0604020202020204" pitchFamily="34" charset="0"/>
                  </a:rPr>
                  <a:t>13:00 | </a:t>
                </a:r>
                <a:r>
                  <a:rPr lang="en-US" dirty="0">
                    <a:solidFill>
                      <a:srgbClr val="FF66FF"/>
                    </a:solidFill>
                    <a:latin typeface="Arial" panose="020B0604020202020204" pitchFamily="34" charset="0"/>
                    <a:cs typeface="Arial" panose="020B0604020202020204" pitchFamily="34" charset="0"/>
                  </a:rPr>
                  <a:t>hash</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mc:Choice>
        <mc:Fallback xmlns="">
          <p:sp>
            <p:nvSpPr>
              <p:cNvPr id="53" name="Rounded Rectangle 52"/>
              <p:cNvSpPr>
                <a:spLocks noRot="1" noChangeAspect="1" noMove="1" noResize="1" noEditPoints="1" noAdjustHandles="1" noChangeArrowheads="1" noChangeShapeType="1" noTextEdit="1"/>
              </p:cNvSpPr>
              <p:nvPr/>
            </p:nvSpPr>
            <p:spPr bwMode="auto">
              <a:xfrm>
                <a:off x="1393354" y="2045866"/>
                <a:ext cx="3239537" cy="512127"/>
              </a:xfrm>
              <a:prstGeom prst="roundRect">
                <a:avLst/>
              </a:prstGeom>
              <a:blipFill>
                <a:blip r:embed="rId4"/>
                <a:stretch>
                  <a:fillRect l="-1676" r="-1304" b="-17778"/>
                </a:stretch>
              </a:blipFill>
              <a:ln w="38100" cap="flat" cmpd="sng" algn="ctr">
                <a:solidFill>
                  <a:srgbClr val="FF0000"/>
                </a:solidFill>
                <a:prstDash val="solid"/>
                <a:round/>
                <a:headEnd type="none" w="med" len="med"/>
                <a:tailEnd type="none" w="med" len="med"/>
              </a:ln>
              <a:effectLst/>
            </p:spPr>
            <p:txBody>
              <a:bodyPr/>
              <a:lstStyle/>
              <a:p>
                <a:r>
                  <a:rPr lang="en-US">
                    <a:noFill/>
                  </a:rPr>
                  <a:t> </a:t>
                </a:r>
              </a:p>
            </p:txBody>
          </p:sp>
        </mc:Fallback>
      </mc:AlternateContent>
      <p:cxnSp>
        <p:nvCxnSpPr>
          <p:cNvPr id="54" name="Straight Arrow Connector 53"/>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solidFill>
            <a:prstDash val="solid"/>
            <a:round/>
            <a:headEnd type="none" w="med" len="med"/>
            <a:tailEnd type="arrow"/>
          </a:ln>
          <a:effectLst/>
        </p:spPr>
      </p:cxnSp>
      <p:sp>
        <p:nvSpPr>
          <p:cNvPr id="55" name="Rounded Rectangle 54"/>
          <p:cNvSpPr/>
          <p:nvPr/>
        </p:nvSpPr>
        <p:spPr bwMode="auto">
          <a:xfrm>
            <a:off x="5019151" y="4928751"/>
            <a:ext cx="2318985" cy="510778"/>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Sensor reading</a:t>
            </a:r>
          </a:p>
        </p:txBody>
      </p:sp>
      <p:sp>
        <p:nvSpPr>
          <p:cNvPr id="56" name="Rounded Rectangle 55"/>
          <p:cNvSpPr/>
          <p:nvPr/>
        </p:nvSpPr>
        <p:spPr bwMode="auto">
          <a:xfrm>
            <a:off x="5467544" y="6135421"/>
            <a:ext cx="2318985" cy="510778"/>
          </a:xfrm>
          <a:prstGeom prst="roundRect">
            <a:avLst/>
          </a:prstGeom>
          <a:solidFill>
            <a:schemeClr val="bg1"/>
          </a:solidFill>
          <a:ln w="38100" cap="flat" cmpd="sng" algn="ctr">
            <a:solidFill>
              <a:srgbClr val="C0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Sensor reading</a:t>
            </a:r>
          </a:p>
        </p:txBody>
      </p:sp>
      <p:sp>
        <p:nvSpPr>
          <p:cNvPr id="57" name="Rounded Rectangle 56"/>
          <p:cNvSpPr/>
          <p:nvPr/>
        </p:nvSpPr>
        <p:spPr bwMode="auto">
          <a:xfrm>
            <a:off x="6311337" y="5464215"/>
            <a:ext cx="2318985" cy="510778"/>
          </a:xfrm>
          <a:prstGeom prst="roundRect">
            <a:avLst/>
          </a:prstGeom>
          <a:solidFill>
            <a:schemeClr val="bg1"/>
          </a:solidFill>
          <a:ln w="38100" cap="flat" cmpd="sng" algn="ctr">
            <a:solidFill>
              <a:srgbClr val="00B0F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Sensor reading</a:t>
            </a:r>
          </a:p>
        </p:txBody>
      </p:sp>
      <p:cxnSp>
        <p:nvCxnSpPr>
          <p:cNvPr id="58" name="Straight Arrow Connector 57"/>
          <p:cNvCxnSpPr/>
          <p:nvPr/>
        </p:nvCxnSpPr>
        <p:spPr bwMode="auto">
          <a:xfrm flipH="1">
            <a:off x="4434840" y="5464215"/>
            <a:ext cx="795702" cy="471151"/>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59" name="Straight Arrow Connector 58"/>
          <p:cNvCxnSpPr/>
          <p:nvPr/>
        </p:nvCxnSpPr>
        <p:spPr bwMode="auto">
          <a:xfrm flipH="1" flipV="1">
            <a:off x="4434840" y="6135421"/>
            <a:ext cx="943192" cy="387299"/>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mc:AlternateContent xmlns:mc="http://schemas.openxmlformats.org/markup-compatibility/2006" xmlns:a14="http://schemas.microsoft.com/office/drawing/2010/main">
        <mc:Choice Requires="a14">
          <p:sp>
            <p:nvSpPr>
              <p:cNvPr id="17" name="Rounded Rectangle 16"/>
              <p:cNvSpPr/>
              <p:nvPr/>
            </p:nvSpPr>
            <p:spPr bwMode="auto">
              <a:xfrm>
                <a:off x="1393354" y="4201998"/>
                <a:ext cx="3239537" cy="512127"/>
              </a:xfrm>
              <a:prstGeom prst="roundRect">
                <a:avLst/>
              </a:prstGeom>
              <a:solidFill>
                <a:schemeClr val="bg1"/>
              </a:solidFill>
              <a:ln w="38100" cap="flat" cmpd="sng" algn="ctr">
                <a:solidFill>
                  <a:srgbClr val="FF0066"/>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algn="ctr"/>
                <a:r>
                  <a:rPr lang="en-US" dirty="0">
                    <a:solidFill>
                      <a:srgbClr val="FFFF00"/>
                    </a:solidFill>
                    <a:latin typeface="Arial" panose="020B0604020202020204" pitchFamily="34" charset="0"/>
                    <a:cs typeface="Arial" panose="020B0604020202020204" pitchFamily="34" charset="0"/>
                  </a:rPr>
                  <a:t>-</a:t>
                </a:r>
                <a14:m>
                  <m:oMath xmlns:m="http://schemas.openxmlformats.org/officeDocument/2006/math">
                    <m:sSup>
                      <m:sSupPr>
                        <m:ctrlPr>
                          <a:rPr lang="en-US" i="1" dirty="0">
                            <a:solidFill>
                              <a:srgbClr val="FFFF00"/>
                            </a:solidFill>
                            <a:latin typeface="Cambria Math" panose="02040503050406030204" pitchFamily="18" charset="0"/>
                            <a:cs typeface="Arial" panose="020B0604020202020204" pitchFamily="34" charset="0"/>
                          </a:rPr>
                        </m:ctrlPr>
                      </m:sSupPr>
                      <m:e>
                        <m:r>
                          <a:rPr lang="en-US" i="1" dirty="0">
                            <a:solidFill>
                              <a:srgbClr val="FFFF00"/>
                            </a:solidFill>
                            <a:latin typeface="Cambria Math"/>
                            <a:cs typeface="Arial" panose="020B0604020202020204" pitchFamily="34" charset="0"/>
                          </a:rPr>
                          <m:t>1</m:t>
                        </m:r>
                        <m:r>
                          <a:rPr lang="en-US" b="0" i="1" dirty="0" smtClean="0">
                            <a:solidFill>
                              <a:srgbClr val="FFFF00"/>
                            </a:solidFill>
                            <a:latin typeface="Cambria Math"/>
                            <a:cs typeface="Arial" panose="020B0604020202020204" pitchFamily="34" charset="0"/>
                          </a:rPr>
                          <m:t>0</m:t>
                        </m:r>
                      </m:e>
                      <m:sup>
                        <m:r>
                          <a:rPr lang="en-US" i="1" dirty="0">
                            <a:solidFill>
                              <a:srgbClr val="FFFF00"/>
                            </a:solidFill>
                            <a:latin typeface="Cambria Math"/>
                            <a:cs typeface="Arial" panose="020B0604020202020204" pitchFamily="34" charset="0"/>
                          </a:rPr>
                          <m:t>𝑂</m:t>
                        </m:r>
                      </m:sup>
                    </m:sSup>
                    <m:r>
                      <a:rPr lang="en-US" i="1" dirty="0">
                        <a:solidFill>
                          <a:srgbClr val="FFFF00"/>
                        </a:solidFill>
                        <a:latin typeface="Cambria Math"/>
                        <a:cs typeface="Arial" panose="020B0604020202020204" pitchFamily="34" charset="0"/>
                      </a:rPr>
                      <m:t> </m:t>
                    </m:r>
                  </m:oMath>
                </a14:m>
                <a:r>
                  <a:rPr lang="en-US" dirty="0">
                    <a:solidFill>
                      <a:srgbClr val="FFFF00"/>
                    </a:solidFill>
                    <a:latin typeface="Arial" panose="020B0604020202020204" pitchFamily="34" charset="0"/>
                    <a:cs typeface="Arial" panose="020B0604020202020204" pitchFamily="34" charset="0"/>
                  </a:rPr>
                  <a:t>C at 13:20 | </a:t>
                </a:r>
                <a:r>
                  <a:rPr lang="en-US" dirty="0">
                    <a:solidFill>
                      <a:srgbClr val="FF66FF"/>
                    </a:solidFill>
                    <a:latin typeface="Arial" panose="020B0604020202020204" pitchFamily="34" charset="0"/>
                    <a:cs typeface="Arial" panose="020B0604020202020204" pitchFamily="34" charset="0"/>
                  </a:rPr>
                  <a:t>hash</a:t>
                </a:r>
                <a:endParaRPr lang="en-US" dirty="0">
                  <a:solidFill>
                    <a:srgbClr val="FFFF00"/>
                  </a:solidFill>
                  <a:latin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bwMode="auto">
              <a:xfrm>
                <a:off x="1393354" y="4201998"/>
                <a:ext cx="3239537" cy="512127"/>
              </a:xfrm>
              <a:prstGeom prst="roundRect">
                <a:avLst/>
              </a:prstGeom>
              <a:blipFill>
                <a:blip r:embed="rId5"/>
                <a:stretch>
                  <a:fillRect l="-1676" r="-1304" b="-18889"/>
                </a:stretch>
              </a:blipFill>
              <a:ln w="38100" cap="flat" cmpd="sng" algn="ctr">
                <a:solidFill>
                  <a:srgbClr val="FF0066"/>
                </a:solidFill>
                <a:prstDash val="solid"/>
                <a:round/>
                <a:headEnd type="none" w="med" len="med"/>
                <a:tailEnd type="none" w="med" len="med"/>
              </a:ln>
              <a:effectLst/>
            </p:spPr>
            <p:txBody>
              <a:bodyPr/>
              <a:lstStyle/>
              <a:p>
                <a:r>
                  <a:rPr lang="en-US">
                    <a:noFill/>
                  </a:rPr>
                  <a:t> </a:t>
                </a:r>
              </a:p>
            </p:txBody>
          </p:sp>
        </mc:Fallback>
      </mc:AlternateContent>
      <p:cxnSp>
        <p:nvCxnSpPr>
          <p:cNvPr id="18" name="Straight Arrow Connector 17"/>
          <p:cNvCxnSpPr/>
          <p:nvPr/>
        </p:nvCxnSpPr>
        <p:spPr bwMode="auto">
          <a:xfrm rot="5400000" flipH="1">
            <a:off x="2755567" y="3919028"/>
            <a:ext cx="515110" cy="0"/>
          </a:xfrm>
          <a:prstGeom prst="straightConnector1">
            <a:avLst/>
          </a:prstGeom>
          <a:solidFill>
            <a:schemeClr val="accent5">
              <a:lumMod val="40000"/>
              <a:lumOff val="60000"/>
            </a:schemeClr>
          </a:solidFill>
          <a:ln w="76200" cap="flat" cmpd="sng" algn="ctr">
            <a:solidFill>
              <a:srgbClr val="FF0066"/>
            </a:solidFill>
            <a:prstDash val="solid"/>
            <a:round/>
            <a:headEnd type="none" w="med" len="med"/>
            <a:tailEnd type="arrow"/>
          </a:ln>
          <a:effectLst/>
        </p:spPr>
      </p:cxnSp>
      <p:sp>
        <p:nvSpPr>
          <p:cNvPr id="3" name="Title 2">
            <a:extLst>
              <a:ext uri="{FF2B5EF4-FFF2-40B4-BE49-F238E27FC236}">
                <a16:creationId xmlns:a16="http://schemas.microsoft.com/office/drawing/2014/main" id="{A50464FB-A678-212E-5834-34A1BCC5F9B8}"/>
              </a:ext>
            </a:extLst>
          </p:cNvPr>
          <p:cNvSpPr>
            <a:spLocks noGrp="1"/>
          </p:cNvSpPr>
          <p:nvPr>
            <p:ph type="title"/>
          </p:nvPr>
        </p:nvSpPr>
        <p:spPr/>
        <p:txBody>
          <a:bodyPr/>
          <a:lstStyle/>
          <a:p>
            <a:r>
              <a:rPr lang="en-US" sz="4400" dirty="0">
                <a:solidFill>
                  <a:schemeClr val="tx1"/>
                </a:solidFill>
                <a:latin typeface="Arial" panose="020B0604020202020204" pitchFamily="34" charset="0"/>
                <a:cs typeface="Arial" panose="020B0604020202020204" pitchFamily="34" charset="0"/>
              </a:rPr>
              <a:t>Supply Chain Blockchain</a:t>
            </a:r>
            <a:endParaRPr lang="en-US" dirty="0"/>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76</a:t>
            </a:fld>
            <a:endParaRPr lang="en-US" dirty="0"/>
          </a:p>
        </p:txBody>
      </p:sp>
    </p:spTree>
    <p:extLst>
      <p:ext uri="{BB962C8B-B14F-4D97-AF65-F5344CB8AC3E}">
        <p14:creationId xmlns:p14="http://schemas.microsoft.com/office/powerpoint/2010/main" val="35784961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FF00"/>
                </a:solidFill>
              </a:rPr>
              <a:t>Identity</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77</a:t>
            </a:fld>
            <a:endParaRPr lang="en-US" dirty="0"/>
          </a:p>
        </p:txBody>
      </p:sp>
      <p:pic>
        <p:nvPicPr>
          <p:cNvPr id="7174" name="Picture 6" descr="https://img.etsystatic.com/il/8434de/1012084202/il_570xN.1012084202_48r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543" y="4164412"/>
            <a:ext cx="1812925" cy="181292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thumbs.dreamstime.com/z/robot-hand-holding-card-131420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8476" y="4635844"/>
            <a:ext cx="2251075" cy="20346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thumbs.dreamstime.com/z/robot-hand-holding-card-131420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4866" y="4314447"/>
            <a:ext cx="2251075" cy="20346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s://thumbs.dreamstime.com/z/robot-hand-holding-card-131420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2794" y="4635845"/>
            <a:ext cx="2251075" cy="20346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bwMode="auto">
          <a:xfrm>
            <a:off x="747743" y="508902"/>
            <a:ext cx="575266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Something Important for later ….</a:t>
            </a:r>
            <a:endParaRPr lang="en-US" sz="2800" b="1" i="1" dirty="0">
              <a:solidFill>
                <a:srgbClr val="FFFF00"/>
              </a:solidFill>
              <a:latin typeface="Arial" panose="020B0604020202020204" pitchFamily="34" charset="0"/>
              <a:cs typeface="Arial" panose="020B0604020202020204" pitchFamily="34" charset="0"/>
            </a:endParaRPr>
          </a:p>
        </p:txBody>
      </p:sp>
      <p:sp>
        <p:nvSpPr>
          <p:cNvPr id="12" name="TextBox 3"/>
          <p:cNvSpPr txBox="1"/>
          <p:nvPr/>
        </p:nvSpPr>
        <p:spPr bwMode="auto">
          <a:xfrm>
            <a:off x="3254312" y="1206210"/>
            <a:ext cx="5425222" cy="523220"/>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Parties have </a:t>
            </a:r>
            <a:r>
              <a:rPr lang="en-US" sz="2800" b="1" i="1" dirty="0">
                <a:solidFill>
                  <a:srgbClr val="FFFF00"/>
                </a:solidFill>
                <a:latin typeface="Arial" panose="020B0604020202020204" pitchFamily="34" charset="0"/>
                <a:cs typeface="Arial" panose="020B0604020202020204" pitchFamily="34" charset="0"/>
              </a:rPr>
              <a:t>identities</a:t>
            </a:r>
          </a:p>
        </p:txBody>
      </p:sp>
      <p:sp>
        <p:nvSpPr>
          <p:cNvPr id="13" name="TextBox 3"/>
          <p:cNvSpPr txBox="1"/>
          <p:nvPr/>
        </p:nvSpPr>
        <p:spPr bwMode="auto">
          <a:xfrm>
            <a:off x="2971031" y="2600854"/>
            <a:ext cx="5708503"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Sensors have keys …</a:t>
            </a:r>
          </a:p>
        </p:txBody>
      </p:sp>
      <p:sp>
        <p:nvSpPr>
          <p:cNvPr id="14" name="TextBox 3"/>
          <p:cNvSpPr txBox="1"/>
          <p:nvPr/>
        </p:nvSpPr>
        <p:spPr bwMode="auto">
          <a:xfrm>
            <a:off x="747742" y="1903532"/>
            <a:ext cx="5975051"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Humans have passwords, keys</a:t>
            </a:r>
          </a:p>
        </p:txBody>
      </p:sp>
      <p:sp>
        <p:nvSpPr>
          <p:cNvPr id="15" name="TextBox 3"/>
          <p:cNvSpPr txBox="1"/>
          <p:nvPr/>
        </p:nvSpPr>
        <p:spPr bwMode="auto">
          <a:xfrm>
            <a:off x="747742" y="3298176"/>
            <a:ext cx="6073395"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No voter fraud</a:t>
            </a:r>
          </a:p>
        </p:txBody>
      </p:sp>
      <p:sp>
        <p:nvSpPr>
          <p:cNvPr id="16" name="TextBox 3"/>
          <p:cNvSpPr txBox="1"/>
          <p:nvPr/>
        </p:nvSpPr>
        <p:spPr bwMode="auto">
          <a:xfrm>
            <a:off x="2721429" y="3995498"/>
            <a:ext cx="5958105"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Accountability if caught cheating</a:t>
            </a:r>
          </a:p>
        </p:txBody>
      </p:sp>
    </p:spTree>
    <p:extLst>
      <p:ext uri="{BB962C8B-B14F-4D97-AF65-F5344CB8AC3E}">
        <p14:creationId xmlns:p14="http://schemas.microsoft.com/office/powerpoint/2010/main" val="52117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78</a:t>
            </a:fld>
            <a:endParaRPr lang="en-US" dirty="0"/>
          </a:p>
        </p:txBody>
      </p:sp>
      <p:pic>
        <p:nvPicPr>
          <p:cNvPr id="12290" name="Picture 2" descr="http://cmcdata.com/wp-content/uploads/supermark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233" y="0"/>
            <a:ext cx="10663239" cy="71088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386924" y="497860"/>
            <a:ext cx="6223178"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Permissioned (or private) Blockchains</a:t>
            </a:r>
          </a:p>
        </p:txBody>
      </p:sp>
      <p:sp>
        <p:nvSpPr>
          <p:cNvPr id="5" name="TextBox 4"/>
          <p:cNvSpPr txBox="1"/>
          <p:nvPr/>
        </p:nvSpPr>
        <p:spPr bwMode="auto">
          <a:xfrm rot="20924493">
            <a:off x="672568" y="1702884"/>
            <a:ext cx="314220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Participants vetted</a:t>
            </a:r>
          </a:p>
        </p:txBody>
      </p:sp>
      <p:sp>
        <p:nvSpPr>
          <p:cNvPr id="6" name="TextBox 5"/>
          <p:cNvSpPr txBox="1"/>
          <p:nvPr/>
        </p:nvSpPr>
        <p:spPr bwMode="auto">
          <a:xfrm rot="907652">
            <a:off x="2822351" y="2662936"/>
            <a:ext cx="442460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Can penalize after-the-fact</a:t>
            </a:r>
          </a:p>
        </p:txBody>
      </p:sp>
      <p:sp>
        <p:nvSpPr>
          <p:cNvPr id="7" name="TextBox 6"/>
          <p:cNvSpPr txBox="1"/>
          <p:nvPr/>
        </p:nvSpPr>
        <p:spPr bwMode="auto">
          <a:xfrm rot="20891199">
            <a:off x="1084835" y="4179983"/>
            <a:ext cx="6165470" cy="523220"/>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Governance easier because authority</a:t>
            </a:r>
          </a:p>
        </p:txBody>
      </p:sp>
      <p:sp>
        <p:nvSpPr>
          <p:cNvPr id="8" name="TextBox 7"/>
          <p:cNvSpPr txBox="1"/>
          <p:nvPr/>
        </p:nvSpPr>
        <p:spPr bwMode="auto">
          <a:xfrm>
            <a:off x="832887" y="5983906"/>
            <a:ext cx="7478266" cy="523220"/>
          </a:xfrm>
          <a:prstGeom prst="rect">
            <a:avLst/>
          </a:prstGeom>
          <a:solidFill>
            <a:schemeClr val="bg1"/>
          </a:solidFill>
          <a:ln w="76200">
            <a:solidFill>
              <a:srgbClr val="C0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Alice’s temperature sensors are permissioned</a:t>
            </a:r>
          </a:p>
        </p:txBody>
      </p:sp>
    </p:spTree>
    <p:extLst>
      <p:ext uri="{BB962C8B-B14F-4D97-AF65-F5344CB8AC3E}">
        <p14:creationId xmlns:p14="http://schemas.microsoft.com/office/powerpoint/2010/main" val="278630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79</a:t>
            </a:fld>
            <a:endParaRPr lang="en-US" dirty="0"/>
          </a:p>
        </p:txBody>
      </p:sp>
      <p:pic>
        <p:nvPicPr>
          <p:cNvPr id="11268" name="Picture 4" descr="https://www.carrier.co.uk/media/5634648/mark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378956" y="497860"/>
            <a:ext cx="6361037"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Permissionless (or Public) Blockchains</a:t>
            </a:r>
          </a:p>
        </p:txBody>
      </p:sp>
      <p:sp>
        <p:nvSpPr>
          <p:cNvPr id="6" name="TextBox 5"/>
          <p:cNvSpPr txBox="1"/>
          <p:nvPr/>
        </p:nvSpPr>
        <p:spPr bwMode="auto">
          <a:xfrm rot="20924493">
            <a:off x="321516" y="1702884"/>
            <a:ext cx="3844322"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Anyone can participate</a:t>
            </a:r>
          </a:p>
        </p:txBody>
      </p:sp>
      <p:sp>
        <p:nvSpPr>
          <p:cNvPr id="7" name="TextBox 6"/>
          <p:cNvSpPr txBox="1"/>
          <p:nvPr/>
        </p:nvSpPr>
        <p:spPr bwMode="auto">
          <a:xfrm rot="907652">
            <a:off x="2323023" y="2662936"/>
            <a:ext cx="542328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Rewards &amp; punishments up-front</a:t>
            </a:r>
          </a:p>
        </p:txBody>
      </p:sp>
      <p:sp>
        <p:nvSpPr>
          <p:cNvPr id="8" name="TextBox 7"/>
          <p:cNvSpPr txBox="1"/>
          <p:nvPr/>
        </p:nvSpPr>
        <p:spPr bwMode="auto">
          <a:xfrm rot="20886489">
            <a:off x="185858" y="3623133"/>
            <a:ext cx="3304110" cy="523220"/>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No central authority</a:t>
            </a:r>
          </a:p>
        </p:txBody>
      </p:sp>
      <p:sp>
        <p:nvSpPr>
          <p:cNvPr id="9" name="TextBox 8"/>
          <p:cNvSpPr txBox="1"/>
          <p:nvPr/>
        </p:nvSpPr>
        <p:spPr bwMode="auto">
          <a:xfrm>
            <a:off x="1122192" y="5983906"/>
            <a:ext cx="6899646" cy="523220"/>
          </a:xfrm>
          <a:prstGeom prst="rect">
            <a:avLst/>
          </a:prstGeom>
          <a:solidFill>
            <a:schemeClr val="bg1"/>
          </a:solidFill>
          <a:ln w="76200">
            <a:solidFill>
              <a:srgbClr val="C0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Bitcoin, Ethereum, etc. are permissionless</a:t>
            </a:r>
          </a:p>
        </p:txBody>
      </p:sp>
      <p:grpSp>
        <p:nvGrpSpPr>
          <p:cNvPr id="10" name="Group 9"/>
          <p:cNvGrpSpPr/>
          <p:nvPr/>
        </p:nvGrpSpPr>
        <p:grpSpPr>
          <a:xfrm>
            <a:off x="3886200" y="4434074"/>
            <a:ext cx="4671874" cy="1328023"/>
            <a:chOff x="3886200" y="4434074"/>
            <a:chExt cx="4671874" cy="1328023"/>
          </a:xfrm>
        </p:grpSpPr>
        <p:sp>
          <p:nvSpPr>
            <p:cNvPr id="3" name="Rounded Rectangular Callout 2"/>
            <p:cNvSpPr/>
            <p:nvPr/>
          </p:nvSpPr>
          <p:spPr bwMode="auto">
            <a:xfrm>
              <a:off x="3886200" y="4434074"/>
              <a:ext cx="4671874" cy="1328023"/>
            </a:xfrm>
            <a:prstGeom prst="wedgeRoundRectCallout">
              <a:avLst>
                <a:gd name="adj1" fmla="val -68373"/>
                <a:gd name="adj2" fmla="val -98114"/>
                <a:gd name="adj3" fmla="val 16667"/>
              </a:avLst>
            </a:prstGeom>
            <a:solidFill>
              <a:schemeClr val="bg1"/>
            </a:solidFill>
            <a:ln w="3810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Partly a myth:</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4" name="TextBox 3"/>
            <p:cNvSpPr txBox="1"/>
            <p:nvPr/>
          </p:nvSpPr>
          <p:spPr bwMode="auto">
            <a:xfrm rot="693990">
              <a:off x="6452602" y="4832893"/>
              <a:ext cx="1608133" cy="369332"/>
            </a:xfrm>
            <a:prstGeom prst="rect">
              <a:avLst/>
            </a:prstGeom>
            <a:solidFill>
              <a:schemeClr val="bg1"/>
            </a:solidFill>
            <a:ln w="381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1800" dirty="0">
                  <a:solidFill>
                    <a:srgbClr val="FFFF00"/>
                  </a:solidFill>
                  <a:latin typeface="Arial" panose="020B0604020202020204" pitchFamily="34" charset="0"/>
                  <a:cs typeface="Arial" panose="020B0604020202020204" pitchFamily="34" charset="0"/>
                </a:rPr>
                <a:t>Blocksize fork</a:t>
              </a:r>
            </a:p>
          </p:txBody>
        </p:sp>
        <p:sp>
          <p:nvSpPr>
            <p:cNvPr id="12" name="TextBox 11"/>
            <p:cNvSpPr txBox="1"/>
            <p:nvPr/>
          </p:nvSpPr>
          <p:spPr bwMode="auto">
            <a:xfrm rot="21153406">
              <a:off x="4067854" y="5027777"/>
              <a:ext cx="2172453" cy="369332"/>
            </a:xfrm>
            <a:prstGeom prst="rect">
              <a:avLst/>
            </a:prstGeom>
            <a:solidFill>
              <a:schemeClr val="bg1"/>
            </a:solidFill>
            <a:ln w="38100">
              <a:solidFill>
                <a:srgbClr val="7030A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1800" dirty="0">
                  <a:solidFill>
                    <a:srgbClr val="FFFF00"/>
                  </a:solidFill>
                  <a:latin typeface="Arial" panose="020B0604020202020204" pitchFamily="34" charset="0"/>
                  <a:cs typeface="Arial" panose="020B0604020202020204" pitchFamily="34" charset="0"/>
                </a:rPr>
                <a:t>Version 0.7/0.8 fork</a:t>
              </a:r>
            </a:p>
          </p:txBody>
        </p:sp>
        <p:sp>
          <p:nvSpPr>
            <p:cNvPr id="13" name="TextBox 12"/>
            <p:cNvSpPr txBox="1"/>
            <p:nvPr/>
          </p:nvSpPr>
          <p:spPr bwMode="auto">
            <a:xfrm rot="21160165">
              <a:off x="5512420" y="5175029"/>
              <a:ext cx="1838966" cy="369332"/>
            </a:xfrm>
            <a:prstGeom prst="rect">
              <a:avLst/>
            </a:prstGeom>
            <a:solidFill>
              <a:schemeClr val="bg1"/>
            </a:solidFill>
            <a:ln w="381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1800" dirty="0">
                  <a:solidFill>
                    <a:srgbClr val="FFFF00"/>
                  </a:solidFill>
                  <a:latin typeface="Arial" panose="020B0604020202020204" pitchFamily="34" charset="0"/>
                  <a:cs typeface="Arial" panose="020B0604020202020204" pitchFamily="34" charset="0"/>
                </a:rPr>
                <a:t>$54M DAO theft</a:t>
              </a:r>
            </a:p>
          </p:txBody>
        </p:sp>
      </p:grpSp>
    </p:spTree>
    <p:extLst>
      <p:ext uri="{BB962C8B-B14F-4D97-AF65-F5344CB8AC3E}">
        <p14:creationId xmlns:p14="http://schemas.microsoft.com/office/powerpoint/2010/main" val="189272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E1C1B8-A5BC-7265-2601-B29E0FD87131}"/>
              </a:ext>
            </a:extLst>
          </p:cNvPr>
          <p:cNvSpPr>
            <a:spLocks noGrp="1"/>
          </p:cNvSpPr>
          <p:nvPr>
            <p:ph type="sldNum" sz="quarter" idx="11"/>
          </p:nvPr>
        </p:nvSpPr>
        <p:spPr/>
        <p:txBody>
          <a:bodyPr/>
          <a:lstStyle/>
          <a:p>
            <a:pPr>
              <a:defRPr/>
            </a:pPr>
            <a:fld id="{FE25F947-77F5-4CA6-8472-B4B2967773ED}" type="slidenum">
              <a:rPr lang="x-none" smtClean="0"/>
              <a:pPr>
                <a:defRPr/>
              </a:pPr>
              <a:t>8</a:t>
            </a:fld>
            <a:endParaRPr lang="en-US" dirty="0"/>
          </a:p>
        </p:txBody>
      </p:sp>
      <p:pic>
        <p:nvPicPr>
          <p:cNvPr id="1026" name="Picture 2" descr="Caroline Ellison, Bankman-Fried's Girlfriend, Admits They Conspired To  Defraud FTX Customers">
            <a:extLst>
              <a:ext uri="{FF2B5EF4-FFF2-40B4-BE49-F238E27FC236}">
                <a16:creationId xmlns:a16="http://schemas.microsoft.com/office/drawing/2014/main" id="{8C7DC43E-79F7-19CA-5765-4523954DA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52525"/>
            <a:ext cx="8229600" cy="4552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47D833-8CA7-D0DD-7E19-FCD4A76CCA62}"/>
              </a:ext>
            </a:extLst>
          </p:cNvPr>
          <p:cNvSpPr txBox="1"/>
          <p:nvPr/>
        </p:nvSpPr>
        <p:spPr bwMode="auto">
          <a:xfrm>
            <a:off x="4199943" y="6037570"/>
            <a:ext cx="744114"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this</a:t>
            </a:r>
          </a:p>
        </p:txBody>
      </p:sp>
    </p:spTree>
    <p:extLst>
      <p:ext uri="{BB962C8B-B14F-4D97-AF65-F5344CB8AC3E}">
        <p14:creationId xmlns:p14="http://schemas.microsoft.com/office/powerpoint/2010/main" val="30222897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What is decentralization?</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80</a:t>
            </a:fld>
            <a:endParaRPr lang="en-US" dirty="0"/>
          </a:p>
        </p:txBody>
      </p:sp>
    </p:spTree>
    <p:extLst>
      <p:ext uri="{BB962C8B-B14F-4D97-AF65-F5344CB8AC3E}">
        <p14:creationId xmlns:p14="http://schemas.microsoft.com/office/powerpoint/2010/main" val="15691666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81</a:t>
            </a:fld>
            <a:endParaRPr lang="en-US" dirty="0"/>
          </a:p>
        </p:txBody>
      </p:sp>
      <p:pic>
        <p:nvPicPr>
          <p:cNvPr id="8194" name="Picture 2" descr="Image result for Alice's restaur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804" y="544286"/>
            <a:ext cx="5190154" cy="29064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747742" y="3763816"/>
            <a:ext cx="737300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Alice sells her frozen yogurt business…</a:t>
            </a:r>
            <a:endParaRPr lang="en-US" sz="2800" b="1" i="1" dirty="0">
              <a:solidFill>
                <a:srgbClr val="FFFF00"/>
              </a:solidFill>
              <a:latin typeface="Arial" panose="020B0604020202020204" pitchFamily="34" charset="0"/>
              <a:cs typeface="Arial" panose="020B0604020202020204" pitchFamily="34" charset="0"/>
            </a:endParaRPr>
          </a:p>
        </p:txBody>
      </p:sp>
      <p:sp>
        <p:nvSpPr>
          <p:cNvPr id="6" name="TextBox 3"/>
          <p:cNvSpPr txBox="1"/>
          <p:nvPr/>
        </p:nvSpPr>
        <p:spPr bwMode="auto">
          <a:xfrm>
            <a:off x="2220686" y="4461124"/>
            <a:ext cx="645884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And decides to open a restaurant</a:t>
            </a:r>
            <a:endParaRPr lang="en-US" sz="2800" b="1" i="1" dirty="0">
              <a:solidFill>
                <a:srgbClr val="FFFF00"/>
              </a:solidFill>
              <a:latin typeface="Arial" panose="020B0604020202020204" pitchFamily="34" charset="0"/>
              <a:cs typeface="Arial" panose="020B0604020202020204" pitchFamily="34" charset="0"/>
            </a:endParaRPr>
          </a:p>
        </p:txBody>
      </p:sp>
      <p:sp>
        <p:nvSpPr>
          <p:cNvPr id="7" name="TextBox 3"/>
          <p:cNvSpPr txBox="1"/>
          <p:nvPr/>
        </p:nvSpPr>
        <p:spPr bwMode="auto">
          <a:xfrm>
            <a:off x="2318657" y="5855768"/>
            <a:ext cx="636087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So she decides to raise money by …</a:t>
            </a:r>
          </a:p>
        </p:txBody>
      </p:sp>
      <p:sp>
        <p:nvSpPr>
          <p:cNvPr id="8" name="TextBox 3"/>
          <p:cNvSpPr txBox="1"/>
          <p:nvPr/>
        </p:nvSpPr>
        <p:spPr bwMode="auto">
          <a:xfrm>
            <a:off x="747742" y="5158446"/>
            <a:ext cx="724237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But rents are high and VCs are greedy …</a:t>
            </a:r>
          </a:p>
        </p:txBody>
      </p:sp>
    </p:spTree>
    <p:extLst>
      <p:ext uri="{BB962C8B-B14F-4D97-AF65-F5344CB8AC3E}">
        <p14:creationId xmlns:p14="http://schemas.microsoft.com/office/powerpoint/2010/main" val="149208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82</a:t>
            </a:fld>
            <a:endParaRPr lang="en-US" dirty="0"/>
          </a:p>
        </p:txBody>
      </p:sp>
      <p:pic>
        <p:nvPicPr>
          <p:cNvPr id="9218" name="Picture 2" descr="Image result for initial coin off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04" y="990600"/>
            <a:ext cx="7924800" cy="4457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rot="793754">
            <a:off x="2959018" y="3900931"/>
            <a:ext cx="2476960" cy="769441"/>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4400" dirty="0">
                <a:solidFill>
                  <a:srgbClr val="FFFF00"/>
                </a:solidFill>
                <a:latin typeface="Arial" panose="020B0604020202020204" pitchFamily="34" charset="0"/>
                <a:cs typeface="Arial" panose="020B0604020202020204" pitchFamily="34" charset="0"/>
              </a:rPr>
              <a:t>Coupon</a:t>
            </a:r>
            <a:r>
              <a:rPr lang="en-US" sz="4400" dirty="0">
                <a:solidFill>
                  <a:srgbClr val="FF0000"/>
                </a:solidFill>
                <a:latin typeface="Arial" panose="020B0604020202020204" pitchFamily="34" charset="0"/>
                <a:cs typeface="Arial" panose="020B0604020202020204" pitchFamily="34" charset="0"/>
              </a:rPr>
              <a:t>?</a:t>
            </a:r>
          </a:p>
        </p:txBody>
      </p:sp>
      <p:sp>
        <p:nvSpPr>
          <p:cNvPr id="6" name="TextBox 5"/>
          <p:cNvSpPr txBox="1"/>
          <p:nvPr/>
        </p:nvSpPr>
        <p:spPr bwMode="auto">
          <a:xfrm rot="20662337">
            <a:off x="2421326" y="4053331"/>
            <a:ext cx="3857146" cy="769441"/>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4400" dirty="0">
                <a:solidFill>
                  <a:srgbClr val="FFFF00"/>
                </a:solidFill>
                <a:latin typeface="Arial" panose="020B0604020202020204" pitchFamily="34" charset="0"/>
                <a:cs typeface="Arial" panose="020B0604020202020204" pitchFamily="34" charset="0"/>
              </a:rPr>
              <a:t>Cryptocoupon!</a:t>
            </a:r>
          </a:p>
        </p:txBody>
      </p:sp>
      <p:sp>
        <p:nvSpPr>
          <p:cNvPr id="7" name="TextBox 3"/>
          <p:cNvSpPr txBox="1"/>
          <p:nvPr/>
        </p:nvSpPr>
        <p:spPr bwMode="auto">
          <a:xfrm>
            <a:off x="684587" y="5843610"/>
            <a:ext cx="7142242"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Discount meals when restaurant opens</a:t>
            </a:r>
            <a:endParaRPr lang="en-US" sz="2800" b="1"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485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83</a:t>
            </a:fld>
            <a:endParaRPr lang="en-US" dirty="0"/>
          </a:p>
        </p:txBody>
      </p:sp>
      <p:grpSp>
        <p:nvGrpSpPr>
          <p:cNvPr id="8" name="Group 7"/>
          <p:cNvGrpSpPr/>
          <p:nvPr/>
        </p:nvGrpSpPr>
        <p:grpSpPr>
          <a:xfrm>
            <a:off x="1265677" y="2316058"/>
            <a:ext cx="7232365" cy="2181393"/>
            <a:chOff x="1265677" y="2316058"/>
            <a:chExt cx="7232365" cy="2181393"/>
          </a:xfrm>
        </p:grpSpPr>
        <p:pic>
          <p:nvPicPr>
            <p:cNvPr id="10242" name="Picture 2" descr="Image result for hieroglyph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6649" y="2316058"/>
              <a:ext cx="2181393" cy="218139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shakespeare so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677" y="2316058"/>
              <a:ext cx="2448921" cy="218139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294414" y="2338582"/>
              <a:ext cx="1545772" cy="2136344"/>
              <a:chOff x="4435928" y="2724200"/>
              <a:chExt cx="1545772" cy="2136344"/>
            </a:xfrm>
          </p:grpSpPr>
          <p:sp>
            <p:nvSpPr>
              <p:cNvPr id="4" name="Right Arrow 3"/>
              <p:cNvSpPr/>
              <p:nvPr/>
            </p:nvSpPr>
            <p:spPr bwMode="auto">
              <a:xfrm>
                <a:off x="4435928" y="2724200"/>
                <a:ext cx="1545772" cy="794802"/>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66"/>
                    </a:solidFill>
                    <a:effectLst/>
                    <a:latin typeface="Arial" panose="020B0604020202020204" pitchFamily="34" charset="0"/>
                    <a:cs typeface="Arial" panose="020B0604020202020204" pitchFamily="34" charset="0"/>
                  </a:rPr>
                  <a:t>encrypt</a:t>
                </a:r>
              </a:p>
            </p:txBody>
          </p:sp>
          <p:sp>
            <p:nvSpPr>
              <p:cNvPr id="7" name="Right Arrow 6"/>
              <p:cNvSpPr/>
              <p:nvPr/>
            </p:nvSpPr>
            <p:spPr bwMode="auto">
              <a:xfrm flipH="1">
                <a:off x="4435928" y="4065742"/>
                <a:ext cx="1545772" cy="794802"/>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66"/>
                    </a:solidFill>
                    <a:effectLst/>
                    <a:latin typeface="Arial" panose="020B0604020202020204" pitchFamily="34" charset="0"/>
                    <a:cs typeface="Arial" panose="020B0604020202020204" pitchFamily="34" charset="0"/>
                  </a:rPr>
                  <a:t>decrypt</a:t>
                </a:r>
              </a:p>
            </p:txBody>
          </p:sp>
        </p:grpSp>
      </p:grpSp>
      <p:sp>
        <p:nvSpPr>
          <p:cNvPr id="6" name="TextBox 5"/>
          <p:cNvSpPr txBox="1"/>
          <p:nvPr/>
        </p:nvSpPr>
        <p:spPr bwMode="auto">
          <a:xfrm>
            <a:off x="3423800" y="1318230"/>
            <a:ext cx="291611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Alice’s public key</a:t>
            </a:r>
          </a:p>
        </p:txBody>
      </p:sp>
      <p:sp>
        <p:nvSpPr>
          <p:cNvPr id="10" name="TextBox 9"/>
          <p:cNvSpPr txBox="1"/>
          <p:nvPr/>
        </p:nvSpPr>
        <p:spPr bwMode="auto">
          <a:xfrm>
            <a:off x="3354069" y="4706517"/>
            <a:ext cx="305558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Alice’s private key</a:t>
            </a:r>
          </a:p>
        </p:txBody>
      </p:sp>
      <p:sp>
        <p:nvSpPr>
          <p:cNvPr id="11" name="TextBox 10"/>
          <p:cNvSpPr txBox="1"/>
          <p:nvPr/>
        </p:nvSpPr>
        <p:spPr bwMode="auto">
          <a:xfrm>
            <a:off x="5540866" y="5695780"/>
            <a:ext cx="3282694"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Only Alice can read</a:t>
            </a:r>
          </a:p>
        </p:txBody>
      </p:sp>
    </p:spTree>
    <p:extLst>
      <p:ext uri="{BB962C8B-B14F-4D97-AF65-F5344CB8AC3E}">
        <p14:creationId xmlns:p14="http://schemas.microsoft.com/office/powerpoint/2010/main" val="19205932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84</a:t>
            </a:fld>
            <a:endParaRPr lang="en-US" dirty="0"/>
          </a:p>
        </p:txBody>
      </p:sp>
      <p:pic>
        <p:nvPicPr>
          <p:cNvPr id="10244" name="Picture 4" descr="Image result for shakespeare son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677" y="2316058"/>
            <a:ext cx="2448921" cy="218139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294414" y="2338582"/>
            <a:ext cx="1545772" cy="2136344"/>
            <a:chOff x="4435928" y="2724200"/>
            <a:chExt cx="1545772" cy="2136344"/>
          </a:xfrm>
        </p:grpSpPr>
        <p:sp>
          <p:nvSpPr>
            <p:cNvPr id="4" name="Right Arrow 3"/>
            <p:cNvSpPr/>
            <p:nvPr/>
          </p:nvSpPr>
          <p:spPr bwMode="auto">
            <a:xfrm>
              <a:off x="4435928" y="2724200"/>
              <a:ext cx="1545772" cy="794802"/>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66"/>
                  </a:solidFill>
                  <a:effectLst/>
                  <a:latin typeface="Arial" panose="020B0604020202020204" pitchFamily="34" charset="0"/>
                  <a:cs typeface="Arial" panose="020B0604020202020204" pitchFamily="34" charset="0"/>
                </a:rPr>
                <a:t>encrypt</a:t>
              </a:r>
            </a:p>
          </p:txBody>
        </p:sp>
        <p:sp>
          <p:nvSpPr>
            <p:cNvPr id="7" name="Right Arrow 6"/>
            <p:cNvSpPr/>
            <p:nvPr/>
          </p:nvSpPr>
          <p:spPr bwMode="auto">
            <a:xfrm flipH="1">
              <a:off x="4435928" y="4065742"/>
              <a:ext cx="1545772" cy="794802"/>
            </a:xfrm>
            <a:prstGeom prst="rightArrow">
              <a:avLst/>
            </a:prstGeom>
            <a:solidFill>
              <a:srgbClr val="FFFFCC"/>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66"/>
                  </a:solidFill>
                  <a:effectLst/>
                  <a:latin typeface="Arial" panose="020B0604020202020204" pitchFamily="34" charset="0"/>
                  <a:cs typeface="Arial" panose="020B0604020202020204" pitchFamily="34" charset="0"/>
                </a:rPr>
                <a:t>decrypt</a:t>
              </a:r>
            </a:p>
          </p:txBody>
        </p:sp>
      </p:grpSp>
      <p:sp>
        <p:nvSpPr>
          <p:cNvPr id="6" name="TextBox 5"/>
          <p:cNvSpPr txBox="1"/>
          <p:nvPr/>
        </p:nvSpPr>
        <p:spPr bwMode="auto">
          <a:xfrm>
            <a:off x="3423800" y="1318230"/>
            <a:ext cx="305558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Alice’s private key</a:t>
            </a:r>
          </a:p>
        </p:txBody>
      </p:sp>
      <p:sp>
        <p:nvSpPr>
          <p:cNvPr id="10" name="TextBox 9"/>
          <p:cNvSpPr txBox="1"/>
          <p:nvPr/>
        </p:nvSpPr>
        <p:spPr bwMode="auto">
          <a:xfrm>
            <a:off x="3354069" y="4706517"/>
            <a:ext cx="291611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Alice’s public key</a:t>
            </a:r>
          </a:p>
        </p:txBody>
      </p:sp>
      <p:sp>
        <p:nvSpPr>
          <p:cNvPr id="11" name="TextBox 10"/>
          <p:cNvSpPr txBox="1"/>
          <p:nvPr/>
        </p:nvSpPr>
        <p:spPr bwMode="auto">
          <a:xfrm>
            <a:off x="5540866" y="5695780"/>
            <a:ext cx="3321166"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Only Alice can sign </a:t>
            </a:r>
          </a:p>
        </p:txBody>
      </p:sp>
      <p:pic>
        <p:nvPicPr>
          <p:cNvPr id="12" name="Picture 4" descr="Image result for shakespeare son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88" y="2414307"/>
            <a:ext cx="2448921" cy="218139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alice signa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7644" y="3930246"/>
            <a:ext cx="971465" cy="665454"/>
          </a:xfrm>
          <a:prstGeom prst="rect">
            <a:avLst/>
          </a:prstGeom>
          <a:solidFill>
            <a:schemeClr val="tx1"/>
          </a:solidFill>
        </p:spPr>
      </p:pic>
    </p:spTree>
    <p:extLst>
      <p:ext uri="{BB962C8B-B14F-4D97-AF65-F5344CB8AC3E}">
        <p14:creationId xmlns:p14="http://schemas.microsoft.com/office/powerpoint/2010/main" val="2465197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I, The Ledger …</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85</a:t>
            </a:fld>
            <a:endParaRPr lang="en-US" dirty="0"/>
          </a:p>
        </p:txBody>
      </p:sp>
      <p:sp>
        <p:nvSpPr>
          <p:cNvPr id="4" name="TextBox 3"/>
          <p:cNvSpPr txBox="1"/>
          <p:nvPr/>
        </p:nvSpPr>
        <p:spPr bwMode="auto">
          <a:xfrm>
            <a:off x="1077686" y="2109810"/>
            <a:ext cx="6458848" cy="1815882"/>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tx1"/>
                </a:solidFill>
                <a:latin typeface="Arial" panose="020B0604020202020204" pitchFamily="34" charset="0"/>
                <a:cs typeface="Arial" panose="020B0604020202020204" pitchFamily="34" charset="0"/>
              </a:rPr>
              <a:t>Anyone who knows the </a:t>
            </a:r>
            <a:r>
              <a:rPr lang="en-US" sz="2800" b="1" i="1" dirty="0">
                <a:solidFill>
                  <a:schemeClr val="tx1"/>
                </a:solidFill>
                <a:latin typeface="Arial" panose="020B0604020202020204" pitchFamily="34" charset="0"/>
                <a:cs typeface="Arial" panose="020B0604020202020204" pitchFamily="34" charset="0"/>
              </a:rPr>
              <a:t>private key</a:t>
            </a:r>
          </a:p>
          <a:p>
            <a:pPr algn="l"/>
            <a:r>
              <a:rPr lang="en-US" sz="2800" b="1" dirty="0">
                <a:solidFill>
                  <a:schemeClr val="tx1"/>
                </a:solidFill>
                <a:latin typeface="Arial" panose="020B0604020202020204" pitchFamily="34" charset="0"/>
                <a:cs typeface="Arial" panose="020B0604020202020204" pitchFamily="34" charset="0"/>
              </a:rPr>
              <a:t>matching the </a:t>
            </a:r>
            <a:r>
              <a:rPr lang="en-US" sz="2800" b="1" i="1" dirty="0">
                <a:solidFill>
                  <a:schemeClr val="tx1"/>
                </a:solidFill>
                <a:latin typeface="Arial" panose="020B0604020202020204" pitchFamily="34" charset="0"/>
                <a:cs typeface="Arial" panose="020B0604020202020204" pitchFamily="34" charset="0"/>
              </a:rPr>
              <a:t>public key</a:t>
            </a:r>
            <a:r>
              <a:rPr lang="en-US" sz="2800" i="1" dirty="0">
                <a:solidFill>
                  <a:schemeClr val="tx1"/>
                </a:solidFill>
                <a:latin typeface="Arial" panose="020B0604020202020204" pitchFamily="34" charset="0"/>
              </a:rPr>
              <a:t> </a:t>
            </a:r>
            <a:r>
              <a:rPr lang="en-US" sz="2800" dirty="0">
                <a:solidFill>
                  <a:srgbClr val="FFFF00"/>
                </a:solidFill>
                <a:latin typeface="Arial" panose="020B0604020202020204" pitchFamily="34" charset="0"/>
              </a:rPr>
              <a:t>dbea25daf536f5baace417e801</a:t>
            </a:r>
            <a:endParaRPr lang="en-US" sz="2800" b="1" dirty="0">
              <a:solidFill>
                <a:schemeClr val="tx1"/>
              </a:solidFill>
              <a:latin typeface="Arial" panose="020B0604020202020204" pitchFamily="34" charset="0"/>
              <a:cs typeface="Arial" panose="020B0604020202020204" pitchFamily="34" charset="0"/>
            </a:endParaRPr>
          </a:p>
          <a:p>
            <a:pPr algn="l"/>
            <a:r>
              <a:rPr lang="en-US" sz="2800" b="1" dirty="0">
                <a:solidFill>
                  <a:schemeClr val="tx1"/>
                </a:solidFill>
                <a:latin typeface="Arial" panose="020B0604020202020204" pitchFamily="34" charset="0"/>
                <a:cs typeface="Arial" panose="020B0604020202020204" pitchFamily="34" charset="0"/>
              </a:rPr>
              <a:t>owns one of Alice’s </a:t>
            </a:r>
            <a:r>
              <a:rPr lang="en-US" sz="2800" b="1" i="1" dirty="0">
                <a:solidFill>
                  <a:schemeClr val="tx1"/>
                </a:solidFill>
                <a:latin typeface="Arial" panose="020B0604020202020204" pitchFamily="34" charset="0"/>
                <a:cs typeface="Arial" panose="020B0604020202020204" pitchFamily="34" charset="0"/>
              </a:rPr>
              <a:t>cryptocoupons</a:t>
            </a:r>
            <a:endParaRPr lang="en-US"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0684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CAFFA9-F677-48CF-BE9E-9C4A624187FD}"/>
              </a:ext>
            </a:extLst>
          </p:cNvPr>
          <p:cNvSpPr txBox="1"/>
          <p:nvPr/>
        </p:nvSpPr>
        <p:spPr bwMode="auto">
          <a:xfrm>
            <a:off x="1077686" y="2109810"/>
            <a:ext cx="6458848" cy="1815882"/>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Anyone who </a:t>
            </a:r>
            <a:r>
              <a:rPr lang="en-US" sz="2800" b="1" i="1" dirty="0">
                <a:solidFill>
                  <a:srgbClr val="FFC000"/>
                </a:solidFill>
                <a:latin typeface="Arial" panose="020B0604020202020204" pitchFamily="34" charset="0"/>
                <a:cs typeface="Arial" panose="020B0604020202020204" pitchFamily="34" charset="0"/>
              </a:rPr>
              <a:t>knows the private key</a:t>
            </a: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matching the </a:t>
            </a:r>
            <a:r>
              <a:rPr lang="en-US" sz="2800" b="1" i="1" dirty="0">
                <a:solidFill>
                  <a:schemeClr val="bg1">
                    <a:lumMod val="50000"/>
                    <a:lumOff val="50000"/>
                  </a:schemeClr>
                </a:solidFill>
                <a:latin typeface="Arial" panose="020B0604020202020204" pitchFamily="34" charset="0"/>
                <a:cs typeface="Arial" panose="020B0604020202020204" pitchFamily="34" charset="0"/>
              </a:rPr>
              <a:t>public key</a:t>
            </a:r>
            <a:r>
              <a:rPr lang="en-US" sz="2800" i="1" dirty="0">
                <a:solidFill>
                  <a:schemeClr val="bg1">
                    <a:lumMod val="50000"/>
                    <a:lumOff val="50000"/>
                  </a:schemeClr>
                </a:solidFill>
                <a:latin typeface="Arial" panose="020B0604020202020204" pitchFamily="34" charset="0"/>
              </a:rPr>
              <a:t> </a:t>
            </a:r>
            <a:r>
              <a:rPr lang="en-US" sz="2800" dirty="0">
                <a:solidFill>
                  <a:schemeClr val="bg1">
                    <a:lumMod val="50000"/>
                    <a:lumOff val="50000"/>
                  </a:schemeClr>
                </a:solidFill>
                <a:latin typeface="Arial" panose="020B0604020202020204" pitchFamily="34" charset="0"/>
              </a:rPr>
              <a:t>dbea25daf536f5baace417e801</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owns one of Alice’s </a:t>
            </a:r>
            <a:r>
              <a:rPr lang="en-US" sz="2800" b="1" i="1" dirty="0">
                <a:solidFill>
                  <a:schemeClr val="bg1">
                    <a:lumMod val="50000"/>
                    <a:lumOff val="50000"/>
                  </a:schemeClr>
                </a:solidFill>
                <a:latin typeface="Arial" panose="020B0604020202020204" pitchFamily="34" charset="0"/>
                <a:cs typeface="Arial" panose="020B0604020202020204" pitchFamily="34" charset="0"/>
              </a:rPr>
              <a:t>cryptocoupons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a:solidFill>
                  <a:srgbClr val="FFFF00"/>
                </a:solidFill>
              </a:rPr>
              <a:t>I, The Ledger …</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86</a:t>
            </a:fld>
            <a:endParaRPr lang="en-US" dirty="0"/>
          </a:p>
        </p:txBody>
      </p:sp>
      <p:sp>
        <p:nvSpPr>
          <p:cNvPr id="6" name="TextBox 5"/>
          <p:cNvSpPr txBox="1"/>
          <p:nvPr/>
        </p:nvSpPr>
        <p:spPr bwMode="auto">
          <a:xfrm>
            <a:off x="3973776" y="503072"/>
            <a:ext cx="318548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Confers ownership</a:t>
            </a:r>
          </a:p>
        </p:txBody>
      </p:sp>
      <p:sp>
        <p:nvSpPr>
          <p:cNvPr id="8" name="Rounded Rectangular Callout 7"/>
          <p:cNvSpPr/>
          <p:nvPr/>
        </p:nvSpPr>
        <p:spPr bwMode="auto">
          <a:xfrm>
            <a:off x="3261947" y="2109810"/>
            <a:ext cx="4051578" cy="510778"/>
          </a:xfrm>
          <a:prstGeom prst="wedgeRoundRectCallout">
            <a:avLst>
              <a:gd name="adj1" fmla="val 9150"/>
              <a:gd name="adj2" fmla="val -242451"/>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Tree>
    <p:extLst>
      <p:ext uri="{BB962C8B-B14F-4D97-AF65-F5344CB8AC3E}">
        <p14:creationId xmlns:p14="http://schemas.microsoft.com/office/powerpoint/2010/main" val="13849015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CAFFA9-F677-48CF-BE9E-9C4A624187FD}"/>
              </a:ext>
            </a:extLst>
          </p:cNvPr>
          <p:cNvSpPr txBox="1"/>
          <p:nvPr/>
        </p:nvSpPr>
        <p:spPr bwMode="auto">
          <a:xfrm>
            <a:off x="1077686" y="2109810"/>
            <a:ext cx="6458848" cy="1815882"/>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Anyone who </a:t>
            </a:r>
            <a:r>
              <a:rPr lang="en-US" sz="2800" b="1" i="1" dirty="0">
                <a:solidFill>
                  <a:srgbClr val="FFC000"/>
                </a:solidFill>
                <a:latin typeface="Arial" panose="020B0604020202020204" pitchFamily="34" charset="0"/>
                <a:cs typeface="Arial" panose="020B0604020202020204" pitchFamily="34" charset="0"/>
              </a:rPr>
              <a:t>knows the private key</a:t>
            </a:r>
          </a:p>
          <a:p>
            <a:pPr algn="l"/>
            <a:r>
              <a:rPr lang="en-US" sz="2800" b="1" i="1" dirty="0">
                <a:solidFill>
                  <a:srgbClr val="FFC000"/>
                </a:solidFill>
                <a:latin typeface="Arial" panose="020B0604020202020204" pitchFamily="34" charset="0"/>
                <a:cs typeface="Arial" panose="020B0604020202020204" pitchFamily="34" charset="0"/>
              </a:rPr>
              <a:t>matching the public key</a:t>
            </a:r>
            <a:r>
              <a:rPr lang="en-US" sz="2800" i="1" dirty="0">
                <a:solidFill>
                  <a:srgbClr val="FFC000"/>
                </a:solidFill>
                <a:latin typeface="Arial" panose="020B0604020202020204" pitchFamily="34" charset="0"/>
              </a:rPr>
              <a:t> </a:t>
            </a:r>
            <a:r>
              <a:rPr lang="en-US" sz="2800" dirty="0">
                <a:solidFill>
                  <a:schemeClr val="bg1">
                    <a:lumMod val="50000"/>
                    <a:lumOff val="50000"/>
                  </a:schemeClr>
                </a:solidFill>
                <a:latin typeface="Arial" panose="020B0604020202020204" pitchFamily="34" charset="0"/>
              </a:rPr>
              <a:t>dbea25daf536f5baace417e801</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owns one of Alice’s </a:t>
            </a:r>
            <a:r>
              <a:rPr lang="en-US" sz="2800" b="1" i="1" dirty="0">
                <a:solidFill>
                  <a:schemeClr val="bg1">
                    <a:lumMod val="50000"/>
                    <a:lumOff val="50000"/>
                  </a:schemeClr>
                </a:solidFill>
                <a:latin typeface="Arial" panose="020B0604020202020204" pitchFamily="34" charset="0"/>
                <a:cs typeface="Arial" panose="020B0604020202020204" pitchFamily="34" charset="0"/>
              </a:rPr>
              <a:t>cryptocoupons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a:solidFill>
                  <a:srgbClr val="FFFF00"/>
                </a:solidFill>
              </a:rPr>
              <a:t>I, The Ledger …</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87</a:t>
            </a:fld>
            <a:endParaRPr lang="en-US" dirty="0"/>
          </a:p>
        </p:txBody>
      </p:sp>
      <p:sp>
        <p:nvSpPr>
          <p:cNvPr id="6" name="TextBox 5"/>
          <p:cNvSpPr txBox="1"/>
          <p:nvPr/>
        </p:nvSpPr>
        <p:spPr bwMode="auto">
          <a:xfrm>
            <a:off x="3973776" y="503072"/>
            <a:ext cx="318548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Confers ownership</a:t>
            </a:r>
          </a:p>
        </p:txBody>
      </p:sp>
      <p:sp>
        <p:nvSpPr>
          <p:cNvPr id="8" name="Rounded Rectangular Callout 7"/>
          <p:cNvSpPr/>
          <p:nvPr/>
        </p:nvSpPr>
        <p:spPr bwMode="auto">
          <a:xfrm>
            <a:off x="3261947" y="2109810"/>
            <a:ext cx="4051578" cy="510778"/>
          </a:xfrm>
          <a:prstGeom prst="wedgeRoundRectCallout">
            <a:avLst>
              <a:gd name="adj1" fmla="val 9150"/>
              <a:gd name="adj2" fmla="val -242451"/>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7" name="Rounded Rectangular Callout 7">
            <a:extLst>
              <a:ext uri="{FF2B5EF4-FFF2-40B4-BE49-F238E27FC236}">
                <a16:creationId xmlns:a16="http://schemas.microsoft.com/office/drawing/2014/main" id="{1E3FB898-97D3-4AF7-AAFF-C8451EE98DB9}"/>
              </a:ext>
            </a:extLst>
          </p:cNvPr>
          <p:cNvSpPr/>
          <p:nvPr/>
        </p:nvSpPr>
        <p:spPr bwMode="auto">
          <a:xfrm>
            <a:off x="1013149" y="2620588"/>
            <a:ext cx="4394120" cy="510778"/>
          </a:xfrm>
          <a:prstGeom prst="wedgeRoundRectCallout">
            <a:avLst>
              <a:gd name="adj1" fmla="val -32469"/>
              <a:gd name="adj2" fmla="val 320432"/>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0" name="TextBox 9">
            <a:extLst>
              <a:ext uri="{FF2B5EF4-FFF2-40B4-BE49-F238E27FC236}">
                <a16:creationId xmlns:a16="http://schemas.microsoft.com/office/drawing/2014/main" id="{5EB80467-D2F2-4FAC-B17E-F1D9876E828D}"/>
              </a:ext>
            </a:extLst>
          </p:cNvPr>
          <p:cNvSpPr txBox="1"/>
          <p:nvPr/>
        </p:nvSpPr>
        <p:spPr bwMode="auto">
          <a:xfrm>
            <a:off x="554828" y="4708687"/>
            <a:ext cx="3143809"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Proves ownership</a:t>
            </a:r>
          </a:p>
        </p:txBody>
      </p:sp>
    </p:spTree>
    <p:extLst>
      <p:ext uri="{BB962C8B-B14F-4D97-AF65-F5344CB8AC3E}">
        <p14:creationId xmlns:p14="http://schemas.microsoft.com/office/powerpoint/2010/main" val="9972837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CAFFA9-F677-48CF-BE9E-9C4A624187FD}"/>
              </a:ext>
            </a:extLst>
          </p:cNvPr>
          <p:cNvSpPr txBox="1"/>
          <p:nvPr/>
        </p:nvSpPr>
        <p:spPr bwMode="auto">
          <a:xfrm>
            <a:off x="1077686" y="2109810"/>
            <a:ext cx="6458848" cy="1815882"/>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Anyone who </a:t>
            </a:r>
            <a:r>
              <a:rPr lang="en-US" sz="2800" b="1" i="1" dirty="0">
                <a:solidFill>
                  <a:srgbClr val="FFC000"/>
                </a:solidFill>
                <a:latin typeface="Arial" panose="020B0604020202020204" pitchFamily="34" charset="0"/>
                <a:cs typeface="Arial" panose="020B0604020202020204" pitchFamily="34" charset="0"/>
              </a:rPr>
              <a:t>knows the private key</a:t>
            </a:r>
          </a:p>
          <a:p>
            <a:pPr algn="l"/>
            <a:r>
              <a:rPr lang="en-US" sz="2800" b="1" i="1" dirty="0">
                <a:solidFill>
                  <a:srgbClr val="FFC000"/>
                </a:solidFill>
                <a:latin typeface="Arial" panose="020B0604020202020204" pitchFamily="34" charset="0"/>
                <a:cs typeface="Arial" panose="020B0604020202020204" pitchFamily="34" charset="0"/>
              </a:rPr>
              <a:t>matching the public key</a:t>
            </a:r>
            <a:r>
              <a:rPr lang="en-US" sz="2800" i="1" dirty="0">
                <a:solidFill>
                  <a:srgbClr val="FFC000"/>
                </a:solidFill>
                <a:latin typeface="Arial" panose="020B0604020202020204" pitchFamily="34" charset="0"/>
              </a:rPr>
              <a:t> </a:t>
            </a:r>
            <a:r>
              <a:rPr lang="en-US" sz="2800" dirty="0">
                <a:solidFill>
                  <a:schemeClr val="bg1">
                    <a:lumMod val="50000"/>
                    <a:lumOff val="50000"/>
                  </a:schemeClr>
                </a:solidFill>
                <a:latin typeface="Arial" panose="020B0604020202020204" pitchFamily="34" charset="0"/>
              </a:rPr>
              <a:t>dbea25daf536f5baace417e801</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owns one of Alice’s </a:t>
            </a:r>
            <a:r>
              <a:rPr lang="en-US" sz="2800" b="1" i="1" dirty="0">
                <a:solidFill>
                  <a:schemeClr val="bg1">
                    <a:lumMod val="50000"/>
                    <a:lumOff val="50000"/>
                  </a:schemeClr>
                </a:solidFill>
                <a:latin typeface="Arial" panose="020B0604020202020204" pitchFamily="34" charset="0"/>
                <a:cs typeface="Arial" panose="020B0604020202020204" pitchFamily="34" charset="0"/>
              </a:rPr>
              <a:t>cryptocoupons</a:t>
            </a:r>
            <a:endParaRPr lang="en-US" sz="2800" b="1" dirty="0">
              <a:solidFill>
                <a:schemeClr val="bg1">
                  <a:lumMod val="50000"/>
                  <a:lumOff val="50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a:solidFill>
                  <a:srgbClr val="FFFF00"/>
                </a:solidFill>
              </a:rPr>
              <a:t>I, The Ledger …</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88</a:t>
            </a:fld>
            <a:endParaRPr lang="en-US" dirty="0"/>
          </a:p>
        </p:txBody>
      </p:sp>
      <p:sp>
        <p:nvSpPr>
          <p:cNvPr id="6" name="TextBox 5"/>
          <p:cNvSpPr txBox="1"/>
          <p:nvPr/>
        </p:nvSpPr>
        <p:spPr bwMode="auto">
          <a:xfrm>
            <a:off x="3973776" y="503072"/>
            <a:ext cx="318548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Confers ownership</a:t>
            </a:r>
          </a:p>
        </p:txBody>
      </p:sp>
      <p:sp>
        <p:nvSpPr>
          <p:cNvPr id="8" name="Rounded Rectangular Callout 7"/>
          <p:cNvSpPr/>
          <p:nvPr/>
        </p:nvSpPr>
        <p:spPr bwMode="auto">
          <a:xfrm>
            <a:off x="3261947" y="2109810"/>
            <a:ext cx="4051578" cy="510778"/>
          </a:xfrm>
          <a:prstGeom prst="wedgeRoundRectCallout">
            <a:avLst>
              <a:gd name="adj1" fmla="val 9150"/>
              <a:gd name="adj2" fmla="val -242451"/>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7" name="Rounded Rectangular Callout 7">
            <a:extLst>
              <a:ext uri="{FF2B5EF4-FFF2-40B4-BE49-F238E27FC236}">
                <a16:creationId xmlns:a16="http://schemas.microsoft.com/office/drawing/2014/main" id="{1E3FB898-97D3-4AF7-AAFF-C8451EE98DB9}"/>
              </a:ext>
            </a:extLst>
          </p:cNvPr>
          <p:cNvSpPr/>
          <p:nvPr/>
        </p:nvSpPr>
        <p:spPr bwMode="auto">
          <a:xfrm>
            <a:off x="1013149" y="2620588"/>
            <a:ext cx="4394120" cy="510778"/>
          </a:xfrm>
          <a:prstGeom prst="wedgeRoundRectCallout">
            <a:avLst>
              <a:gd name="adj1" fmla="val -32469"/>
              <a:gd name="adj2" fmla="val 320432"/>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10" name="TextBox 9">
            <a:extLst>
              <a:ext uri="{FF2B5EF4-FFF2-40B4-BE49-F238E27FC236}">
                <a16:creationId xmlns:a16="http://schemas.microsoft.com/office/drawing/2014/main" id="{5EB80467-D2F2-4FAC-B17E-F1D9876E828D}"/>
              </a:ext>
            </a:extLst>
          </p:cNvPr>
          <p:cNvSpPr txBox="1"/>
          <p:nvPr/>
        </p:nvSpPr>
        <p:spPr bwMode="auto">
          <a:xfrm>
            <a:off x="554828" y="4708687"/>
            <a:ext cx="3143809"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Proves ownership</a:t>
            </a:r>
          </a:p>
        </p:txBody>
      </p:sp>
      <p:sp>
        <p:nvSpPr>
          <p:cNvPr id="11" name="TextBox 10">
            <a:extLst>
              <a:ext uri="{FF2B5EF4-FFF2-40B4-BE49-F238E27FC236}">
                <a16:creationId xmlns:a16="http://schemas.microsoft.com/office/drawing/2014/main" id="{08C8DA02-CCE8-41AD-A75A-4B3B6A17AB4C}"/>
              </a:ext>
            </a:extLst>
          </p:cNvPr>
          <p:cNvSpPr txBox="1"/>
          <p:nvPr/>
        </p:nvSpPr>
        <p:spPr bwMode="auto">
          <a:xfrm>
            <a:off x="4807412" y="4754853"/>
            <a:ext cx="3781760" cy="954107"/>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Appearing on the ledger makes it official</a:t>
            </a:r>
          </a:p>
        </p:txBody>
      </p:sp>
    </p:spTree>
    <p:extLst>
      <p:ext uri="{BB962C8B-B14F-4D97-AF65-F5344CB8AC3E}">
        <p14:creationId xmlns:p14="http://schemas.microsoft.com/office/powerpoint/2010/main" val="1539098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Spending a Coupon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89</a:t>
            </a:fld>
            <a:endParaRPr lang="en-US" dirty="0"/>
          </a:p>
        </p:txBody>
      </p:sp>
      <p:sp>
        <p:nvSpPr>
          <p:cNvPr id="4" name="TextBox 3"/>
          <p:cNvSpPr txBox="1"/>
          <p:nvPr/>
        </p:nvSpPr>
        <p:spPr bwMode="auto">
          <a:xfrm>
            <a:off x="1046852" y="2305615"/>
            <a:ext cx="6458848" cy="2246769"/>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tx1"/>
                </a:solidFill>
                <a:latin typeface="Arial" panose="020B0604020202020204" pitchFamily="34" charset="0"/>
                <a:cs typeface="Arial" panose="020B0604020202020204" pitchFamily="34" charset="0"/>
              </a:rPr>
              <a:t>I, the owner of the private key</a:t>
            </a:r>
          </a:p>
          <a:p>
            <a:pPr algn="l"/>
            <a:r>
              <a:rPr lang="en-US" sz="2800" b="1" dirty="0">
                <a:solidFill>
                  <a:schemeClr val="tx1"/>
                </a:solidFill>
                <a:latin typeface="Arial" panose="020B0604020202020204" pitchFamily="34" charset="0"/>
                <a:cs typeface="Arial" panose="020B0604020202020204" pitchFamily="34" charset="0"/>
              </a:rPr>
              <a:t>matching the public key </a:t>
            </a:r>
            <a:r>
              <a:rPr lang="en-US" sz="2800" dirty="0">
                <a:solidFill>
                  <a:srgbClr val="FFFF00"/>
                </a:solidFill>
                <a:latin typeface="Arial" panose="020B0604020202020204" pitchFamily="34" charset="0"/>
                <a:cs typeface="Arial" panose="020B0604020202020204" pitchFamily="34" charset="0"/>
              </a:rPr>
              <a:t>dbea…</a:t>
            </a:r>
            <a:endParaRPr lang="en-US" sz="2800" b="1" dirty="0">
              <a:solidFill>
                <a:schemeClr val="tx1"/>
              </a:solidFill>
              <a:latin typeface="Arial" panose="020B0604020202020204" pitchFamily="34" charset="0"/>
              <a:cs typeface="Arial" panose="020B0604020202020204" pitchFamily="34" charset="0"/>
            </a:endParaRPr>
          </a:p>
          <a:p>
            <a:pPr algn="l"/>
            <a:r>
              <a:rPr lang="en-US" sz="2800" b="1" dirty="0">
                <a:solidFill>
                  <a:schemeClr val="tx1"/>
                </a:solidFill>
                <a:latin typeface="Arial" panose="020B0604020202020204" pitchFamily="34" charset="0"/>
                <a:cs typeface="Arial" panose="020B0604020202020204" pitchFamily="34" charset="0"/>
              </a:rPr>
              <a:t>do hereby transfer coupon to </a:t>
            </a:r>
          </a:p>
          <a:p>
            <a:pPr algn="l"/>
            <a:r>
              <a:rPr lang="en-US" sz="2800" b="1" dirty="0">
                <a:solidFill>
                  <a:schemeClr val="tx1"/>
                </a:solidFill>
                <a:latin typeface="Arial" panose="020B0604020202020204" pitchFamily="34" charset="0"/>
                <a:cs typeface="Arial" panose="020B0604020202020204" pitchFamily="34" charset="0"/>
              </a:rPr>
              <a:t>the owner of the private key matching the public key </a:t>
            </a:r>
            <a:r>
              <a:rPr lang="en-US" sz="2800" dirty="0">
                <a:solidFill>
                  <a:srgbClr val="FFFF00"/>
                </a:solidFill>
                <a:latin typeface="Arial" panose="020B0604020202020204" pitchFamily="34" charset="0"/>
                <a:cs typeface="Arial" panose="020B0604020202020204" pitchFamily="34" charset="0"/>
              </a:rPr>
              <a:t>a5d6</a:t>
            </a:r>
            <a:r>
              <a:rPr lang="en-US" sz="28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305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rgbClr val="FFFF00"/>
                </a:solidFill>
              </a:rPr>
              <a:t>This course is not about Bitcoin or how to get rich</a:t>
            </a:r>
          </a:p>
        </p:txBody>
      </p:sp>
    </p:spTree>
    <p:extLst>
      <p:ext uri="{BB962C8B-B14F-4D97-AF65-F5344CB8AC3E}">
        <p14:creationId xmlns:p14="http://schemas.microsoft.com/office/powerpoint/2010/main" val="22608684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Spending a Coupon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90</a:t>
            </a:fld>
            <a:endParaRPr lang="en-US" dirty="0"/>
          </a:p>
        </p:txBody>
      </p:sp>
      <p:sp>
        <p:nvSpPr>
          <p:cNvPr id="4" name="TextBox 3"/>
          <p:cNvSpPr txBox="1"/>
          <p:nvPr/>
        </p:nvSpPr>
        <p:spPr bwMode="auto">
          <a:xfrm>
            <a:off x="1046852" y="2305615"/>
            <a:ext cx="6458848" cy="2246769"/>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tx1"/>
                </a:solidFill>
                <a:latin typeface="Arial" panose="020B0604020202020204" pitchFamily="34" charset="0"/>
                <a:cs typeface="Arial" panose="020B0604020202020204" pitchFamily="34" charset="0"/>
              </a:rPr>
              <a:t>I, the owner of the private key</a:t>
            </a:r>
          </a:p>
          <a:p>
            <a:pPr algn="l"/>
            <a:r>
              <a:rPr lang="en-US" sz="2800" b="1" dirty="0">
                <a:solidFill>
                  <a:schemeClr val="tx1"/>
                </a:solidFill>
                <a:latin typeface="Arial" panose="020B0604020202020204" pitchFamily="34" charset="0"/>
                <a:cs typeface="Arial" panose="020B0604020202020204" pitchFamily="34" charset="0"/>
              </a:rPr>
              <a:t>matching the public key </a:t>
            </a:r>
            <a:r>
              <a:rPr lang="en-US" sz="2800" dirty="0">
                <a:solidFill>
                  <a:srgbClr val="FFFF00"/>
                </a:solidFill>
                <a:latin typeface="Arial" panose="020B0604020202020204" pitchFamily="34" charset="0"/>
                <a:cs typeface="Arial" panose="020B0604020202020204" pitchFamily="34" charset="0"/>
              </a:rPr>
              <a:t>dbea…</a:t>
            </a:r>
            <a:endParaRPr lang="en-US" sz="2800" b="1" dirty="0">
              <a:solidFill>
                <a:schemeClr val="tx1"/>
              </a:solidFill>
              <a:latin typeface="Arial" panose="020B0604020202020204" pitchFamily="34" charset="0"/>
              <a:cs typeface="Arial" panose="020B0604020202020204" pitchFamily="34" charset="0"/>
            </a:endParaRP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do hereby transfer coupon to </a:t>
            </a: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the owner of the private key matching the public key </a:t>
            </a:r>
            <a:r>
              <a:rPr lang="en-US" sz="2800" dirty="0">
                <a:solidFill>
                  <a:schemeClr val="bg1">
                    <a:lumMod val="50000"/>
                    <a:lumOff val="50000"/>
                  </a:schemeClr>
                </a:solidFill>
                <a:latin typeface="Arial" panose="020B0604020202020204" pitchFamily="34" charset="0"/>
                <a:cs typeface="Arial" panose="020B0604020202020204" pitchFamily="34" charset="0"/>
              </a:rPr>
              <a:t>a5d6…</a:t>
            </a:r>
          </a:p>
        </p:txBody>
      </p:sp>
      <p:sp>
        <p:nvSpPr>
          <p:cNvPr id="5" name="Rounded Rectangular Callout 4">
            <a:extLst>
              <a:ext uri="{FF2B5EF4-FFF2-40B4-BE49-F238E27FC236}">
                <a16:creationId xmlns:a16="http://schemas.microsoft.com/office/drawing/2014/main" id="{70AD06EF-8E32-4238-82D3-20AB3F569186}"/>
              </a:ext>
            </a:extLst>
          </p:cNvPr>
          <p:cNvSpPr/>
          <p:nvPr/>
        </p:nvSpPr>
        <p:spPr bwMode="auto">
          <a:xfrm>
            <a:off x="968828" y="2114269"/>
            <a:ext cx="5769429" cy="1292960"/>
          </a:xfrm>
          <a:prstGeom prst="wedgeRoundRectCallout">
            <a:avLst>
              <a:gd name="adj1" fmla="val 31401"/>
              <a:gd name="adj2" fmla="val -75883"/>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6" name="TextBox 5">
            <a:extLst>
              <a:ext uri="{FF2B5EF4-FFF2-40B4-BE49-F238E27FC236}">
                <a16:creationId xmlns:a16="http://schemas.microsoft.com/office/drawing/2014/main" id="{F0834BA1-2857-45DB-BA70-0BC2FD862420}"/>
              </a:ext>
            </a:extLst>
          </p:cNvPr>
          <p:cNvSpPr txBox="1"/>
          <p:nvPr/>
        </p:nvSpPr>
        <p:spPr bwMode="auto">
          <a:xfrm>
            <a:off x="3956539" y="335260"/>
            <a:ext cx="5046784" cy="1384995"/>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Seller signs block to prove they know this private key</a:t>
            </a:r>
          </a:p>
          <a:p>
            <a:pPr algn="ctr"/>
            <a:r>
              <a:rPr lang="en-US" sz="2800" dirty="0">
                <a:solidFill>
                  <a:srgbClr val="FFFF00"/>
                </a:solidFill>
                <a:latin typeface="Arial" panose="020B0604020202020204" pitchFamily="34" charset="0"/>
                <a:cs typeface="Arial" panose="020B0604020202020204" pitchFamily="34" charset="0"/>
              </a:rPr>
              <a:t>&amp; therefore authorized to sell</a:t>
            </a:r>
          </a:p>
        </p:txBody>
      </p:sp>
    </p:spTree>
    <p:extLst>
      <p:ext uri="{BB962C8B-B14F-4D97-AF65-F5344CB8AC3E}">
        <p14:creationId xmlns:p14="http://schemas.microsoft.com/office/powerpoint/2010/main" val="8312355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Spending a Coupon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91</a:t>
            </a:fld>
            <a:endParaRPr lang="en-US" dirty="0"/>
          </a:p>
        </p:txBody>
      </p:sp>
      <p:sp>
        <p:nvSpPr>
          <p:cNvPr id="4" name="TextBox 3"/>
          <p:cNvSpPr txBox="1"/>
          <p:nvPr/>
        </p:nvSpPr>
        <p:spPr bwMode="auto">
          <a:xfrm>
            <a:off x="1046852" y="2305615"/>
            <a:ext cx="6458848" cy="2246769"/>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2800" b="1" dirty="0">
                <a:solidFill>
                  <a:schemeClr val="tx1"/>
                </a:solidFill>
                <a:latin typeface="Arial" panose="020B0604020202020204" pitchFamily="34" charset="0"/>
                <a:cs typeface="Arial" panose="020B0604020202020204" pitchFamily="34" charset="0"/>
              </a:rPr>
              <a:t>I, the owner of the private key</a:t>
            </a:r>
          </a:p>
          <a:p>
            <a:pPr algn="l"/>
            <a:r>
              <a:rPr lang="en-US" sz="2800" b="1" dirty="0">
                <a:solidFill>
                  <a:schemeClr val="tx1"/>
                </a:solidFill>
                <a:latin typeface="Arial" panose="020B0604020202020204" pitchFamily="34" charset="0"/>
                <a:cs typeface="Arial" panose="020B0604020202020204" pitchFamily="34" charset="0"/>
              </a:rPr>
              <a:t>matching the public key </a:t>
            </a:r>
            <a:r>
              <a:rPr lang="en-US" sz="2800" dirty="0">
                <a:solidFill>
                  <a:srgbClr val="FFFF00"/>
                </a:solidFill>
                <a:latin typeface="Arial" panose="020B0604020202020204" pitchFamily="34" charset="0"/>
                <a:cs typeface="Arial" panose="020B0604020202020204" pitchFamily="34" charset="0"/>
              </a:rPr>
              <a:t>dbea…</a:t>
            </a:r>
            <a:endParaRPr lang="en-US" sz="2800" b="1" dirty="0">
              <a:solidFill>
                <a:schemeClr val="tx1"/>
              </a:solidFill>
              <a:latin typeface="Arial" panose="020B0604020202020204" pitchFamily="34" charset="0"/>
              <a:cs typeface="Arial" panose="020B0604020202020204" pitchFamily="34" charset="0"/>
            </a:endParaRPr>
          </a:p>
          <a:p>
            <a:pPr algn="l"/>
            <a:r>
              <a:rPr lang="en-US" sz="2800" b="1" dirty="0">
                <a:solidFill>
                  <a:schemeClr val="bg1">
                    <a:lumMod val="50000"/>
                    <a:lumOff val="50000"/>
                  </a:schemeClr>
                </a:solidFill>
                <a:latin typeface="Arial" panose="020B0604020202020204" pitchFamily="34" charset="0"/>
                <a:cs typeface="Arial" panose="020B0604020202020204" pitchFamily="34" charset="0"/>
              </a:rPr>
              <a:t>do hereby transfer coupon to </a:t>
            </a:r>
          </a:p>
          <a:p>
            <a:pPr algn="l"/>
            <a:r>
              <a:rPr lang="en-US" sz="2800" b="1" dirty="0">
                <a:solidFill>
                  <a:schemeClr val="tx1"/>
                </a:solidFill>
                <a:latin typeface="Arial" panose="020B0604020202020204" pitchFamily="34" charset="0"/>
                <a:cs typeface="Arial" panose="020B0604020202020204" pitchFamily="34" charset="0"/>
              </a:rPr>
              <a:t>the owner of the private key matching the public key </a:t>
            </a:r>
            <a:r>
              <a:rPr lang="en-US" sz="2800" dirty="0">
                <a:solidFill>
                  <a:srgbClr val="FFFF00"/>
                </a:solidFill>
                <a:latin typeface="Arial" panose="020B0604020202020204" pitchFamily="34" charset="0"/>
                <a:cs typeface="Arial" panose="020B0604020202020204" pitchFamily="34" charset="0"/>
              </a:rPr>
              <a:t>a5d6…</a:t>
            </a:r>
          </a:p>
        </p:txBody>
      </p:sp>
      <p:sp>
        <p:nvSpPr>
          <p:cNvPr id="5" name="Rounded Rectangular Callout 4">
            <a:extLst>
              <a:ext uri="{FF2B5EF4-FFF2-40B4-BE49-F238E27FC236}">
                <a16:creationId xmlns:a16="http://schemas.microsoft.com/office/drawing/2014/main" id="{70AD06EF-8E32-4238-82D3-20AB3F569186}"/>
              </a:ext>
            </a:extLst>
          </p:cNvPr>
          <p:cNvSpPr/>
          <p:nvPr/>
        </p:nvSpPr>
        <p:spPr bwMode="auto">
          <a:xfrm>
            <a:off x="968828" y="2114269"/>
            <a:ext cx="5769429" cy="1292960"/>
          </a:xfrm>
          <a:prstGeom prst="wedgeRoundRectCallout">
            <a:avLst>
              <a:gd name="adj1" fmla="val 31401"/>
              <a:gd name="adj2" fmla="val -75883"/>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
        <p:nvSpPr>
          <p:cNvPr id="6" name="TextBox 5">
            <a:extLst>
              <a:ext uri="{FF2B5EF4-FFF2-40B4-BE49-F238E27FC236}">
                <a16:creationId xmlns:a16="http://schemas.microsoft.com/office/drawing/2014/main" id="{F0834BA1-2857-45DB-BA70-0BC2FD862420}"/>
              </a:ext>
            </a:extLst>
          </p:cNvPr>
          <p:cNvSpPr txBox="1"/>
          <p:nvPr/>
        </p:nvSpPr>
        <p:spPr bwMode="auto">
          <a:xfrm>
            <a:off x="3956539" y="326468"/>
            <a:ext cx="5046784" cy="1384995"/>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Seller signs block to prove they know this private key</a:t>
            </a:r>
          </a:p>
          <a:p>
            <a:pPr algn="ctr"/>
            <a:r>
              <a:rPr lang="en-US" sz="2800" dirty="0">
                <a:solidFill>
                  <a:srgbClr val="FFFF00"/>
                </a:solidFill>
                <a:latin typeface="Arial" panose="020B0604020202020204" pitchFamily="34" charset="0"/>
                <a:cs typeface="Arial" panose="020B0604020202020204" pitchFamily="34" charset="0"/>
              </a:rPr>
              <a:t>&amp; thus authorized to sell</a:t>
            </a:r>
          </a:p>
        </p:txBody>
      </p:sp>
      <p:sp>
        <p:nvSpPr>
          <p:cNvPr id="7" name="TextBox 6">
            <a:extLst>
              <a:ext uri="{FF2B5EF4-FFF2-40B4-BE49-F238E27FC236}">
                <a16:creationId xmlns:a16="http://schemas.microsoft.com/office/drawing/2014/main" id="{D450B00C-005D-488F-ADC2-42F03E7DD7A4}"/>
              </a:ext>
            </a:extLst>
          </p:cNvPr>
          <p:cNvSpPr txBox="1"/>
          <p:nvPr/>
        </p:nvSpPr>
        <p:spPr bwMode="auto">
          <a:xfrm>
            <a:off x="1573823" y="5184710"/>
            <a:ext cx="5521569" cy="1384995"/>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Buyer signs later block to prove they know this private key</a:t>
            </a:r>
          </a:p>
          <a:p>
            <a:pPr algn="ctr"/>
            <a:r>
              <a:rPr lang="en-US" sz="2800" dirty="0">
                <a:solidFill>
                  <a:srgbClr val="FFFF00"/>
                </a:solidFill>
                <a:latin typeface="Arial" panose="020B0604020202020204" pitchFamily="34" charset="0"/>
                <a:cs typeface="Arial" panose="020B0604020202020204" pitchFamily="34" charset="0"/>
              </a:rPr>
              <a:t>&amp; thus new owner</a:t>
            </a:r>
          </a:p>
        </p:txBody>
      </p:sp>
      <p:sp>
        <p:nvSpPr>
          <p:cNvPr id="8" name="Rounded Rectangular Callout 4">
            <a:extLst>
              <a:ext uri="{FF2B5EF4-FFF2-40B4-BE49-F238E27FC236}">
                <a16:creationId xmlns:a16="http://schemas.microsoft.com/office/drawing/2014/main" id="{4CEB621D-A046-4D7B-A3DC-7FB29184EC51}"/>
              </a:ext>
            </a:extLst>
          </p:cNvPr>
          <p:cNvSpPr/>
          <p:nvPr/>
        </p:nvSpPr>
        <p:spPr bwMode="auto">
          <a:xfrm>
            <a:off x="968828" y="3481058"/>
            <a:ext cx="5769429" cy="1292960"/>
          </a:xfrm>
          <a:prstGeom prst="wedgeRoundRectCallout">
            <a:avLst>
              <a:gd name="adj1" fmla="val 33687"/>
              <a:gd name="adj2" fmla="val 75760"/>
              <a:gd name="adj3" fmla="val 16667"/>
            </a:avLst>
          </a:prstGeom>
          <a:noFill/>
          <a:ln w="76200" cap="flat" cmpd="sng" algn="ctr">
            <a:solidFill>
              <a:srgbClr val="FF66FF"/>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spTree>
    <p:extLst>
      <p:ext uri="{BB962C8B-B14F-4D97-AF65-F5344CB8AC3E}">
        <p14:creationId xmlns:p14="http://schemas.microsoft.com/office/powerpoint/2010/main" val="31810100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92</a:t>
            </a:fld>
            <a:endParaRPr lang="en-US" dirty="0"/>
          </a:p>
        </p:txBody>
      </p:sp>
      <p:pic>
        <p:nvPicPr>
          <p:cNvPr id="12290" name="Picture 2" descr="Image result for web ho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49" y="169664"/>
            <a:ext cx="8876242" cy="499288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forbid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368674"/>
            <a:ext cx="2803524" cy="2803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747742" y="764468"/>
            <a:ext cx="737300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Alice doesn’t want to host her blockchain</a:t>
            </a:r>
            <a:endParaRPr lang="en-US" sz="2800" b="1" i="1" dirty="0">
              <a:solidFill>
                <a:srgbClr val="FFFF00"/>
              </a:solidFill>
              <a:latin typeface="Arial" panose="020B0604020202020204" pitchFamily="34" charset="0"/>
              <a:cs typeface="Arial" panose="020B0604020202020204" pitchFamily="34" charset="0"/>
            </a:endParaRPr>
          </a:p>
        </p:txBody>
      </p:sp>
      <p:sp>
        <p:nvSpPr>
          <p:cNvPr id="8" name="TextBox 3"/>
          <p:cNvSpPr txBox="1"/>
          <p:nvPr/>
        </p:nvSpPr>
        <p:spPr bwMode="auto">
          <a:xfrm>
            <a:off x="2220686" y="1461776"/>
            <a:ext cx="6458848"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Expensive …</a:t>
            </a:r>
            <a:endParaRPr lang="en-US" sz="2800" b="1" i="1" dirty="0">
              <a:solidFill>
                <a:srgbClr val="FFFF00"/>
              </a:solidFill>
              <a:latin typeface="Arial" panose="020B0604020202020204" pitchFamily="34" charset="0"/>
              <a:cs typeface="Arial" panose="020B0604020202020204" pitchFamily="34" charset="0"/>
            </a:endParaRPr>
          </a:p>
        </p:txBody>
      </p:sp>
      <p:sp>
        <p:nvSpPr>
          <p:cNvPr id="10" name="TextBox 3"/>
          <p:cNvSpPr txBox="1"/>
          <p:nvPr/>
        </p:nvSpPr>
        <p:spPr bwMode="auto">
          <a:xfrm>
            <a:off x="747742" y="2159098"/>
            <a:ext cx="7242372"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rgbClr val="FFFF00"/>
                </a:solidFill>
                <a:latin typeface="Arial" panose="020B0604020202020204" pitchFamily="34" charset="0"/>
                <a:cs typeface="Arial" panose="020B0604020202020204" pitchFamily="34" charset="0"/>
              </a:rPr>
              <a:t>Customers might not trust her</a:t>
            </a:r>
          </a:p>
        </p:txBody>
      </p:sp>
    </p:spTree>
    <p:extLst>
      <p:ext uri="{BB962C8B-B14F-4D97-AF65-F5344CB8AC3E}">
        <p14:creationId xmlns:p14="http://schemas.microsoft.com/office/powerpoint/2010/main" val="240094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est Blockchain ETFs | justETF">
            <a:extLst>
              <a:ext uri="{FF2B5EF4-FFF2-40B4-BE49-F238E27FC236}">
                <a16:creationId xmlns:a16="http://schemas.microsoft.com/office/drawing/2014/main" id="{B6DF57E2-D8F9-4819-A8E9-38E4BF0F6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09" y="783432"/>
            <a:ext cx="8210383" cy="52911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93</a:t>
            </a:fld>
            <a:endParaRPr lang="en-US" dirty="0"/>
          </a:p>
        </p:txBody>
      </p:sp>
      <p:sp>
        <p:nvSpPr>
          <p:cNvPr id="4" name="AutoShape 2" descr="Image result for crowdsour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5" name="AutoShape 4" descr="Image result for crowdsour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7" name="TextBox 6"/>
          <p:cNvSpPr txBox="1"/>
          <p:nvPr/>
        </p:nvSpPr>
        <p:spPr bwMode="auto">
          <a:xfrm>
            <a:off x="1280975" y="764468"/>
            <a:ext cx="6306534"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i="1" dirty="0">
                <a:solidFill>
                  <a:srgbClr val="FFFF00"/>
                </a:solidFill>
                <a:latin typeface="Arial" panose="020B0604020202020204" pitchFamily="34" charset="0"/>
                <a:cs typeface="Arial" panose="020B0604020202020204" pitchFamily="34" charset="0"/>
              </a:rPr>
              <a:t>Crowdsource</a:t>
            </a:r>
            <a:r>
              <a:rPr lang="en-US" sz="2800" dirty="0">
                <a:solidFill>
                  <a:srgbClr val="FFFF00"/>
                </a:solidFill>
                <a:latin typeface="Arial" panose="020B0604020202020204" pitchFamily="34" charset="0"/>
                <a:cs typeface="Arial" panose="020B0604020202020204" pitchFamily="34" charset="0"/>
              </a:rPr>
              <a:t> blockchain management</a:t>
            </a:r>
            <a:endParaRPr lang="en-US" sz="2800" i="1" dirty="0">
              <a:solidFill>
                <a:srgbClr val="FFFF00"/>
              </a:solidFill>
              <a:latin typeface="Arial" panose="020B0604020202020204" pitchFamily="34" charset="0"/>
              <a:cs typeface="Arial" panose="020B0604020202020204" pitchFamily="34" charset="0"/>
            </a:endParaRPr>
          </a:p>
        </p:txBody>
      </p:sp>
      <p:sp>
        <p:nvSpPr>
          <p:cNvPr id="8" name="TextBox 3"/>
          <p:cNvSpPr txBox="1"/>
          <p:nvPr/>
        </p:nvSpPr>
        <p:spPr bwMode="auto">
          <a:xfrm>
            <a:off x="2723274" y="1635745"/>
            <a:ext cx="5453672"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Offer extra coupons to workers…</a:t>
            </a:r>
            <a:endParaRPr lang="en-US" sz="2800" i="1" dirty="0">
              <a:solidFill>
                <a:srgbClr val="FFFF00"/>
              </a:solidFill>
              <a:latin typeface="Arial" panose="020B0604020202020204" pitchFamily="34" charset="0"/>
              <a:cs typeface="Arial" panose="020B0604020202020204" pitchFamily="34" charset="0"/>
            </a:endParaRPr>
          </a:p>
        </p:txBody>
      </p:sp>
      <p:sp>
        <p:nvSpPr>
          <p:cNvPr id="9" name="TextBox 3"/>
          <p:cNvSpPr txBox="1"/>
          <p:nvPr/>
        </p:nvSpPr>
        <p:spPr bwMode="auto">
          <a:xfrm>
            <a:off x="1280975" y="2507022"/>
            <a:ext cx="4116768"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Let’s call them </a:t>
            </a:r>
            <a:r>
              <a:rPr lang="en-US" sz="2800" i="1" dirty="0">
                <a:solidFill>
                  <a:srgbClr val="FFFF00"/>
                </a:solidFill>
                <a:latin typeface="Arial" panose="020B0604020202020204" pitchFamily="34" charset="0"/>
                <a:cs typeface="Arial" panose="020B0604020202020204" pitchFamily="34" charset="0"/>
              </a:rPr>
              <a:t>validators</a:t>
            </a:r>
          </a:p>
        </p:txBody>
      </p:sp>
      <p:sp>
        <p:nvSpPr>
          <p:cNvPr id="10" name="TextBox 3"/>
          <p:cNvSpPr txBox="1"/>
          <p:nvPr/>
        </p:nvSpPr>
        <p:spPr bwMode="auto">
          <a:xfrm>
            <a:off x="1034627" y="4350937"/>
            <a:ext cx="6116354"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Validators enforce transaction </a:t>
            </a:r>
            <a:r>
              <a:rPr lang="en-US" sz="2800" i="1" dirty="0">
                <a:solidFill>
                  <a:srgbClr val="FFFF00"/>
                </a:solidFill>
                <a:latin typeface="Arial" panose="020B0604020202020204" pitchFamily="34" charset="0"/>
                <a:cs typeface="Arial" panose="020B0604020202020204" pitchFamily="34" charset="0"/>
              </a:rPr>
              <a:t>validity</a:t>
            </a:r>
          </a:p>
        </p:txBody>
      </p:sp>
      <p:sp>
        <p:nvSpPr>
          <p:cNvPr id="2" name="TextBox 3">
            <a:extLst>
              <a:ext uri="{FF2B5EF4-FFF2-40B4-BE49-F238E27FC236}">
                <a16:creationId xmlns:a16="http://schemas.microsoft.com/office/drawing/2014/main" id="{B29E20A5-F28D-E393-172E-E43A65010C9B}"/>
              </a:ext>
            </a:extLst>
          </p:cNvPr>
          <p:cNvSpPr txBox="1"/>
          <p:nvPr/>
        </p:nvSpPr>
        <p:spPr bwMode="auto">
          <a:xfrm>
            <a:off x="5954864" y="3419518"/>
            <a:ext cx="2222082" cy="523220"/>
          </a:xfrm>
          <a:prstGeom prst="rect">
            <a:avLst/>
          </a:prstGeom>
          <a:solidFill>
            <a:schemeClr val="bg1"/>
          </a:solidFill>
          <a:ln w="76200">
            <a:solidFill>
              <a:srgbClr val="0099FF"/>
            </a:solidFill>
            <a:miter lim="800000"/>
            <a:headEnd/>
            <a:tailEnd/>
          </a:ln>
          <a:effectLst>
            <a:outerShdw blurRad="50800" dist="38100" dir="2700000" algn="tl" rotWithShape="0">
              <a:prstClr val="black">
                <a:alpha val="40000"/>
              </a:prstClr>
            </a:outerShdw>
          </a:effectLst>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rgbClr val="FFFF00"/>
                </a:solidFill>
                <a:latin typeface="Arial" panose="020B0604020202020204" pitchFamily="34" charset="0"/>
                <a:cs typeface="Arial" panose="020B0604020202020204" pitchFamily="34" charset="0"/>
              </a:rPr>
              <a:t>Or </a:t>
            </a:r>
            <a:r>
              <a:rPr lang="en-US" sz="2800" i="1" dirty="0">
                <a:solidFill>
                  <a:srgbClr val="FFFF00"/>
                </a:solidFill>
                <a:latin typeface="Arial" panose="020B0604020202020204" pitchFamily="34" charset="0"/>
                <a:cs typeface="Arial" panose="020B0604020202020204" pitchFamily="34" charset="0"/>
              </a:rPr>
              <a:t>miners …</a:t>
            </a:r>
          </a:p>
        </p:txBody>
      </p:sp>
    </p:spTree>
    <p:extLst>
      <p:ext uri="{BB962C8B-B14F-4D97-AF65-F5344CB8AC3E}">
        <p14:creationId xmlns:p14="http://schemas.microsoft.com/office/powerpoint/2010/main" val="275505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“Decentralized Trust Infrastructure”</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94</a:t>
            </a:fld>
            <a:endParaRPr lang="en-US" dirty="0"/>
          </a:p>
        </p:txBody>
      </p:sp>
      <p:sp>
        <p:nvSpPr>
          <p:cNvPr id="4" name="TextBox 3"/>
          <p:cNvSpPr txBox="1"/>
          <p:nvPr/>
        </p:nvSpPr>
        <p:spPr bwMode="auto">
          <a:xfrm>
            <a:off x="843106" y="5658814"/>
            <a:ext cx="2122697"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Centralized</a:t>
            </a:r>
          </a:p>
        </p:txBody>
      </p:sp>
      <p:sp>
        <p:nvSpPr>
          <p:cNvPr id="5" name="TextBox 4"/>
          <p:cNvSpPr txBox="1"/>
          <p:nvPr/>
        </p:nvSpPr>
        <p:spPr bwMode="auto">
          <a:xfrm>
            <a:off x="5697330" y="5556918"/>
            <a:ext cx="2523448"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Decentralized</a:t>
            </a:r>
          </a:p>
        </p:txBody>
      </p:sp>
      <p:sp>
        <p:nvSpPr>
          <p:cNvPr id="6" name="AutoShape 2" descr="Image result for visa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00" name="Picture 4" descr="Image result for vi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6792">
            <a:off x="491704" y="2106613"/>
            <a:ext cx="1857375" cy="18573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mastercard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94957">
            <a:off x="1380504" y="3366313"/>
            <a:ext cx="2304607" cy="156281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olympic judges vo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048" y="2527300"/>
            <a:ext cx="3242012" cy="215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56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Centralized Trust</a:t>
            </a:r>
          </a:p>
        </p:txBody>
      </p:sp>
      <p:sp>
        <p:nvSpPr>
          <p:cNvPr id="4" name="Slide Number Placeholder 3"/>
          <p:cNvSpPr>
            <a:spLocks noGrp="1"/>
          </p:cNvSpPr>
          <p:nvPr>
            <p:ph type="sldNum" sz="quarter" idx="11"/>
          </p:nvPr>
        </p:nvSpPr>
        <p:spPr/>
        <p:txBody>
          <a:bodyPr/>
          <a:lstStyle/>
          <a:p>
            <a:pPr>
              <a:defRPr/>
            </a:pPr>
            <a:fld id="{FA8C595A-3CE5-48A7-A55E-633D7D1DD01A}" type="slidenum">
              <a:rPr lang="x-none" smtClean="0"/>
              <a:pPr>
                <a:defRPr/>
              </a:pPr>
              <a:t>95</a:t>
            </a:fld>
            <a:endParaRPr lang="en-US" dirty="0"/>
          </a:p>
        </p:txBody>
      </p:sp>
      <p:pic>
        <p:nvPicPr>
          <p:cNvPr id="7"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8906" y="1627848"/>
            <a:ext cx="2886188" cy="3757109"/>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8"/>
          <p:cNvSpPr/>
          <p:nvPr/>
        </p:nvSpPr>
        <p:spPr bwMode="auto">
          <a:xfrm>
            <a:off x="4820858" y="1372459"/>
            <a:ext cx="3815142" cy="510778"/>
          </a:xfrm>
          <a:prstGeom prst="wedgeRoundRectCallout">
            <a:avLst>
              <a:gd name="adj1" fmla="val -47464"/>
              <a:gd name="adj2" fmla="val 127146"/>
              <a:gd name="adj3" fmla="val 16667"/>
            </a:avLst>
          </a:prstGeom>
          <a:solidFill>
            <a:schemeClr val="bg1"/>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Only I can make decisions</a:t>
            </a:r>
          </a:p>
        </p:txBody>
      </p:sp>
    </p:spTree>
    <p:extLst>
      <p:ext uri="{BB962C8B-B14F-4D97-AF65-F5344CB8AC3E}">
        <p14:creationId xmlns:p14="http://schemas.microsoft.com/office/powerpoint/2010/main" val="1287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Decentralized Trust</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96</a:t>
            </a:fld>
            <a:endParaRPr lang="en-US" dirty="0"/>
          </a:p>
        </p:txBody>
      </p:sp>
      <p:pic>
        <p:nvPicPr>
          <p:cNvPr id="4098" name="Picture 2" descr="Image result for roman sen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94357"/>
            <a:ext cx="11303000" cy="704671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bwMode="auto">
          <a:xfrm>
            <a:off x="279400" y="1762800"/>
            <a:ext cx="3060700" cy="919401"/>
          </a:xfrm>
          <a:prstGeom prst="wedgeRoundRectCallout">
            <a:avLst>
              <a:gd name="adj1" fmla="val -40719"/>
              <a:gd name="adj2" fmla="val 108152"/>
              <a:gd name="adj3" fmla="val 16667"/>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We, the group </a:t>
            </a:r>
          </a:p>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make all decisions</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6" name="Rounded Rectangular Callout 5"/>
          <p:cNvSpPr/>
          <p:nvPr/>
        </p:nvSpPr>
        <p:spPr bwMode="auto">
          <a:xfrm>
            <a:off x="5638800" y="2265601"/>
            <a:ext cx="3060700" cy="919401"/>
          </a:xfrm>
          <a:prstGeom prst="wedgeRoundRectCallout">
            <a:avLst>
              <a:gd name="adj1" fmla="val 35630"/>
              <a:gd name="adj2" fmla="val 128872"/>
              <a:gd name="adj3" fmla="val 16667"/>
            </a:avLst>
          </a:prstGeom>
          <a:solidFill>
            <a:schemeClr val="bg1"/>
          </a:solidFill>
          <a:ln w="381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No small faction can dictate outcome</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52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269346-3832-4786-A0C3-730427FEBB17}"/>
              </a:ext>
            </a:extLst>
          </p:cNvPr>
          <p:cNvSpPr>
            <a:spLocks noGrp="1"/>
          </p:cNvSpPr>
          <p:nvPr>
            <p:ph type="ctrTitle"/>
          </p:nvPr>
        </p:nvSpPr>
        <p:spPr/>
        <p:txBody>
          <a:bodyPr/>
          <a:lstStyle/>
          <a:p>
            <a:r>
              <a:rPr lang="en-US" dirty="0">
                <a:solidFill>
                  <a:srgbClr val="FFFF00"/>
                </a:solidFill>
              </a:rPr>
              <a:t>Decentralization is hard</a:t>
            </a:r>
          </a:p>
        </p:txBody>
      </p:sp>
      <p:sp>
        <p:nvSpPr>
          <p:cNvPr id="2" name="Slide Number Placeholder 1">
            <a:extLst>
              <a:ext uri="{FF2B5EF4-FFF2-40B4-BE49-F238E27FC236}">
                <a16:creationId xmlns:a16="http://schemas.microsoft.com/office/drawing/2014/main" id="{38724CEA-FF2F-4488-A482-C7B0B4DBDB90}"/>
              </a:ext>
            </a:extLst>
          </p:cNvPr>
          <p:cNvSpPr>
            <a:spLocks noGrp="1"/>
          </p:cNvSpPr>
          <p:nvPr>
            <p:ph type="sldNum" sz="quarter" idx="11"/>
          </p:nvPr>
        </p:nvSpPr>
        <p:spPr/>
        <p:txBody>
          <a:bodyPr/>
          <a:lstStyle/>
          <a:p>
            <a:pPr>
              <a:defRPr/>
            </a:pPr>
            <a:fld id="{FE25F947-77F5-4CA6-8472-B4B2967773ED}" type="slidenum">
              <a:rPr lang="x-none" smtClean="0"/>
              <a:pPr>
                <a:defRPr/>
              </a:pPr>
              <a:t>97</a:t>
            </a:fld>
            <a:endParaRPr lang="en-US" dirty="0"/>
          </a:p>
        </p:txBody>
      </p:sp>
    </p:spTree>
    <p:extLst>
      <p:ext uri="{BB962C8B-B14F-4D97-AF65-F5344CB8AC3E}">
        <p14:creationId xmlns:p14="http://schemas.microsoft.com/office/powerpoint/2010/main" val="30458011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93166">
            <a:off x="-23732" y="628695"/>
            <a:ext cx="8279960" cy="11057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98</a:t>
            </a:fld>
            <a:endParaRPr lang="en-US" dirty="0"/>
          </a:p>
        </p:txBody>
      </p:sp>
      <p:sp>
        <p:nvSpPr>
          <p:cNvPr id="6" name="TextBox 5"/>
          <p:cNvSpPr txBox="1"/>
          <p:nvPr/>
        </p:nvSpPr>
        <p:spPr bwMode="auto">
          <a:xfrm>
            <a:off x="1206914" y="2060289"/>
            <a:ext cx="7476727"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Bitcoin (&amp; Ethereum) are pretty centralized</a:t>
            </a:r>
          </a:p>
        </p:txBody>
      </p:sp>
      <p:sp>
        <p:nvSpPr>
          <p:cNvPr id="7" name="TextBox 6"/>
          <p:cNvSpPr txBox="1"/>
          <p:nvPr/>
        </p:nvSpPr>
        <p:spPr bwMode="auto">
          <a:xfrm>
            <a:off x="1206914" y="3053981"/>
            <a:ext cx="5978496"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Top 4 Bitcoin Miners &gt; 53% power</a:t>
            </a:r>
          </a:p>
        </p:txBody>
      </p:sp>
      <p:sp>
        <p:nvSpPr>
          <p:cNvPr id="8" name="TextBox 7"/>
          <p:cNvSpPr txBox="1"/>
          <p:nvPr/>
        </p:nvSpPr>
        <p:spPr bwMode="auto">
          <a:xfrm>
            <a:off x="1206914" y="4047673"/>
            <a:ext cx="6436955" cy="523220"/>
          </a:xfrm>
          <a:prstGeom prst="rect">
            <a:avLst/>
          </a:prstGeom>
          <a:solidFill>
            <a:schemeClr val="bg1"/>
          </a:solidFill>
          <a:ln w="76200">
            <a:solidFill>
              <a:srgbClr val="CCEC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Top 3 Ethereum miners &gt; 61% power</a:t>
            </a:r>
          </a:p>
        </p:txBody>
      </p:sp>
      <p:sp>
        <p:nvSpPr>
          <p:cNvPr id="9" name="TextBox 8"/>
          <p:cNvSpPr txBox="1"/>
          <p:nvPr/>
        </p:nvSpPr>
        <p:spPr bwMode="auto">
          <a:xfrm>
            <a:off x="1206914" y="5041366"/>
            <a:ext cx="6745180"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15 Bitcoin, 11 Ethereum  miners &gt; 90%</a:t>
            </a:r>
          </a:p>
        </p:txBody>
      </p:sp>
      <p:sp>
        <p:nvSpPr>
          <p:cNvPr id="10" name="TextBox 9"/>
          <p:cNvSpPr txBox="1"/>
          <p:nvPr/>
        </p:nvSpPr>
        <p:spPr bwMode="auto">
          <a:xfrm>
            <a:off x="3137965" y="294868"/>
            <a:ext cx="5700600" cy="523220"/>
          </a:xfrm>
          <a:prstGeom prst="rect">
            <a:avLst/>
          </a:prstGeom>
          <a:solidFill>
            <a:schemeClr val="bg1"/>
          </a:solidFill>
          <a:ln w="76200">
            <a:solidFill>
              <a:schemeClr val="tx1">
                <a:lumMod val="8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Beware of Fake Decentralization</a:t>
            </a:r>
          </a:p>
        </p:txBody>
      </p:sp>
    </p:spTree>
    <p:extLst>
      <p:ext uri="{BB962C8B-B14F-4D97-AF65-F5344CB8AC3E}">
        <p14:creationId xmlns:p14="http://schemas.microsoft.com/office/powerpoint/2010/main" val="221197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99</a:t>
            </a:fld>
            <a:endParaRPr lang="en-US" dirty="0"/>
          </a:p>
        </p:txBody>
      </p:sp>
      <p:pic>
        <p:nvPicPr>
          <p:cNvPr id="25602" name="Picture 2" descr="Image result for baby owls one not like the oth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25" y="1363662"/>
            <a:ext cx="6725594" cy="395128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bwMode="auto">
          <a:xfrm>
            <a:off x="4847581" y="258207"/>
            <a:ext cx="3415828" cy="715089"/>
          </a:xfrm>
          <a:prstGeom prst="wedgeRoundRectCallout">
            <a:avLst>
              <a:gd name="adj1" fmla="val -39581"/>
              <a:gd name="adj2" fmla="val 212750"/>
              <a:gd name="adj3" fmla="val 16667"/>
            </a:avLst>
          </a:prstGeom>
          <a:solidFill>
            <a:schemeClr val="bg1"/>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Let’s vote!</a:t>
            </a:r>
          </a:p>
        </p:txBody>
      </p:sp>
      <p:sp>
        <p:nvSpPr>
          <p:cNvPr id="12" name="TextBox 11"/>
          <p:cNvSpPr txBox="1"/>
          <p:nvPr/>
        </p:nvSpPr>
        <p:spPr bwMode="auto">
          <a:xfrm>
            <a:off x="3630877" y="5683031"/>
            <a:ext cx="188224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oh, wait …</a:t>
            </a:r>
          </a:p>
        </p:txBody>
      </p:sp>
    </p:spTree>
    <p:extLst>
      <p:ext uri="{BB962C8B-B14F-4D97-AF65-F5344CB8AC3E}">
        <p14:creationId xmlns:p14="http://schemas.microsoft.com/office/powerpoint/2010/main" val="2592622735"/>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CC"/>
        </a:solidFill>
        <a:ln w="38100" cap="flat" cmpd="sng" algn="ctr">
          <a:solidFill>
            <a:srgbClr val="FF0000"/>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smtClean="0">
            <a:ln>
              <a:noFill/>
            </a:ln>
            <a:solidFill>
              <a:srgbClr val="FF0066"/>
            </a:solidFill>
            <a:effectLst/>
            <a:latin typeface="Lucida Console" pitchFamily="49" charset="0"/>
          </a:defRPr>
        </a:defPPr>
      </a:lstStyle>
    </a:spDef>
    <a:lnDef>
      <a:spPr bwMode="auto">
        <a:xfrm>
          <a:off x="0" y="0"/>
          <a:ext cx="1" cy="1"/>
        </a:xfrm>
        <a:custGeom>
          <a:avLst/>
          <a:gdLst/>
          <a:ahLst/>
          <a:cxnLst/>
          <a:rect l="0" t="0" r="0" b="0"/>
          <a:pathLst/>
        </a:custGeom>
        <a:solidFill>
          <a:srgbClr val="FFFFCC"/>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FF"/>
            </a:solidFill>
            <a:effectLst/>
            <a:latin typeface="Lucida Console" pitchFamily="49" charset="0"/>
          </a:defRPr>
        </a:defPPr>
      </a:lstStyle>
    </a:lnDef>
    <a:txDef>
      <a:spPr bwMode="auto">
        <a:solidFill>
          <a:schemeClr val="bg1"/>
        </a:solidFill>
        <a:ln w="76200">
          <a:solidFill>
            <a:schemeClr val="tx2"/>
          </a:solidFill>
          <a:miter lim="800000"/>
          <a:headEnd/>
          <a:tailEnd/>
        </a:ln>
        <a:effectLst>
          <a:outerShdw blurRad="50800" dist="38100" dir="2700000" algn="tl" rotWithShape="0">
            <a:prstClr val="black">
              <a:alpha val="40000"/>
            </a:prstClr>
          </a:outerShdw>
        </a:effectLst>
      </a:spPr>
      <a:bodyPr wrap="none" rtlCol="0">
        <a:spAutoFit/>
      </a:bodyPr>
      <a:lstStyle>
        <a:defPPr algn="ctr">
          <a:defRPr sz="2800" dirty="0">
            <a:solidFill>
              <a:srgbClr val="FFFF00"/>
            </a:solidFill>
            <a:latin typeface="Arial" panose="020B0604020202020204" pitchFamily="34" charset="0"/>
            <a:cs typeface="Arial" panose="020B0604020202020204" pitchFamily="34" charset="0"/>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55134</TotalTime>
  <Words>3165</Words>
  <Application>Microsoft Office PowerPoint</Application>
  <PresentationFormat>Overhead</PresentationFormat>
  <Paragraphs>658</Paragraphs>
  <Slides>130</Slides>
  <Notes>31</Notes>
  <HiddenSlides>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130</vt:i4>
      </vt:variant>
    </vt:vector>
  </HeadingPairs>
  <TitlesOfParts>
    <vt:vector size="139" baseType="lpstr">
      <vt:lpstr>Cambria Math</vt:lpstr>
      <vt:lpstr>Arial</vt:lpstr>
      <vt:lpstr>Calibri</vt:lpstr>
      <vt:lpstr>Courier New</vt:lpstr>
      <vt:lpstr>Marlett</vt:lpstr>
      <vt:lpstr>Lucida Console</vt:lpstr>
      <vt:lpstr>Symbol</vt:lpstr>
      <vt:lpstr>Comic Sans MS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course is not about Bitcoin or how to get rich</vt:lpstr>
      <vt:lpstr>This talk is not about Bitcoin</vt:lpstr>
      <vt:lpstr>This talk is not about Bitcoin</vt:lpstr>
      <vt:lpstr>PowerPoint Presentation</vt:lpstr>
      <vt:lpstr>PowerPoint Presentation</vt:lpstr>
      <vt:lpstr>Grade Breakdown</vt:lpstr>
      <vt:lpstr>Class Notes!</vt:lpstr>
      <vt:lpstr>Topics we will study</vt:lpstr>
      <vt:lpstr>Follow the Money</vt:lpstr>
      <vt:lpstr>PowerPoint Presentation</vt:lpstr>
      <vt:lpstr>PowerPoint Presentation</vt:lpstr>
      <vt:lpstr>PowerPoint Presentation</vt:lpstr>
      <vt:lpstr>What is a blockchain?</vt:lpstr>
      <vt:lpstr>Abstraction: Distributed Ledger</vt:lpstr>
      <vt:lpstr>Literally</vt:lpstr>
      <vt:lpstr>More Literally</vt:lpstr>
      <vt:lpstr>What is blockchain good for?</vt:lpstr>
      <vt:lpstr>Application #1: Payments (Cryptocurrency)</vt:lpstr>
      <vt:lpstr>Cryptocurrency Payments</vt:lpstr>
      <vt:lpstr>Application #2: Decentralized Finance (DeFi)</vt:lpstr>
      <vt:lpstr>PowerPoint Presentation</vt:lpstr>
      <vt:lpstr>PowerPoint Presentation</vt:lpstr>
      <vt:lpstr>Decentralized Finance</vt:lpstr>
      <vt:lpstr>Application #3: The “Web3” movement</vt:lpstr>
      <vt:lpstr>PowerPoint Presentation</vt:lpstr>
      <vt:lpstr>Your Personal Data</vt:lpstr>
      <vt:lpstr>Application #4:  Non-fungible Tokens (NFTs)</vt:lpstr>
      <vt:lpstr>Fungible or not?</vt:lpstr>
      <vt:lpstr>PowerPoint Presentation</vt:lpstr>
      <vt:lpstr>PowerPoint Presentation</vt:lpstr>
      <vt:lpstr>Application #5: Supply Chain &amp; Provenance</vt:lpstr>
      <vt:lpstr>PowerPoint Presentation</vt:lpstr>
      <vt:lpstr>Provenance</vt:lpstr>
      <vt:lpstr>The application that will always be with us</vt:lpstr>
      <vt:lpstr>PowerPoint Presentation</vt:lpstr>
      <vt:lpstr>How do blockchains work?</vt:lpstr>
      <vt:lpstr>PowerPoint Presentation</vt:lpstr>
      <vt:lpstr>PowerPoint Presentation</vt:lpstr>
      <vt:lpstr>PowerPoint Presentation</vt:lpstr>
      <vt:lpstr>Locks don’t scale</vt:lpstr>
      <vt:lpstr>PowerPoint Presentation</vt:lpstr>
      <vt:lpstr>PowerPoint Presentation</vt:lpstr>
      <vt:lpstr>What is Consensus?</vt:lpstr>
      <vt:lpstr>Consensus: Each Thread has a Private Input</vt:lpstr>
      <vt:lpstr>They Communicate</vt:lpstr>
      <vt:lpstr>They Agree on One Thread’s Input</vt:lpstr>
      <vt:lpstr>PowerPoint Presentation</vt:lpstr>
      <vt:lpstr>PowerPoint Presentation</vt:lpstr>
      <vt:lpstr>PowerPoint Presentation</vt:lpstr>
      <vt:lpstr>PowerPoint Presentation</vt:lpstr>
      <vt:lpstr>(Some of) What you need to understand about Cryptography</vt:lpstr>
      <vt:lpstr>Cryptographic Hash Functions</vt:lpstr>
      <vt:lpstr>Cryptographic Hash Functions</vt:lpstr>
      <vt:lpstr>Cryptographic Hash Functions</vt:lpstr>
      <vt:lpstr>Cryptographic Hash Functions</vt:lpstr>
      <vt:lpstr>Cryptographic Hash Functions</vt:lpstr>
      <vt:lpstr>Cryptographic Hash Functions</vt:lpstr>
      <vt:lpstr>Each Entry has Predecessor’s Hash</vt:lpstr>
      <vt:lpstr>Permissioned vs Unpermissioned Blockchains</vt:lpstr>
      <vt:lpstr>PowerPoint Presentation</vt:lpstr>
      <vt:lpstr>PowerPoint Presentation</vt:lpstr>
      <vt:lpstr>PowerPoint Presentation</vt:lpstr>
      <vt:lpstr>PowerPoint Presentation</vt:lpstr>
      <vt:lpstr>Consensus Again</vt:lpstr>
      <vt:lpstr>Crash Failures</vt:lpstr>
      <vt:lpstr>Byzantine Failures</vt:lpstr>
      <vt:lpstr>PowerPoint Presentation</vt:lpstr>
      <vt:lpstr>Supply Chain Blockchain</vt:lpstr>
      <vt:lpstr>Identity</vt:lpstr>
      <vt:lpstr>PowerPoint Presentation</vt:lpstr>
      <vt:lpstr>PowerPoint Presentation</vt:lpstr>
      <vt:lpstr>What is decentralization?</vt:lpstr>
      <vt:lpstr>PowerPoint Presentation</vt:lpstr>
      <vt:lpstr>PowerPoint Presentation</vt:lpstr>
      <vt:lpstr>PowerPoint Presentation</vt:lpstr>
      <vt:lpstr>PowerPoint Presentation</vt:lpstr>
      <vt:lpstr>I, The Ledger …</vt:lpstr>
      <vt:lpstr>I, The Ledger …</vt:lpstr>
      <vt:lpstr>I, The Ledger …</vt:lpstr>
      <vt:lpstr>I, The Ledger …</vt:lpstr>
      <vt:lpstr>Spending a Coupon</vt:lpstr>
      <vt:lpstr>Spending a Coupon</vt:lpstr>
      <vt:lpstr>Spending a Coupon</vt:lpstr>
      <vt:lpstr>PowerPoint Presentation</vt:lpstr>
      <vt:lpstr>PowerPoint Presentation</vt:lpstr>
      <vt:lpstr>“Decentralized Trust Infrastructure”</vt:lpstr>
      <vt:lpstr>Centralized Trust</vt:lpstr>
      <vt:lpstr>Decentralized Trust</vt:lpstr>
      <vt:lpstr>Decentralization is hard</vt:lpstr>
      <vt:lpstr>PowerPoint Presentation</vt:lpstr>
      <vt:lpstr>PowerPoint Presentation</vt:lpstr>
      <vt:lpstr>PowerPoint Presentation</vt:lpstr>
      <vt:lpstr>PowerPoint Presentation</vt:lpstr>
      <vt:lpstr>PowerPoint Presentation</vt:lpstr>
      <vt:lpstr>Voting rules are hard</vt:lpstr>
      <vt:lpstr>Who Votes?</vt:lpstr>
      <vt:lpstr>Proof of Membership</vt:lpstr>
      <vt:lpstr>PowerPoint Presentation</vt:lpstr>
      <vt:lpstr>Proof of Work</vt:lpstr>
      <vt:lpstr>Bitcoin Adversary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 Encourages Centralization</vt:lpstr>
      <vt:lpstr>Wasteful</vt:lpstr>
      <vt:lpstr>PowerPoint Presentation</vt:lpstr>
      <vt:lpstr>Proof of Stake</vt:lpstr>
      <vt:lpstr>Proof of Space</vt:lpstr>
      <vt:lpstr>Timing Models</vt:lpstr>
      <vt:lpstr>Timing Models</vt:lpstr>
      <vt:lpstr>Timing Models</vt:lpstr>
      <vt:lpstr>One last example</vt:lpstr>
      <vt:lpstr>PowerPoint Presentation</vt:lpstr>
      <vt:lpstr>PowerPoint Presentation</vt:lpstr>
      <vt:lpstr>PowerPoint Presentation</vt:lpstr>
      <vt:lpstr>PowerPoint Presentation</vt:lpstr>
      <vt:lpstr>PowerPoint Presentation</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Multiprocessor Programming</dc:title>
  <dc:creator>Maurice Herlihy</dc:creator>
  <cp:lastModifiedBy>Herlihy, Maurice</cp:lastModifiedBy>
  <cp:revision>1151</cp:revision>
  <cp:lastPrinted>2003-10-06T20:31:57Z</cp:lastPrinted>
  <dcterms:created xsi:type="dcterms:W3CDTF">1999-05-12T13:47:53Z</dcterms:created>
  <dcterms:modified xsi:type="dcterms:W3CDTF">2024-01-25T17:34:44Z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iveCommons_Licensed">
    <vt:bool>true</vt:bool>
  </property>
  <property fmtid="{D5CDD505-2E9C-101B-9397-08002B2CF9AE}" pid="3" name="CreativeCommons_LicenseURL">
    <vt:lpwstr>http://creativecommons.org/licenses/by-sa/2.5/</vt:lpwstr>
  </property>
  <property fmtid="{D5CDD505-2E9C-101B-9397-08002B2CF9AE}" pid="4" name="CreativeCommons_Derivatives">
    <vt:lpwstr>Share Alike</vt:lpwstr>
  </property>
  <property fmtid="{D5CDD505-2E9C-101B-9397-08002B2CF9AE}" pid="5" name="CreativeCommons_CommercialUse">
    <vt:lpwstr>Yes</vt:lpwstr>
  </property>
  <property fmtid="{D5CDD505-2E9C-101B-9397-08002B2CF9AE}" pid="6" name="CreativeCommons_Jurisdiction">
    <vt:lpwstr/>
  </property>
</Properties>
</file>